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7"/>
  </p:notesMasterIdLst>
  <p:handoutMasterIdLst>
    <p:handoutMasterId r:id="rId148"/>
  </p:handoutMasterIdLst>
  <p:sldIdLst>
    <p:sldId id="256" r:id="rId2"/>
    <p:sldId id="392" r:id="rId3"/>
    <p:sldId id="953" r:id="rId4"/>
    <p:sldId id="956" r:id="rId5"/>
    <p:sldId id="957" r:id="rId6"/>
    <p:sldId id="258" r:id="rId7"/>
    <p:sldId id="259" r:id="rId8"/>
    <p:sldId id="260" r:id="rId9"/>
    <p:sldId id="261" r:id="rId10"/>
    <p:sldId id="262" r:id="rId11"/>
    <p:sldId id="984" r:id="rId12"/>
    <p:sldId id="985" r:id="rId13"/>
    <p:sldId id="986" r:id="rId14"/>
    <p:sldId id="987" r:id="rId15"/>
    <p:sldId id="988" r:id="rId16"/>
    <p:sldId id="296" r:id="rId17"/>
    <p:sldId id="263" r:id="rId18"/>
    <p:sldId id="272" r:id="rId19"/>
    <p:sldId id="273" r:id="rId20"/>
    <p:sldId id="274" r:id="rId21"/>
    <p:sldId id="962" r:id="rId22"/>
    <p:sldId id="390" r:id="rId23"/>
    <p:sldId id="276" r:id="rId24"/>
    <p:sldId id="277" r:id="rId25"/>
    <p:sldId id="981" r:id="rId26"/>
    <p:sldId id="278" r:id="rId27"/>
    <p:sldId id="391" r:id="rId28"/>
    <p:sldId id="280" r:id="rId29"/>
    <p:sldId id="281" r:id="rId30"/>
    <p:sldId id="382" r:id="rId31"/>
    <p:sldId id="386" r:id="rId32"/>
    <p:sldId id="385" r:id="rId33"/>
    <p:sldId id="384" r:id="rId34"/>
    <p:sldId id="383" r:id="rId35"/>
    <p:sldId id="289" r:id="rId36"/>
    <p:sldId id="381" r:id="rId37"/>
    <p:sldId id="380" r:id="rId38"/>
    <p:sldId id="290" r:id="rId39"/>
    <p:sldId id="291" r:id="rId40"/>
    <p:sldId id="292" r:id="rId41"/>
    <p:sldId id="963" r:id="rId42"/>
    <p:sldId id="964" r:id="rId43"/>
    <p:sldId id="965" r:id="rId44"/>
    <p:sldId id="309" r:id="rId45"/>
    <p:sldId id="293" r:id="rId46"/>
    <p:sldId id="294" r:id="rId47"/>
    <p:sldId id="295" r:id="rId48"/>
    <p:sldId id="297" r:id="rId49"/>
    <p:sldId id="389" r:id="rId50"/>
    <p:sldId id="300" r:id="rId51"/>
    <p:sldId id="388" r:id="rId52"/>
    <p:sldId id="387" r:id="rId53"/>
    <p:sldId id="301" r:id="rId54"/>
    <p:sldId id="378" r:id="rId55"/>
    <p:sldId id="379" r:id="rId56"/>
    <p:sldId id="377" r:id="rId57"/>
    <p:sldId id="967" r:id="rId58"/>
    <p:sldId id="968" r:id="rId59"/>
    <p:sldId id="980" r:id="rId60"/>
    <p:sldId id="969" r:id="rId61"/>
    <p:sldId id="989" r:id="rId62"/>
    <p:sldId id="990" r:id="rId63"/>
    <p:sldId id="991" r:id="rId64"/>
    <p:sldId id="992" r:id="rId65"/>
    <p:sldId id="993" r:id="rId66"/>
    <p:sldId id="312" r:id="rId67"/>
    <p:sldId id="376" r:id="rId68"/>
    <p:sldId id="375" r:id="rId69"/>
    <p:sldId id="374" r:id="rId70"/>
    <p:sldId id="373" r:id="rId71"/>
    <p:sldId id="372" r:id="rId72"/>
    <p:sldId id="371" r:id="rId73"/>
    <p:sldId id="370" r:id="rId74"/>
    <p:sldId id="313" r:id="rId75"/>
    <p:sldId id="314" r:id="rId76"/>
    <p:sldId id="315" r:id="rId77"/>
    <p:sldId id="316" r:id="rId78"/>
    <p:sldId id="317" r:id="rId79"/>
    <p:sldId id="334" r:id="rId80"/>
    <p:sldId id="335" r:id="rId81"/>
    <p:sldId id="336" r:id="rId82"/>
    <p:sldId id="994" r:id="rId83"/>
    <p:sldId id="995" r:id="rId84"/>
    <p:sldId id="996" r:id="rId85"/>
    <p:sldId id="997" r:id="rId86"/>
    <p:sldId id="998" r:id="rId87"/>
    <p:sldId id="318" r:id="rId88"/>
    <p:sldId id="319" r:id="rId89"/>
    <p:sldId id="320" r:id="rId90"/>
    <p:sldId id="970" r:id="rId91"/>
    <p:sldId id="321" r:id="rId92"/>
    <p:sldId id="971" r:id="rId93"/>
    <p:sldId id="322" r:id="rId94"/>
    <p:sldId id="323" r:id="rId95"/>
    <p:sldId id="324" r:id="rId96"/>
    <p:sldId id="325" r:id="rId97"/>
    <p:sldId id="326" r:id="rId98"/>
    <p:sldId id="327" r:id="rId99"/>
    <p:sldId id="328" r:id="rId100"/>
    <p:sldId id="1000" r:id="rId101"/>
    <p:sldId id="329" r:id="rId102"/>
    <p:sldId id="366" r:id="rId103"/>
    <p:sldId id="369" r:id="rId104"/>
    <p:sldId id="368" r:id="rId105"/>
    <p:sldId id="367" r:id="rId106"/>
    <p:sldId id="365" r:id="rId107"/>
    <p:sldId id="364" r:id="rId108"/>
    <p:sldId id="972" r:id="rId109"/>
    <p:sldId id="337" r:id="rId110"/>
    <p:sldId id="338" r:id="rId111"/>
    <p:sldId id="339" r:id="rId112"/>
    <p:sldId id="340" r:id="rId113"/>
    <p:sldId id="341" r:id="rId114"/>
    <p:sldId id="342" r:id="rId115"/>
    <p:sldId id="343" r:id="rId116"/>
    <p:sldId id="344" r:id="rId117"/>
    <p:sldId id="345" r:id="rId118"/>
    <p:sldId id="346" r:id="rId119"/>
    <p:sldId id="347" r:id="rId120"/>
    <p:sldId id="348" r:id="rId121"/>
    <p:sldId id="349" r:id="rId122"/>
    <p:sldId id="350" r:id="rId123"/>
    <p:sldId id="351" r:id="rId124"/>
    <p:sldId id="352" r:id="rId125"/>
    <p:sldId id="355" r:id="rId126"/>
    <p:sldId id="975" r:id="rId127"/>
    <p:sldId id="974" r:id="rId128"/>
    <p:sldId id="356" r:id="rId129"/>
    <p:sldId id="1001" r:id="rId130"/>
    <p:sldId id="311" r:id="rId131"/>
    <p:sldId id="1003" r:id="rId132"/>
    <p:sldId id="1004" r:id="rId133"/>
    <p:sldId id="1005" r:id="rId134"/>
    <p:sldId id="1002" r:id="rId135"/>
    <p:sldId id="1007" r:id="rId136"/>
    <p:sldId id="282" r:id="rId137"/>
    <p:sldId id="283" r:id="rId138"/>
    <p:sldId id="284" r:id="rId139"/>
    <p:sldId id="285" r:id="rId140"/>
    <p:sldId id="286" r:id="rId141"/>
    <p:sldId id="287" r:id="rId142"/>
    <p:sldId id="1006" r:id="rId143"/>
    <p:sldId id="979" r:id="rId144"/>
    <p:sldId id="1008" r:id="rId145"/>
    <p:sldId id="978" r:id="rId146"/>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10" d="100"/>
          <a:sy n="110"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AD27EC-73AD-B645-B1D0-C978239EDC88}"/>
              </a:ext>
            </a:extLst>
          </p:cNvPr>
          <p:cNvSpPr txBox="1">
            <a:spLocks noGrp="1"/>
          </p:cNvSpPr>
          <p:nvPr>
            <p:ph type="hdr" sz="quarter"/>
          </p:nvPr>
        </p:nvSpPr>
        <p:spPr>
          <a:xfrm>
            <a:off x="0" y="0"/>
            <a:ext cx="360" cy="36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FreeSans" pitchFamily="2"/>
            </a:endParaRPr>
          </a:p>
        </p:txBody>
      </p:sp>
      <p:sp>
        <p:nvSpPr>
          <p:cNvPr id="3" name="Date Placeholder 2">
            <a:extLst>
              <a:ext uri="{FF2B5EF4-FFF2-40B4-BE49-F238E27FC236}">
                <a16:creationId xmlns:a16="http://schemas.microsoft.com/office/drawing/2014/main" id="{AC814DF7-64D4-444A-9A3C-61A53E0A5A65}"/>
              </a:ext>
            </a:extLst>
          </p:cNvPr>
          <p:cNvSpPr txBox="1">
            <a:spLocks noGrp="1"/>
          </p:cNvSpPr>
          <p:nvPr>
            <p:ph type="dt" sz="quarter" idx="1"/>
          </p:nvPr>
        </p:nvSpPr>
        <p:spPr>
          <a:xfrm>
            <a:off x="0" y="9555480"/>
            <a:ext cx="3372840" cy="50256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FreeSans" pitchFamily="2"/>
            </a:endParaRPr>
          </a:p>
        </p:txBody>
      </p:sp>
      <p:sp>
        <p:nvSpPr>
          <p:cNvPr id="4" name="Footer Placeholder 3">
            <a:extLst>
              <a:ext uri="{FF2B5EF4-FFF2-40B4-BE49-F238E27FC236}">
                <a16:creationId xmlns:a16="http://schemas.microsoft.com/office/drawing/2014/main" id="{A7E7680E-5BB9-234C-9931-9F91E3F1B990}"/>
              </a:ext>
            </a:extLst>
          </p:cNvPr>
          <p:cNvSpPr txBox="1">
            <a:spLocks noGrp="1"/>
          </p:cNvSpPr>
          <p:nvPr>
            <p:ph type="ftr" sz="quarter" idx="2"/>
          </p:nvPr>
        </p:nvSpPr>
        <p:spPr>
          <a:xfrm>
            <a:off x="0" y="0"/>
            <a:ext cx="3372840" cy="50256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FreeSans" pitchFamily="2"/>
            </a:endParaRPr>
          </a:p>
        </p:txBody>
      </p:sp>
      <p:sp>
        <p:nvSpPr>
          <p:cNvPr id="5" name="Slide Number Placeholder 4">
            <a:extLst>
              <a:ext uri="{FF2B5EF4-FFF2-40B4-BE49-F238E27FC236}">
                <a16:creationId xmlns:a16="http://schemas.microsoft.com/office/drawing/2014/main" id="{A8CB6B06-7004-7741-A5F9-2423E40AB5AB}"/>
              </a:ext>
            </a:extLst>
          </p:cNvPr>
          <p:cNvSpPr txBox="1">
            <a:spLocks noGrp="1"/>
          </p:cNvSpPr>
          <p:nvPr>
            <p:ph type="sldNum" sz="quarter" idx="3"/>
          </p:nvPr>
        </p:nvSpPr>
        <p:spPr>
          <a:xfrm>
            <a:off x="4399200" y="0"/>
            <a:ext cx="3372840" cy="50256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5D096947-B35A-D54C-A005-A9D05A9B5637}" type="slidenum">
              <a:t>‹#›</a:t>
            </a:fld>
            <a:endParaRPr lang="en-US" sz="1400" b="0" i="0" u="none" strike="noStrike" kern="1200" cap="none">
              <a:ln>
                <a:noFill/>
              </a:ln>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604743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29055-E8BC-7248-9ACE-8618FFC9BD46}"/>
              </a:ext>
            </a:extLst>
          </p:cNvPr>
          <p:cNvSpPr>
            <a:spLocks noGrp="1" noRot="1" noChangeAspect="1"/>
          </p:cNvSpPr>
          <p:nvPr>
            <p:ph type="sldImg" idx="2"/>
          </p:nvPr>
        </p:nvSpPr>
        <p:spPr>
          <a:xfrm>
            <a:off x="1371600" y="763588"/>
            <a:ext cx="5029200" cy="3771900"/>
          </a:xfrm>
          <a:prstGeom prst="rect">
            <a:avLst/>
          </a:prstGeom>
          <a:noFill/>
          <a:ln>
            <a:noFill/>
            <a:prstDash val="solid"/>
          </a:ln>
        </p:spPr>
      </p:sp>
      <p:sp>
        <p:nvSpPr>
          <p:cNvPr id="3" name="Notes Placeholder 2">
            <a:extLst>
              <a:ext uri="{FF2B5EF4-FFF2-40B4-BE49-F238E27FC236}">
                <a16:creationId xmlns:a16="http://schemas.microsoft.com/office/drawing/2014/main" id="{6AEC94E0-3E9D-7C41-941E-1BECFEE80D89}"/>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6E32C810-49FB-014F-926F-E01D43223349}"/>
              </a:ext>
            </a:extLst>
          </p:cNvPr>
          <p:cNvSpPr txBox="1">
            <a:spLocks noGrp="1"/>
          </p:cNvSpPr>
          <p:nvPr>
            <p:ph type="hdr" sz="quarter"/>
          </p:nvPr>
        </p:nvSpPr>
        <p:spPr>
          <a:xfrm>
            <a:off x="1554479" y="5532120"/>
            <a:ext cx="6217560" cy="452592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331FA409-ECF2-0342-91B6-5BDAA88CDC43}"/>
              </a:ext>
            </a:extLst>
          </p:cNvPr>
          <p:cNvSpPr txBox="1">
            <a:spLocks noGrp="1"/>
          </p:cNvSpPr>
          <p:nvPr>
            <p:ph type="dt" idx="1"/>
          </p:nvPr>
        </p:nvSpPr>
        <p:spPr>
          <a:xfrm>
            <a:off x="0" y="9555480"/>
            <a:ext cx="3372840" cy="50256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127EC58E-C7E5-8B45-877A-13F9E972E54D}"/>
              </a:ext>
            </a:extLst>
          </p:cNvPr>
          <p:cNvSpPr txBox="1">
            <a:spLocks noGrp="1"/>
          </p:cNvSpPr>
          <p:nvPr>
            <p:ph type="ftr" sz="quarter" idx="4"/>
          </p:nvPr>
        </p:nvSpPr>
        <p:spPr>
          <a:xfrm>
            <a:off x="0" y="0"/>
            <a:ext cx="3372840" cy="50256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861B82B7-8FB1-0542-8641-4F85EA47A915}"/>
              </a:ext>
            </a:extLst>
          </p:cNvPr>
          <p:cNvSpPr txBox="1">
            <a:spLocks noGrp="1"/>
          </p:cNvSpPr>
          <p:nvPr>
            <p:ph type="sldNum" sz="quarter" idx="5"/>
          </p:nvPr>
        </p:nvSpPr>
        <p:spPr>
          <a:xfrm>
            <a:off x="4399200" y="0"/>
            <a:ext cx="3372840" cy="50256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4D89384B-99C2-1B41-B8C3-91D621396884}" type="slidenum">
              <a:t>‹#›</a:t>
            </a:fld>
            <a:endParaRPr lang="en-US"/>
          </a:p>
        </p:txBody>
      </p:sp>
    </p:spTree>
    <p:extLst>
      <p:ext uri="{BB962C8B-B14F-4D97-AF65-F5344CB8AC3E}">
        <p14:creationId xmlns:p14="http://schemas.microsoft.com/office/powerpoint/2010/main" val="588154114"/>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CAD1F493-0E8C-AE4E-BBF1-A03111511317}"/>
              </a:ext>
            </a:extLst>
          </p:cNvPr>
          <p:cNvSpPr txBox="1">
            <a:spLocks noGrp="1"/>
          </p:cNvSpPr>
          <p:nvPr>
            <p:ph type="sldNum" sz="quarter" idx="5"/>
          </p:nvPr>
        </p:nvSpPr>
        <p:spPr>
          <a:ln/>
        </p:spPr>
        <p:txBody>
          <a:bodyPr lIns="0" tIns="0" rIns="0" bIns="0" anchor="b" anchorCtr="0">
            <a:noAutofit/>
          </a:bodyPr>
          <a:lstStyle/>
          <a:p>
            <a:pPr lvl="0"/>
            <a:fld id="{69E61447-4BCC-A043-BF9E-4E7A46AFD09F}" type="slidenum">
              <a:t>1</a:t>
            </a:fld>
            <a:endParaRPr lang="en-US"/>
          </a:p>
        </p:txBody>
      </p:sp>
      <p:sp>
        <p:nvSpPr>
          <p:cNvPr id="2" name="Slide Number Placeholder 6">
            <a:extLst>
              <a:ext uri="{FF2B5EF4-FFF2-40B4-BE49-F238E27FC236}">
                <a16:creationId xmlns:a16="http://schemas.microsoft.com/office/drawing/2014/main" id="{A5EB2CB3-F722-8D4D-86FF-2EF9DF9AFC6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F22307E8-F36B-C046-BF52-1CC6375546E7}" type="slidenum">
              <a:t>1</a:t>
            </a:fld>
            <a:endParaRPr lang="en-US" sz="1400" b="0" i="0" u="none" strike="noStrike" kern="1200" cap="none">
              <a:ln>
                <a:noFill/>
              </a:ln>
              <a:solidFill>
                <a:srgbClr val="000000"/>
              </a:solidFill>
              <a:latin typeface="Times New Roman" pitchFamily="18"/>
              <a:ea typeface="Noto Sans CJK SC Regular" pitchFamily="2"/>
              <a:cs typeface="FreeSans" pitchFamily="2"/>
            </a:endParaRPr>
          </a:p>
        </p:txBody>
      </p:sp>
      <p:sp>
        <p:nvSpPr>
          <p:cNvPr id="3" name="Slide Image Placeholder 2">
            <a:extLst>
              <a:ext uri="{FF2B5EF4-FFF2-40B4-BE49-F238E27FC236}">
                <a16:creationId xmlns:a16="http://schemas.microsoft.com/office/drawing/2014/main" id="{7604F710-240B-924E-9C2A-DF7BF973F22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E2C7B98B-428A-D642-B066-2EBE48272A22}"/>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DECCFA-54D3-BA4F-9DCB-8B33C679943A}"/>
              </a:ext>
            </a:extLst>
          </p:cNvPr>
          <p:cNvSpPr>
            <a:spLocks noGrp="1" noChangeArrowheads="1"/>
          </p:cNvSpPr>
          <p:nvPr>
            <p:ph type="sldNum"/>
          </p:nvPr>
        </p:nvSpPr>
        <p:spPr>
          <a:ln/>
        </p:spPr>
        <p:txBody>
          <a:bodyPr/>
          <a:lstStyle/>
          <a:p>
            <a:fld id="{26C4E5F7-A198-3C4F-9838-3A9D51F288B8}" type="slidenum">
              <a:rPr lang="en-US" altLang="en-US"/>
              <a:pPr/>
              <a:t>11</a:t>
            </a:fld>
            <a:endParaRPr lang="en-US" altLang="en-US"/>
          </a:p>
        </p:txBody>
      </p:sp>
      <p:sp>
        <p:nvSpPr>
          <p:cNvPr id="116737" name="Text Box 1">
            <a:extLst>
              <a:ext uri="{FF2B5EF4-FFF2-40B4-BE49-F238E27FC236}">
                <a16:creationId xmlns:a16="http://schemas.microsoft.com/office/drawing/2014/main" id="{BDAB16D4-162E-8249-B95F-00F626E2494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Text Box 2">
            <a:extLst>
              <a:ext uri="{FF2B5EF4-FFF2-40B4-BE49-F238E27FC236}">
                <a16:creationId xmlns:a16="http://schemas.microsoft.com/office/drawing/2014/main" id="{54C03A22-58F8-F345-92D5-4E5E050B696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8243823-6DDE-2A45-B516-83858F59B2FE}"/>
              </a:ext>
            </a:extLst>
          </p:cNvPr>
          <p:cNvSpPr txBox="1">
            <a:spLocks noGrp="1"/>
          </p:cNvSpPr>
          <p:nvPr>
            <p:ph type="sldNum" sz="quarter" idx="5"/>
          </p:nvPr>
        </p:nvSpPr>
        <p:spPr>
          <a:ln/>
        </p:spPr>
        <p:txBody>
          <a:bodyPr lIns="0" tIns="0" rIns="0" bIns="0" anchor="b" anchorCtr="0">
            <a:noAutofit/>
          </a:bodyPr>
          <a:lstStyle/>
          <a:p>
            <a:pPr lvl="0"/>
            <a:fld id="{BA0894D4-61C5-A44D-9E59-3BF2100CBB0B}" type="slidenum">
              <a:t>111</a:t>
            </a:fld>
            <a:endParaRPr lang="en-US"/>
          </a:p>
        </p:txBody>
      </p:sp>
      <p:sp>
        <p:nvSpPr>
          <p:cNvPr id="2" name="Slide Image Placeholder 1">
            <a:extLst>
              <a:ext uri="{FF2B5EF4-FFF2-40B4-BE49-F238E27FC236}">
                <a16:creationId xmlns:a16="http://schemas.microsoft.com/office/drawing/2014/main" id="{1C819EE3-A54F-5545-93C8-388C503A460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FB76207-EA4A-FF43-B476-5BF1E251CE0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344D6EA-5BFF-FD4D-A009-E772E0D1245D}"/>
              </a:ext>
            </a:extLst>
          </p:cNvPr>
          <p:cNvSpPr txBox="1">
            <a:spLocks noGrp="1"/>
          </p:cNvSpPr>
          <p:nvPr>
            <p:ph type="sldNum" sz="quarter" idx="5"/>
          </p:nvPr>
        </p:nvSpPr>
        <p:spPr>
          <a:ln/>
        </p:spPr>
        <p:txBody>
          <a:bodyPr lIns="0" tIns="0" rIns="0" bIns="0" anchor="b" anchorCtr="0">
            <a:noAutofit/>
          </a:bodyPr>
          <a:lstStyle/>
          <a:p>
            <a:pPr lvl="0"/>
            <a:fld id="{8F568FAA-34C4-FA4B-9685-EAEF54FA5C05}" type="slidenum">
              <a:t>112</a:t>
            </a:fld>
            <a:endParaRPr lang="en-US"/>
          </a:p>
        </p:txBody>
      </p:sp>
      <p:sp>
        <p:nvSpPr>
          <p:cNvPr id="2" name="Slide Image Placeholder 1">
            <a:extLst>
              <a:ext uri="{FF2B5EF4-FFF2-40B4-BE49-F238E27FC236}">
                <a16:creationId xmlns:a16="http://schemas.microsoft.com/office/drawing/2014/main" id="{8D173CAE-2DA8-E745-8653-CC2166FAD29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8587EBB-0874-9942-BA55-27E4FF75006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9C6F089-26A6-7446-A067-6820C971461E}"/>
              </a:ext>
            </a:extLst>
          </p:cNvPr>
          <p:cNvSpPr txBox="1">
            <a:spLocks noGrp="1"/>
          </p:cNvSpPr>
          <p:nvPr>
            <p:ph type="sldNum" sz="quarter" idx="5"/>
          </p:nvPr>
        </p:nvSpPr>
        <p:spPr>
          <a:ln/>
        </p:spPr>
        <p:txBody>
          <a:bodyPr lIns="0" tIns="0" rIns="0" bIns="0" anchor="b" anchorCtr="0">
            <a:noAutofit/>
          </a:bodyPr>
          <a:lstStyle/>
          <a:p>
            <a:pPr lvl="0"/>
            <a:fld id="{856FCCB7-7736-7B4A-A4BF-0F9F171E38B9}" type="slidenum">
              <a:t>113</a:t>
            </a:fld>
            <a:endParaRPr lang="en-US"/>
          </a:p>
        </p:txBody>
      </p:sp>
      <p:sp>
        <p:nvSpPr>
          <p:cNvPr id="2" name="Slide Image Placeholder 1">
            <a:extLst>
              <a:ext uri="{FF2B5EF4-FFF2-40B4-BE49-F238E27FC236}">
                <a16:creationId xmlns:a16="http://schemas.microsoft.com/office/drawing/2014/main" id="{3CD7BA4D-CB4F-E44A-87D3-B102176B7B0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4109DF6-D669-E448-B023-4BE4EDCB1A7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9582E3F-2427-6E49-8800-F8D0BAABDF86}"/>
              </a:ext>
            </a:extLst>
          </p:cNvPr>
          <p:cNvSpPr txBox="1">
            <a:spLocks noGrp="1"/>
          </p:cNvSpPr>
          <p:nvPr>
            <p:ph type="sldNum" sz="quarter" idx="5"/>
          </p:nvPr>
        </p:nvSpPr>
        <p:spPr>
          <a:ln/>
        </p:spPr>
        <p:txBody>
          <a:bodyPr lIns="0" tIns="0" rIns="0" bIns="0" anchor="b" anchorCtr="0">
            <a:noAutofit/>
          </a:bodyPr>
          <a:lstStyle/>
          <a:p>
            <a:pPr lvl="0"/>
            <a:fld id="{E05835A2-0A2C-ED4D-A493-18A2CD9BF30D}" type="slidenum">
              <a:t>114</a:t>
            </a:fld>
            <a:endParaRPr lang="en-US"/>
          </a:p>
        </p:txBody>
      </p:sp>
      <p:sp>
        <p:nvSpPr>
          <p:cNvPr id="2" name="Slide Image Placeholder 1">
            <a:extLst>
              <a:ext uri="{FF2B5EF4-FFF2-40B4-BE49-F238E27FC236}">
                <a16:creationId xmlns:a16="http://schemas.microsoft.com/office/drawing/2014/main" id="{D2A3791F-8606-5347-8ADF-43FC714CEDC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1199FED-2203-5C40-BBC0-3BCAC51AD69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649F33A-CB79-D140-8D17-BBADBE19DEEE}"/>
              </a:ext>
            </a:extLst>
          </p:cNvPr>
          <p:cNvSpPr txBox="1">
            <a:spLocks noGrp="1"/>
          </p:cNvSpPr>
          <p:nvPr>
            <p:ph type="sldNum" sz="quarter" idx="5"/>
          </p:nvPr>
        </p:nvSpPr>
        <p:spPr>
          <a:ln/>
        </p:spPr>
        <p:txBody>
          <a:bodyPr lIns="0" tIns="0" rIns="0" bIns="0" anchor="b" anchorCtr="0">
            <a:noAutofit/>
          </a:bodyPr>
          <a:lstStyle/>
          <a:p>
            <a:pPr lvl="0"/>
            <a:fld id="{27679CC0-2998-BE41-8374-448A7BCB080F}" type="slidenum">
              <a:t>115</a:t>
            </a:fld>
            <a:endParaRPr lang="en-US"/>
          </a:p>
        </p:txBody>
      </p:sp>
      <p:sp>
        <p:nvSpPr>
          <p:cNvPr id="2" name="Slide Image Placeholder 1">
            <a:extLst>
              <a:ext uri="{FF2B5EF4-FFF2-40B4-BE49-F238E27FC236}">
                <a16:creationId xmlns:a16="http://schemas.microsoft.com/office/drawing/2014/main" id="{3EFE20B7-A30D-7E4E-8828-879905678E2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4640A1D-CF31-A640-837A-DAF421CB7D8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F4067F-9E8F-EE4C-9F43-82EB2389A238}"/>
              </a:ext>
            </a:extLst>
          </p:cNvPr>
          <p:cNvSpPr txBox="1">
            <a:spLocks noGrp="1"/>
          </p:cNvSpPr>
          <p:nvPr>
            <p:ph type="sldNum" sz="quarter" idx="5"/>
          </p:nvPr>
        </p:nvSpPr>
        <p:spPr>
          <a:ln/>
        </p:spPr>
        <p:txBody>
          <a:bodyPr lIns="0" tIns="0" rIns="0" bIns="0" anchor="b" anchorCtr="0">
            <a:noAutofit/>
          </a:bodyPr>
          <a:lstStyle/>
          <a:p>
            <a:pPr lvl="0"/>
            <a:fld id="{D3FD7972-487D-DD4B-AB9C-601ED3C7A734}" type="slidenum">
              <a:t>116</a:t>
            </a:fld>
            <a:endParaRPr lang="en-US"/>
          </a:p>
        </p:txBody>
      </p:sp>
      <p:sp>
        <p:nvSpPr>
          <p:cNvPr id="2" name="Slide Image Placeholder 1">
            <a:extLst>
              <a:ext uri="{FF2B5EF4-FFF2-40B4-BE49-F238E27FC236}">
                <a16:creationId xmlns:a16="http://schemas.microsoft.com/office/drawing/2014/main" id="{EE75B7D1-ADA4-A84D-8524-17C6C054A1B4}"/>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EDE98124-08BE-3D41-B6CF-31F1C260413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93C4C7E-C35C-2440-B54E-2847D5B749A9}"/>
              </a:ext>
            </a:extLst>
          </p:cNvPr>
          <p:cNvSpPr txBox="1">
            <a:spLocks noGrp="1"/>
          </p:cNvSpPr>
          <p:nvPr>
            <p:ph type="sldNum" sz="quarter" idx="5"/>
          </p:nvPr>
        </p:nvSpPr>
        <p:spPr>
          <a:ln/>
        </p:spPr>
        <p:txBody>
          <a:bodyPr lIns="0" tIns="0" rIns="0" bIns="0" anchor="b" anchorCtr="0">
            <a:noAutofit/>
          </a:bodyPr>
          <a:lstStyle/>
          <a:p>
            <a:pPr lvl="0"/>
            <a:fld id="{C4E5B4DC-1DC0-CA42-95ED-1BEC571842E3}" type="slidenum">
              <a:t>117</a:t>
            </a:fld>
            <a:endParaRPr lang="en-US"/>
          </a:p>
        </p:txBody>
      </p:sp>
      <p:sp>
        <p:nvSpPr>
          <p:cNvPr id="2" name="Slide Image Placeholder 1">
            <a:extLst>
              <a:ext uri="{FF2B5EF4-FFF2-40B4-BE49-F238E27FC236}">
                <a16:creationId xmlns:a16="http://schemas.microsoft.com/office/drawing/2014/main" id="{6EC5B57C-038C-E34A-8CF5-2B19A92777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F761BC-7424-C04A-9EA8-91BE4FC8D73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A7A0508-682B-8949-9374-2D4CC114C49E}"/>
              </a:ext>
            </a:extLst>
          </p:cNvPr>
          <p:cNvSpPr txBox="1">
            <a:spLocks noGrp="1"/>
          </p:cNvSpPr>
          <p:nvPr>
            <p:ph type="sldNum" sz="quarter" idx="5"/>
          </p:nvPr>
        </p:nvSpPr>
        <p:spPr>
          <a:ln/>
        </p:spPr>
        <p:txBody>
          <a:bodyPr lIns="0" tIns="0" rIns="0" bIns="0" anchor="b" anchorCtr="0">
            <a:noAutofit/>
          </a:bodyPr>
          <a:lstStyle/>
          <a:p>
            <a:pPr lvl="0"/>
            <a:fld id="{F9E822F6-CC87-0243-BCB2-FF97A1556AA5}" type="slidenum">
              <a:t>118</a:t>
            </a:fld>
            <a:endParaRPr lang="en-US"/>
          </a:p>
        </p:txBody>
      </p:sp>
      <p:sp>
        <p:nvSpPr>
          <p:cNvPr id="2" name="Slide Image Placeholder 1">
            <a:extLst>
              <a:ext uri="{FF2B5EF4-FFF2-40B4-BE49-F238E27FC236}">
                <a16:creationId xmlns:a16="http://schemas.microsoft.com/office/drawing/2014/main" id="{29847007-BB82-FD4A-915E-09CCC2F45BF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F834EBE-C700-314B-91EA-99D77DEC6C5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57A15F9-7BD4-3149-84D7-B65939DF9385}"/>
              </a:ext>
            </a:extLst>
          </p:cNvPr>
          <p:cNvSpPr txBox="1">
            <a:spLocks noGrp="1"/>
          </p:cNvSpPr>
          <p:nvPr>
            <p:ph type="sldNum" sz="quarter" idx="5"/>
          </p:nvPr>
        </p:nvSpPr>
        <p:spPr>
          <a:ln/>
        </p:spPr>
        <p:txBody>
          <a:bodyPr lIns="0" tIns="0" rIns="0" bIns="0" anchor="b" anchorCtr="0">
            <a:noAutofit/>
          </a:bodyPr>
          <a:lstStyle/>
          <a:p>
            <a:pPr lvl="0"/>
            <a:fld id="{5402D394-888F-DA4C-9D93-CF0A1EFED17D}" type="slidenum">
              <a:t>119</a:t>
            </a:fld>
            <a:endParaRPr lang="en-US"/>
          </a:p>
        </p:txBody>
      </p:sp>
      <p:sp>
        <p:nvSpPr>
          <p:cNvPr id="2" name="Slide Image Placeholder 1">
            <a:extLst>
              <a:ext uri="{FF2B5EF4-FFF2-40B4-BE49-F238E27FC236}">
                <a16:creationId xmlns:a16="http://schemas.microsoft.com/office/drawing/2014/main" id="{58F0B49B-9B79-F14B-B646-9C24F9D7A65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8A68F56-BD3A-104D-8C69-4B66622B009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AEE381C-E728-1642-ACDE-8D87B6ED2A01}"/>
              </a:ext>
            </a:extLst>
          </p:cNvPr>
          <p:cNvSpPr txBox="1">
            <a:spLocks noGrp="1"/>
          </p:cNvSpPr>
          <p:nvPr>
            <p:ph type="sldNum" sz="quarter" idx="5"/>
          </p:nvPr>
        </p:nvSpPr>
        <p:spPr>
          <a:ln/>
        </p:spPr>
        <p:txBody>
          <a:bodyPr lIns="0" tIns="0" rIns="0" bIns="0" anchor="b" anchorCtr="0">
            <a:noAutofit/>
          </a:bodyPr>
          <a:lstStyle/>
          <a:p>
            <a:pPr lvl="0"/>
            <a:fld id="{3B6B05C3-7AC8-E94E-AD66-A4065B20C815}" type="slidenum">
              <a:t>120</a:t>
            </a:fld>
            <a:endParaRPr lang="en-US"/>
          </a:p>
        </p:txBody>
      </p:sp>
      <p:sp>
        <p:nvSpPr>
          <p:cNvPr id="2" name="Slide Image Placeholder 1">
            <a:extLst>
              <a:ext uri="{FF2B5EF4-FFF2-40B4-BE49-F238E27FC236}">
                <a16:creationId xmlns:a16="http://schemas.microsoft.com/office/drawing/2014/main" id="{4373F7C8-F3E7-E644-ADFA-4FB7E4A9262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60E8FCB-BC7A-9241-8DBF-CD38BD5CDFA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44A7BC-E1BE-9D46-BF32-0FBC2DE93838}"/>
              </a:ext>
            </a:extLst>
          </p:cNvPr>
          <p:cNvSpPr>
            <a:spLocks noGrp="1" noChangeArrowheads="1"/>
          </p:cNvSpPr>
          <p:nvPr>
            <p:ph type="sldNum"/>
          </p:nvPr>
        </p:nvSpPr>
        <p:spPr>
          <a:ln/>
        </p:spPr>
        <p:txBody>
          <a:bodyPr/>
          <a:lstStyle/>
          <a:p>
            <a:fld id="{59BB7D5D-89C0-1F42-85C0-442DB5D0C8AD}" type="slidenum">
              <a:rPr lang="en-US" altLang="en-US"/>
              <a:pPr/>
              <a:t>12</a:t>
            </a:fld>
            <a:endParaRPr lang="en-US" altLang="en-US"/>
          </a:p>
        </p:txBody>
      </p:sp>
      <p:sp>
        <p:nvSpPr>
          <p:cNvPr id="117761" name="Text Box 1">
            <a:extLst>
              <a:ext uri="{FF2B5EF4-FFF2-40B4-BE49-F238E27FC236}">
                <a16:creationId xmlns:a16="http://schemas.microsoft.com/office/drawing/2014/main" id="{A0F328DD-FCB4-2A45-B95B-E97E7ABBA9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Text Box 2">
            <a:extLst>
              <a:ext uri="{FF2B5EF4-FFF2-40B4-BE49-F238E27FC236}">
                <a16:creationId xmlns:a16="http://schemas.microsoft.com/office/drawing/2014/main" id="{5B400D9A-3F1C-8A4D-B472-D2D368DE07D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3719B21-D266-5148-A18B-7C5847270569}"/>
              </a:ext>
            </a:extLst>
          </p:cNvPr>
          <p:cNvSpPr txBox="1">
            <a:spLocks noGrp="1"/>
          </p:cNvSpPr>
          <p:nvPr>
            <p:ph type="sldNum" sz="quarter" idx="5"/>
          </p:nvPr>
        </p:nvSpPr>
        <p:spPr>
          <a:ln/>
        </p:spPr>
        <p:txBody>
          <a:bodyPr lIns="0" tIns="0" rIns="0" bIns="0" anchor="b" anchorCtr="0">
            <a:noAutofit/>
          </a:bodyPr>
          <a:lstStyle/>
          <a:p>
            <a:pPr lvl="0"/>
            <a:fld id="{FAD1AE4D-CF27-4C43-89BD-49AD5C068C3A}" type="slidenum">
              <a:t>121</a:t>
            </a:fld>
            <a:endParaRPr lang="en-US"/>
          </a:p>
        </p:txBody>
      </p:sp>
      <p:sp>
        <p:nvSpPr>
          <p:cNvPr id="2" name="Slide Image Placeholder 1">
            <a:extLst>
              <a:ext uri="{FF2B5EF4-FFF2-40B4-BE49-F238E27FC236}">
                <a16:creationId xmlns:a16="http://schemas.microsoft.com/office/drawing/2014/main" id="{615FD7BB-8BD8-674C-9B0F-4F0DBDC0C6E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711A5F5-CF28-844D-8C7A-F86D8F1E901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EFC728C-3FAF-7F4F-ACDA-606325BCCF9A}"/>
              </a:ext>
            </a:extLst>
          </p:cNvPr>
          <p:cNvSpPr txBox="1">
            <a:spLocks noGrp="1"/>
          </p:cNvSpPr>
          <p:nvPr>
            <p:ph type="sldNum" sz="quarter" idx="5"/>
          </p:nvPr>
        </p:nvSpPr>
        <p:spPr>
          <a:ln/>
        </p:spPr>
        <p:txBody>
          <a:bodyPr lIns="0" tIns="0" rIns="0" bIns="0" anchor="b" anchorCtr="0">
            <a:noAutofit/>
          </a:bodyPr>
          <a:lstStyle/>
          <a:p>
            <a:pPr lvl="0"/>
            <a:fld id="{F19BA4EF-703E-A84F-A385-40AFE4F0E7E0}" type="slidenum">
              <a:t>122</a:t>
            </a:fld>
            <a:endParaRPr lang="en-US"/>
          </a:p>
        </p:txBody>
      </p:sp>
      <p:sp>
        <p:nvSpPr>
          <p:cNvPr id="2" name="Slide Image Placeholder 1">
            <a:extLst>
              <a:ext uri="{FF2B5EF4-FFF2-40B4-BE49-F238E27FC236}">
                <a16:creationId xmlns:a16="http://schemas.microsoft.com/office/drawing/2014/main" id="{DBF5FCD8-312B-194B-B4C8-D31EC36B34A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B5BC050-B703-BB48-8753-C505948884A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2E19E92-45A1-D04F-AC1E-FA583F0E81E9}"/>
              </a:ext>
            </a:extLst>
          </p:cNvPr>
          <p:cNvSpPr txBox="1">
            <a:spLocks noGrp="1"/>
          </p:cNvSpPr>
          <p:nvPr>
            <p:ph type="sldNum" sz="quarter" idx="5"/>
          </p:nvPr>
        </p:nvSpPr>
        <p:spPr>
          <a:ln/>
        </p:spPr>
        <p:txBody>
          <a:bodyPr lIns="0" tIns="0" rIns="0" bIns="0" anchor="b" anchorCtr="0">
            <a:noAutofit/>
          </a:bodyPr>
          <a:lstStyle/>
          <a:p>
            <a:pPr lvl="0"/>
            <a:fld id="{D5387741-D1F3-B74E-B8ED-923E27058E52}" type="slidenum">
              <a:t>123</a:t>
            </a:fld>
            <a:endParaRPr lang="en-US"/>
          </a:p>
        </p:txBody>
      </p:sp>
      <p:sp>
        <p:nvSpPr>
          <p:cNvPr id="2" name="Slide Image Placeholder 1">
            <a:extLst>
              <a:ext uri="{FF2B5EF4-FFF2-40B4-BE49-F238E27FC236}">
                <a16:creationId xmlns:a16="http://schemas.microsoft.com/office/drawing/2014/main" id="{2790E530-3D0A-3D48-BCEB-AD14C801245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D07A56A-DCD0-E34B-9439-7FD4D9B9FE6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DE0B76E-19A3-8544-9F10-7ECA7E00FE66}"/>
              </a:ext>
            </a:extLst>
          </p:cNvPr>
          <p:cNvSpPr txBox="1">
            <a:spLocks noGrp="1"/>
          </p:cNvSpPr>
          <p:nvPr>
            <p:ph type="sldNum" sz="quarter" idx="5"/>
          </p:nvPr>
        </p:nvSpPr>
        <p:spPr>
          <a:ln/>
        </p:spPr>
        <p:txBody>
          <a:bodyPr lIns="0" tIns="0" rIns="0" bIns="0" anchor="b" anchorCtr="0">
            <a:noAutofit/>
          </a:bodyPr>
          <a:lstStyle/>
          <a:p>
            <a:pPr lvl="0"/>
            <a:fld id="{FE9FDAD7-F3C9-6240-9255-CE88E1AC4231}" type="slidenum">
              <a:t>124</a:t>
            </a:fld>
            <a:endParaRPr lang="en-US"/>
          </a:p>
        </p:txBody>
      </p:sp>
      <p:sp>
        <p:nvSpPr>
          <p:cNvPr id="2" name="Slide Image Placeholder 1">
            <a:extLst>
              <a:ext uri="{FF2B5EF4-FFF2-40B4-BE49-F238E27FC236}">
                <a16:creationId xmlns:a16="http://schemas.microsoft.com/office/drawing/2014/main" id="{964EA9D5-D7DF-D147-A9EE-EA377D7788F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59AAD06-4DB4-5E4C-B025-900BB96BDFF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B7ED9F-D0B6-BB43-85D8-CC4DCD4D5EF0}"/>
              </a:ext>
            </a:extLst>
          </p:cNvPr>
          <p:cNvSpPr txBox="1">
            <a:spLocks noGrp="1"/>
          </p:cNvSpPr>
          <p:nvPr>
            <p:ph type="sldNum" sz="quarter" idx="5"/>
          </p:nvPr>
        </p:nvSpPr>
        <p:spPr>
          <a:ln/>
        </p:spPr>
        <p:txBody>
          <a:bodyPr lIns="0" tIns="0" rIns="0" bIns="0" anchor="b" anchorCtr="0">
            <a:noAutofit/>
          </a:bodyPr>
          <a:lstStyle/>
          <a:p>
            <a:pPr lvl="0"/>
            <a:fld id="{963D79BB-7487-BF4F-BE63-2BF77B7AEF17}" type="slidenum">
              <a:t>125</a:t>
            </a:fld>
            <a:endParaRPr lang="en-US"/>
          </a:p>
        </p:txBody>
      </p:sp>
      <p:sp>
        <p:nvSpPr>
          <p:cNvPr id="2" name="Slide Image Placeholder 1">
            <a:extLst>
              <a:ext uri="{FF2B5EF4-FFF2-40B4-BE49-F238E27FC236}">
                <a16:creationId xmlns:a16="http://schemas.microsoft.com/office/drawing/2014/main" id="{FFEBE120-C0A6-6F4E-AC66-E50159A9AC3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5283B9A-52A2-B94B-96DA-A5D91600801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B7ED9F-D0B6-BB43-85D8-CC4DCD4D5EF0}"/>
              </a:ext>
            </a:extLst>
          </p:cNvPr>
          <p:cNvSpPr txBox="1">
            <a:spLocks noGrp="1"/>
          </p:cNvSpPr>
          <p:nvPr>
            <p:ph type="sldNum" sz="quarter" idx="5"/>
          </p:nvPr>
        </p:nvSpPr>
        <p:spPr>
          <a:ln/>
        </p:spPr>
        <p:txBody>
          <a:bodyPr lIns="0" tIns="0" rIns="0" bIns="0" anchor="b" anchorCtr="0">
            <a:noAutofit/>
          </a:bodyPr>
          <a:lstStyle/>
          <a:p>
            <a:pPr lvl="0"/>
            <a:fld id="{963D79BB-7487-BF4F-BE63-2BF77B7AEF17}" type="slidenum">
              <a:t>126</a:t>
            </a:fld>
            <a:endParaRPr lang="en-US"/>
          </a:p>
        </p:txBody>
      </p:sp>
      <p:sp>
        <p:nvSpPr>
          <p:cNvPr id="2" name="Slide Image Placeholder 1">
            <a:extLst>
              <a:ext uri="{FF2B5EF4-FFF2-40B4-BE49-F238E27FC236}">
                <a16:creationId xmlns:a16="http://schemas.microsoft.com/office/drawing/2014/main" id="{FFEBE120-C0A6-6F4E-AC66-E50159A9AC3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5283B9A-52A2-B94B-96DA-A5D916008019}"/>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42437314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B7ED9F-D0B6-BB43-85D8-CC4DCD4D5EF0}"/>
              </a:ext>
            </a:extLst>
          </p:cNvPr>
          <p:cNvSpPr txBox="1">
            <a:spLocks noGrp="1"/>
          </p:cNvSpPr>
          <p:nvPr>
            <p:ph type="sldNum" sz="quarter" idx="5"/>
          </p:nvPr>
        </p:nvSpPr>
        <p:spPr>
          <a:ln/>
        </p:spPr>
        <p:txBody>
          <a:bodyPr lIns="0" tIns="0" rIns="0" bIns="0" anchor="b" anchorCtr="0">
            <a:noAutofit/>
          </a:bodyPr>
          <a:lstStyle/>
          <a:p>
            <a:pPr lvl="0"/>
            <a:fld id="{963D79BB-7487-BF4F-BE63-2BF77B7AEF17}" type="slidenum">
              <a:t>127</a:t>
            </a:fld>
            <a:endParaRPr lang="en-US"/>
          </a:p>
        </p:txBody>
      </p:sp>
      <p:sp>
        <p:nvSpPr>
          <p:cNvPr id="2" name="Slide Image Placeholder 1">
            <a:extLst>
              <a:ext uri="{FF2B5EF4-FFF2-40B4-BE49-F238E27FC236}">
                <a16:creationId xmlns:a16="http://schemas.microsoft.com/office/drawing/2014/main" id="{FFEBE120-C0A6-6F4E-AC66-E50159A9AC3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5283B9A-52A2-B94B-96DA-A5D916008019}"/>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8165009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07FE95-C245-3447-9AB5-55E7A4A5ED78}"/>
              </a:ext>
            </a:extLst>
          </p:cNvPr>
          <p:cNvSpPr txBox="1">
            <a:spLocks noGrp="1"/>
          </p:cNvSpPr>
          <p:nvPr>
            <p:ph type="sldNum" sz="quarter" idx="5"/>
          </p:nvPr>
        </p:nvSpPr>
        <p:spPr>
          <a:ln/>
        </p:spPr>
        <p:txBody>
          <a:bodyPr lIns="0" tIns="0" rIns="0" bIns="0" anchor="b" anchorCtr="0">
            <a:noAutofit/>
          </a:bodyPr>
          <a:lstStyle/>
          <a:p>
            <a:pPr lvl="0"/>
            <a:fld id="{B1229F90-3271-D94D-A0D2-88328EC0CC01}" type="slidenum">
              <a:t>128</a:t>
            </a:fld>
            <a:endParaRPr lang="en-US"/>
          </a:p>
        </p:txBody>
      </p:sp>
      <p:sp>
        <p:nvSpPr>
          <p:cNvPr id="2" name="Slide Image Placeholder 1">
            <a:extLst>
              <a:ext uri="{FF2B5EF4-FFF2-40B4-BE49-F238E27FC236}">
                <a16:creationId xmlns:a16="http://schemas.microsoft.com/office/drawing/2014/main" id="{FDC29F93-E07C-B64A-84F6-E5A874C1D3B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E4B6B176-9AF5-8F4A-BEC8-12BB17D81BD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A140A0-F35A-E948-849E-7794E6056E8C}"/>
              </a:ext>
            </a:extLst>
          </p:cNvPr>
          <p:cNvSpPr>
            <a:spLocks noGrp="1" noChangeArrowheads="1"/>
          </p:cNvSpPr>
          <p:nvPr>
            <p:ph type="sldNum"/>
          </p:nvPr>
        </p:nvSpPr>
        <p:spPr>
          <a:ln/>
        </p:spPr>
        <p:txBody>
          <a:bodyPr/>
          <a:lstStyle/>
          <a:p>
            <a:fld id="{C67466B9-1AEC-5C4A-A857-944AAEC52674}" type="slidenum">
              <a:rPr lang="en-US" altLang="en-US"/>
              <a:pPr/>
              <a:t>129</a:t>
            </a:fld>
            <a:endParaRPr lang="en-US" altLang="en-US"/>
          </a:p>
        </p:txBody>
      </p:sp>
      <p:sp>
        <p:nvSpPr>
          <p:cNvPr id="139265" name="Text Box 1">
            <a:extLst>
              <a:ext uri="{FF2B5EF4-FFF2-40B4-BE49-F238E27FC236}">
                <a16:creationId xmlns:a16="http://schemas.microsoft.com/office/drawing/2014/main" id="{4F85B0CC-D121-424A-BDD8-7EF6B293AA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Text Box 2">
            <a:extLst>
              <a:ext uri="{FF2B5EF4-FFF2-40B4-BE49-F238E27FC236}">
                <a16:creationId xmlns:a16="http://schemas.microsoft.com/office/drawing/2014/main" id="{F8049992-057C-E142-9420-E938494E9C3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07E91A-065D-A542-BF70-36B46865670F}"/>
              </a:ext>
            </a:extLst>
          </p:cNvPr>
          <p:cNvSpPr>
            <a:spLocks noGrp="1" noChangeArrowheads="1"/>
          </p:cNvSpPr>
          <p:nvPr>
            <p:ph type="sldNum"/>
          </p:nvPr>
        </p:nvSpPr>
        <p:spPr>
          <a:ln/>
        </p:spPr>
        <p:txBody>
          <a:bodyPr/>
          <a:lstStyle/>
          <a:p>
            <a:fld id="{17FF1D7C-D14A-E94D-9B0C-B700D6CD3050}" type="slidenum">
              <a:rPr lang="en-US" altLang="en-US"/>
              <a:pPr/>
              <a:t>130</a:t>
            </a:fld>
            <a:endParaRPr lang="en-US" altLang="en-US"/>
          </a:p>
        </p:txBody>
      </p:sp>
      <p:sp>
        <p:nvSpPr>
          <p:cNvPr id="157697" name="Text Box 1">
            <a:extLst>
              <a:ext uri="{FF2B5EF4-FFF2-40B4-BE49-F238E27FC236}">
                <a16:creationId xmlns:a16="http://schemas.microsoft.com/office/drawing/2014/main" id="{2AE40ED9-B813-7640-B5E2-E2E6A119477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698" name="Text Box 2">
            <a:extLst>
              <a:ext uri="{FF2B5EF4-FFF2-40B4-BE49-F238E27FC236}">
                <a16:creationId xmlns:a16="http://schemas.microsoft.com/office/drawing/2014/main" id="{6C485F0C-12FB-2D42-80C6-5399CFD57A5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7806DE-7ACA-B34F-A652-B1D505379575}"/>
              </a:ext>
            </a:extLst>
          </p:cNvPr>
          <p:cNvSpPr>
            <a:spLocks noGrp="1" noChangeArrowheads="1"/>
          </p:cNvSpPr>
          <p:nvPr>
            <p:ph type="sldNum"/>
          </p:nvPr>
        </p:nvSpPr>
        <p:spPr>
          <a:ln/>
        </p:spPr>
        <p:txBody>
          <a:bodyPr/>
          <a:lstStyle/>
          <a:p>
            <a:fld id="{B3C4C289-9086-CD4D-9A6B-32FE04C7BC5C}" type="slidenum">
              <a:rPr lang="en-US" altLang="en-US"/>
              <a:pPr/>
              <a:t>13</a:t>
            </a:fld>
            <a:endParaRPr lang="en-US" altLang="en-US"/>
          </a:p>
        </p:txBody>
      </p:sp>
      <p:sp>
        <p:nvSpPr>
          <p:cNvPr id="118785" name="Text Box 1">
            <a:extLst>
              <a:ext uri="{FF2B5EF4-FFF2-40B4-BE49-F238E27FC236}">
                <a16:creationId xmlns:a16="http://schemas.microsoft.com/office/drawing/2014/main" id="{D15DBFCA-2163-9440-AAE4-6A6F3B8CF4B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Text Box 2">
            <a:extLst>
              <a:ext uri="{FF2B5EF4-FFF2-40B4-BE49-F238E27FC236}">
                <a16:creationId xmlns:a16="http://schemas.microsoft.com/office/drawing/2014/main" id="{BCC0085A-79E3-F54D-8E44-E969BB58651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F33E2F-8BC1-D74B-A04F-D6FA2AD9AECA}"/>
              </a:ext>
            </a:extLst>
          </p:cNvPr>
          <p:cNvSpPr>
            <a:spLocks noGrp="1" noChangeArrowheads="1"/>
          </p:cNvSpPr>
          <p:nvPr>
            <p:ph type="sldNum"/>
          </p:nvPr>
        </p:nvSpPr>
        <p:spPr>
          <a:ln/>
        </p:spPr>
        <p:txBody>
          <a:bodyPr/>
          <a:lstStyle/>
          <a:p>
            <a:fld id="{F263D0F1-C7BE-054C-858D-19FDB4F7E254}" type="slidenum">
              <a:rPr lang="en-US" altLang="en-US"/>
              <a:pPr/>
              <a:t>131</a:t>
            </a:fld>
            <a:endParaRPr lang="en-US" altLang="en-US"/>
          </a:p>
        </p:txBody>
      </p:sp>
      <p:sp>
        <p:nvSpPr>
          <p:cNvPr id="158721" name="Text Box 1">
            <a:extLst>
              <a:ext uri="{FF2B5EF4-FFF2-40B4-BE49-F238E27FC236}">
                <a16:creationId xmlns:a16="http://schemas.microsoft.com/office/drawing/2014/main" id="{35AA8E87-DFAD-4647-844B-FA332DC1118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2" name="Text Box 2">
            <a:extLst>
              <a:ext uri="{FF2B5EF4-FFF2-40B4-BE49-F238E27FC236}">
                <a16:creationId xmlns:a16="http://schemas.microsoft.com/office/drawing/2014/main" id="{8BFA500E-0FAF-9A46-926B-B6CF00A0B9F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E1CB47-A52E-554A-93A9-1216EE43C6C1}"/>
              </a:ext>
            </a:extLst>
          </p:cNvPr>
          <p:cNvSpPr>
            <a:spLocks noGrp="1" noChangeArrowheads="1"/>
          </p:cNvSpPr>
          <p:nvPr>
            <p:ph type="sldNum"/>
          </p:nvPr>
        </p:nvSpPr>
        <p:spPr>
          <a:ln/>
        </p:spPr>
        <p:txBody>
          <a:bodyPr/>
          <a:lstStyle/>
          <a:p>
            <a:fld id="{458BD617-1655-1649-BCB6-C15757B6E5C6}" type="slidenum">
              <a:rPr lang="en-US" altLang="en-US"/>
              <a:pPr/>
              <a:t>132</a:t>
            </a:fld>
            <a:endParaRPr lang="en-US" altLang="en-US"/>
          </a:p>
        </p:txBody>
      </p:sp>
      <p:sp>
        <p:nvSpPr>
          <p:cNvPr id="159745" name="Text Box 1">
            <a:extLst>
              <a:ext uri="{FF2B5EF4-FFF2-40B4-BE49-F238E27FC236}">
                <a16:creationId xmlns:a16="http://schemas.microsoft.com/office/drawing/2014/main" id="{44A562CA-FB72-FB48-B968-9425D1EEB3E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6" name="Text Box 2">
            <a:extLst>
              <a:ext uri="{FF2B5EF4-FFF2-40B4-BE49-F238E27FC236}">
                <a16:creationId xmlns:a16="http://schemas.microsoft.com/office/drawing/2014/main" id="{11C9C3C4-F1E3-ED44-8140-D0DC5A4671C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0FD0D0-A1E1-F141-9032-794CA1A94979}"/>
              </a:ext>
            </a:extLst>
          </p:cNvPr>
          <p:cNvSpPr>
            <a:spLocks noGrp="1" noChangeArrowheads="1"/>
          </p:cNvSpPr>
          <p:nvPr>
            <p:ph type="sldNum"/>
          </p:nvPr>
        </p:nvSpPr>
        <p:spPr>
          <a:ln/>
        </p:spPr>
        <p:txBody>
          <a:bodyPr/>
          <a:lstStyle/>
          <a:p>
            <a:fld id="{BBD87694-42CE-9446-BECC-E5FEFB63D716}" type="slidenum">
              <a:rPr lang="en-US" altLang="en-US"/>
              <a:pPr/>
              <a:t>133</a:t>
            </a:fld>
            <a:endParaRPr lang="en-US" altLang="en-US"/>
          </a:p>
        </p:txBody>
      </p:sp>
      <p:sp>
        <p:nvSpPr>
          <p:cNvPr id="160769" name="Text Box 1">
            <a:extLst>
              <a:ext uri="{FF2B5EF4-FFF2-40B4-BE49-F238E27FC236}">
                <a16:creationId xmlns:a16="http://schemas.microsoft.com/office/drawing/2014/main" id="{5E99763E-4413-DF41-8312-033289060B3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0" name="Text Box 2">
            <a:extLst>
              <a:ext uri="{FF2B5EF4-FFF2-40B4-BE49-F238E27FC236}">
                <a16:creationId xmlns:a16="http://schemas.microsoft.com/office/drawing/2014/main" id="{1E2A488B-B14B-3D40-984D-EFEFB1C41BF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477ECF-EA0E-8343-BAC9-727AAAFD9555}"/>
              </a:ext>
            </a:extLst>
          </p:cNvPr>
          <p:cNvSpPr>
            <a:spLocks noGrp="1" noChangeArrowheads="1"/>
          </p:cNvSpPr>
          <p:nvPr>
            <p:ph type="sldNum"/>
          </p:nvPr>
        </p:nvSpPr>
        <p:spPr>
          <a:ln/>
        </p:spPr>
        <p:txBody>
          <a:bodyPr/>
          <a:lstStyle/>
          <a:p>
            <a:fld id="{22777F95-3573-8D48-999F-0E05918F9EB7}" type="slidenum">
              <a:rPr lang="en-US" altLang="en-US"/>
              <a:pPr/>
              <a:t>134</a:t>
            </a:fld>
            <a:endParaRPr lang="en-US" altLang="en-US"/>
          </a:p>
        </p:txBody>
      </p:sp>
      <p:sp>
        <p:nvSpPr>
          <p:cNvPr id="164865" name="Text Box 1">
            <a:extLst>
              <a:ext uri="{FF2B5EF4-FFF2-40B4-BE49-F238E27FC236}">
                <a16:creationId xmlns:a16="http://schemas.microsoft.com/office/drawing/2014/main" id="{F6BA10A3-0B33-3D41-868A-98923D6B6C3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66" name="Text Box 2">
            <a:extLst>
              <a:ext uri="{FF2B5EF4-FFF2-40B4-BE49-F238E27FC236}">
                <a16:creationId xmlns:a16="http://schemas.microsoft.com/office/drawing/2014/main" id="{7E487B08-D641-FB41-8F8F-3FB779F6B2A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A71AE0-7E93-9746-A1C1-F7F9DBFB4F5A}"/>
              </a:ext>
            </a:extLst>
          </p:cNvPr>
          <p:cNvSpPr>
            <a:spLocks noGrp="1" noChangeArrowheads="1"/>
          </p:cNvSpPr>
          <p:nvPr>
            <p:ph type="sldNum"/>
          </p:nvPr>
        </p:nvSpPr>
        <p:spPr>
          <a:ln/>
        </p:spPr>
        <p:txBody>
          <a:bodyPr/>
          <a:lstStyle/>
          <a:p>
            <a:fld id="{69C040F5-2632-D041-BFF2-8A50FEB84ADC}" type="slidenum">
              <a:rPr lang="en-US" altLang="en-US"/>
              <a:pPr/>
              <a:t>135</a:t>
            </a:fld>
            <a:endParaRPr lang="en-US" altLang="en-US"/>
          </a:p>
        </p:txBody>
      </p:sp>
      <p:sp>
        <p:nvSpPr>
          <p:cNvPr id="120833" name="Text Box 1">
            <a:extLst>
              <a:ext uri="{FF2B5EF4-FFF2-40B4-BE49-F238E27FC236}">
                <a16:creationId xmlns:a16="http://schemas.microsoft.com/office/drawing/2014/main" id="{CB4FB27E-3A15-EC46-92E0-2ECB3507AB1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Text Box 2">
            <a:extLst>
              <a:ext uri="{FF2B5EF4-FFF2-40B4-BE49-F238E27FC236}">
                <a16:creationId xmlns:a16="http://schemas.microsoft.com/office/drawing/2014/main" id="{7BA7E714-9E8C-6F45-A4AE-1157179D0AA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91BAFE-92AC-E74D-964F-3230CF5B7F62}"/>
              </a:ext>
            </a:extLst>
          </p:cNvPr>
          <p:cNvSpPr>
            <a:spLocks noGrp="1" noChangeArrowheads="1"/>
          </p:cNvSpPr>
          <p:nvPr>
            <p:ph type="sldNum"/>
          </p:nvPr>
        </p:nvSpPr>
        <p:spPr>
          <a:ln/>
        </p:spPr>
        <p:txBody>
          <a:bodyPr/>
          <a:lstStyle/>
          <a:p>
            <a:fld id="{C456DE10-4F20-C84B-BF2E-B893FB552BBE}" type="slidenum">
              <a:rPr lang="en-US" altLang="en-US"/>
              <a:pPr/>
              <a:t>136</a:t>
            </a:fld>
            <a:endParaRPr lang="en-US" altLang="en-US"/>
          </a:p>
        </p:txBody>
      </p:sp>
      <p:sp>
        <p:nvSpPr>
          <p:cNvPr id="121857" name="Text Box 1">
            <a:extLst>
              <a:ext uri="{FF2B5EF4-FFF2-40B4-BE49-F238E27FC236}">
                <a16:creationId xmlns:a16="http://schemas.microsoft.com/office/drawing/2014/main" id="{7D004E96-0AB8-4A43-B3AC-B1121DCEC63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Text Box 2">
            <a:extLst>
              <a:ext uri="{FF2B5EF4-FFF2-40B4-BE49-F238E27FC236}">
                <a16:creationId xmlns:a16="http://schemas.microsoft.com/office/drawing/2014/main" id="{147CE226-8A4E-D749-824D-C4908E19A82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0488BF-85EC-064B-869A-411DCA12DC70}"/>
              </a:ext>
            </a:extLst>
          </p:cNvPr>
          <p:cNvSpPr>
            <a:spLocks noGrp="1" noChangeArrowheads="1"/>
          </p:cNvSpPr>
          <p:nvPr>
            <p:ph type="sldNum"/>
          </p:nvPr>
        </p:nvSpPr>
        <p:spPr>
          <a:ln/>
        </p:spPr>
        <p:txBody>
          <a:bodyPr/>
          <a:lstStyle/>
          <a:p>
            <a:fld id="{A2FB11E9-ECF4-3046-9ACD-A4E7394BD8F8}" type="slidenum">
              <a:rPr lang="en-US" altLang="en-US"/>
              <a:pPr/>
              <a:t>137</a:t>
            </a:fld>
            <a:endParaRPr lang="en-US" altLang="en-US"/>
          </a:p>
        </p:txBody>
      </p:sp>
      <p:sp>
        <p:nvSpPr>
          <p:cNvPr id="122881" name="Text Box 1">
            <a:extLst>
              <a:ext uri="{FF2B5EF4-FFF2-40B4-BE49-F238E27FC236}">
                <a16:creationId xmlns:a16="http://schemas.microsoft.com/office/drawing/2014/main" id="{A35EA522-A6ED-F046-9B72-20FFAECE8BD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Text Box 2">
            <a:extLst>
              <a:ext uri="{FF2B5EF4-FFF2-40B4-BE49-F238E27FC236}">
                <a16:creationId xmlns:a16="http://schemas.microsoft.com/office/drawing/2014/main" id="{6FEA69ED-2C9B-7945-9BBF-1AD5CA033A5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6815F-DDC6-0841-93D1-AA00A987DEAD}"/>
              </a:ext>
            </a:extLst>
          </p:cNvPr>
          <p:cNvSpPr>
            <a:spLocks noGrp="1" noChangeArrowheads="1"/>
          </p:cNvSpPr>
          <p:nvPr>
            <p:ph type="sldNum"/>
          </p:nvPr>
        </p:nvSpPr>
        <p:spPr>
          <a:ln/>
        </p:spPr>
        <p:txBody>
          <a:bodyPr/>
          <a:lstStyle/>
          <a:p>
            <a:fld id="{3F25EC44-57F9-5543-8458-1D2DE81E23AC}" type="slidenum">
              <a:rPr lang="en-US" altLang="en-US"/>
              <a:pPr/>
              <a:t>138</a:t>
            </a:fld>
            <a:endParaRPr lang="en-US" altLang="en-US"/>
          </a:p>
        </p:txBody>
      </p:sp>
      <p:sp>
        <p:nvSpPr>
          <p:cNvPr id="123905" name="Text Box 1">
            <a:extLst>
              <a:ext uri="{FF2B5EF4-FFF2-40B4-BE49-F238E27FC236}">
                <a16:creationId xmlns:a16="http://schemas.microsoft.com/office/drawing/2014/main" id="{798275DE-9135-E141-9A15-54A5664341F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Text Box 2">
            <a:extLst>
              <a:ext uri="{FF2B5EF4-FFF2-40B4-BE49-F238E27FC236}">
                <a16:creationId xmlns:a16="http://schemas.microsoft.com/office/drawing/2014/main" id="{69D59334-A815-184A-BDE6-E3653F1020F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8958D9-F2A2-9743-A8AE-BC3660598B7F}"/>
              </a:ext>
            </a:extLst>
          </p:cNvPr>
          <p:cNvSpPr>
            <a:spLocks noGrp="1" noChangeArrowheads="1"/>
          </p:cNvSpPr>
          <p:nvPr>
            <p:ph type="sldNum"/>
          </p:nvPr>
        </p:nvSpPr>
        <p:spPr>
          <a:ln/>
        </p:spPr>
        <p:txBody>
          <a:bodyPr/>
          <a:lstStyle/>
          <a:p>
            <a:fld id="{966D64AA-0395-044E-95F3-AA7BA81E43FF}" type="slidenum">
              <a:rPr lang="en-US" altLang="en-US"/>
              <a:pPr/>
              <a:t>139</a:t>
            </a:fld>
            <a:endParaRPr lang="en-US" altLang="en-US"/>
          </a:p>
        </p:txBody>
      </p:sp>
      <p:sp>
        <p:nvSpPr>
          <p:cNvPr id="124929" name="Text Box 1">
            <a:extLst>
              <a:ext uri="{FF2B5EF4-FFF2-40B4-BE49-F238E27FC236}">
                <a16:creationId xmlns:a16="http://schemas.microsoft.com/office/drawing/2014/main" id="{29461826-12D0-B648-B807-DB21308C0D5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Text Box 2">
            <a:extLst>
              <a:ext uri="{FF2B5EF4-FFF2-40B4-BE49-F238E27FC236}">
                <a16:creationId xmlns:a16="http://schemas.microsoft.com/office/drawing/2014/main" id="{AA08685D-EDE9-E14B-9027-468203F5741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AC295A-8694-404E-8693-FE715DB1DB22}"/>
              </a:ext>
            </a:extLst>
          </p:cNvPr>
          <p:cNvSpPr>
            <a:spLocks noGrp="1" noChangeArrowheads="1"/>
          </p:cNvSpPr>
          <p:nvPr>
            <p:ph type="sldNum"/>
          </p:nvPr>
        </p:nvSpPr>
        <p:spPr>
          <a:ln/>
        </p:spPr>
        <p:txBody>
          <a:bodyPr/>
          <a:lstStyle/>
          <a:p>
            <a:fld id="{770C9447-0176-7443-A864-5ABD24CC975B}" type="slidenum">
              <a:rPr lang="en-US" altLang="en-US"/>
              <a:pPr/>
              <a:t>140</a:t>
            </a:fld>
            <a:endParaRPr lang="en-US" altLang="en-US"/>
          </a:p>
        </p:txBody>
      </p:sp>
      <p:sp>
        <p:nvSpPr>
          <p:cNvPr id="125953" name="Text Box 1">
            <a:extLst>
              <a:ext uri="{FF2B5EF4-FFF2-40B4-BE49-F238E27FC236}">
                <a16:creationId xmlns:a16="http://schemas.microsoft.com/office/drawing/2014/main" id="{31633BB1-966E-CD4C-BFA1-A74160F3497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Text Box 2">
            <a:extLst>
              <a:ext uri="{FF2B5EF4-FFF2-40B4-BE49-F238E27FC236}">
                <a16:creationId xmlns:a16="http://schemas.microsoft.com/office/drawing/2014/main" id="{422654F4-547B-1E49-BEE4-FE5E2231EF0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6893A2-1208-0D42-92AC-12321110EA14}"/>
              </a:ext>
            </a:extLst>
          </p:cNvPr>
          <p:cNvSpPr>
            <a:spLocks noGrp="1" noChangeArrowheads="1"/>
          </p:cNvSpPr>
          <p:nvPr>
            <p:ph type="sldNum"/>
          </p:nvPr>
        </p:nvSpPr>
        <p:spPr>
          <a:ln/>
        </p:spPr>
        <p:txBody>
          <a:bodyPr/>
          <a:lstStyle/>
          <a:p>
            <a:fld id="{088AD1E3-0C2B-5442-AD73-80D00D91E8C0}" type="slidenum">
              <a:rPr lang="en-US" altLang="en-US"/>
              <a:pPr/>
              <a:t>14</a:t>
            </a:fld>
            <a:endParaRPr lang="en-US" altLang="en-US"/>
          </a:p>
        </p:txBody>
      </p:sp>
      <p:sp>
        <p:nvSpPr>
          <p:cNvPr id="119809" name="Text Box 1">
            <a:extLst>
              <a:ext uri="{FF2B5EF4-FFF2-40B4-BE49-F238E27FC236}">
                <a16:creationId xmlns:a16="http://schemas.microsoft.com/office/drawing/2014/main" id="{EF5546A9-7FD7-A848-A87A-EA59D0F7D62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Text Box 2">
            <a:extLst>
              <a:ext uri="{FF2B5EF4-FFF2-40B4-BE49-F238E27FC236}">
                <a16:creationId xmlns:a16="http://schemas.microsoft.com/office/drawing/2014/main" id="{750B60FE-D866-904C-A935-8E2B58F637F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46AF16-F22A-4C48-A283-D305F9668281}"/>
              </a:ext>
            </a:extLst>
          </p:cNvPr>
          <p:cNvSpPr>
            <a:spLocks noGrp="1" noChangeArrowheads="1"/>
          </p:cNvSpPr>
          <p:nvPr>
            <p:ph type="sldNum"/>
          </p:nvPr>
        </p:nvSpPr>
        <p:spPr>
          <a:ln/>
        </p:spPr>
        <p:txBody>
          <a:bodyPr/>
          <a:lstStyle/>
          <a:p>
            <a:fld id="{94FAEB8E-8DD8-F14E-B1FA-F143F1A615B2}" type="slidenum">
              <a:rPr lang="en-US" altLang="en-US"/>
              <a:pPr/>
              <a:t>141</a:t>
            </a:fld>
            <a:endParaRPr lang="en-US" altLang="en-US"/>
          </a:p>
        </p:txBody>
      </p:sp>
      <p:sp>
        <p:nvSpPr>
          <p:cNvPr id="126977" name="Text Box 1">
            <a:extLst>
              <a:ext uri="{FF2B5EF4-FFF2-40B4-BE49-F238E27FC236}">
                <a16:creationId xmlns:a16="http://schemas.microsoft.com/office/drawing/2014/main" id="{C8A60D22-0ED0-E249-8E99-D96D47967EE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Text Box 2">
            <a:extLst>
              <a:ext uri="{FF2B5EF4-FFF2-40B4-BE49-F238E27FC236}">
                <a16:creationId xmlns:a16="http://schemas.microsoft.com/office/drawing/2014/main" id="{898795CC-44C7-7340-A675-E9900BDCFDE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82AE55-344B-8844-9CBD-D48C94FC9B1B}"/>
              </a:ext>
            </a:extLst>
          </p:cNvPr>
          <p:cNvSpPr>
            <a:spLocks noGrp="1" noChangeArrowheads="1"/>
          </p:cNvSpPr>
          <p:nvPr>
            <p:ph type="sldNum"/>
          </p:nvPr>
        </p:nvSpPr>
        <p:spPr>
          <a:ln/>
        </p:spPr>
        <p:txBody>
          <a:bodyPr/>
          <a:lstStyle/>
          <a:p>
            <a:fld id="{D1BF33F8-D839-E644-B1C3-DBD29B8A74A7}" type="slidenum">
              <a:rPr lang="en-US" altLang="en-US"/>
              <a:pPr/>
              <a:t>142</a:t>
            </a:fld>
            <a:endParaRPr lang="en-US" altLang="en-US"/>
          </a:p>
        </p:txBody>
      </p:sp>
      <p:sp>
        <p:nvSpPr>
          <p:cNvPr id="166913" name="Text Box 1">
            <a:extLst>
              <a:ext uri="{FF2B5EF4-FFF2-40B4-BE49-F238E27FC236}">
                <a16:creationId xmlns:a16="http://schemas.microsoft.com/office/drawing/2014/main" id="{6CD56600-8855-E04A-B259-02E2D1F83E6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6914" name="Text Box 2">
            <a:extLst>
              <a:ext uri="{FF2B5EF4-FFF2-40B4-BE49-F238E27FC236}">
                <a16:creationId xmlns:a16="http://schemas.microsoft.com/office/drawing/2014/main" id="{822CFD72-35A6-CA40-AF1F-49D0E8E0A97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87D5A3-2C14-0C47-A626-F9922E73E675}"/>
              </a:ext>
            </a:extLst>
          </p:cNvPr>
          <p:cNvSpPr>
            <a:spLocks noGrp="1" noChangeArrowheads="1"/>
          </p:cNvSpPr>
          <p:nvPr>
            <p:ph type="sldNum"/>
          </p:nvPr>
        </p:nvSpPr>
        <p:spPr>
          <a:ln/>
        </p:spPr>
        <p:txBody>
          <a:bodyPr/>
          <a:lstStyle/>
          <a:p>
            <a:fld id="{F33E329C-7F80-9243-9CB7-30243EFC496C}" type="slidenum">
              <a:rPr lang="en-US" altLang="en-US"/>
              <a:pPr/>
              <a:t>144</a:t>
            </a:fld>
            <a:endParaRPr lang="en-US" altLang="en-US"/>
          </a:p>
        </p:txBody>
      </p:sp>
      <p:sp>
        <p:nvSpPr>
          <p:cNvPr id="132097" name="Text Box 1">
            <a:extLst>
              <a:ext uri="{FF2B5EF4-FFF2-40B4-BE49-F238E27FC236}">
                <a16:creationId xmlns:a16="http://schemas.microsoft.com/office/drawing/2014/main" id="{DBDC6F2C-7922-4E42-AA5F-1521DA5CAB6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Text Box 2">
            <a:extLst>
              <a:ext uri="{FF2B5EF4-FFF2-40B4-BE49-F238E27FC236}">
                <a16:creationId xmlns:a16="http://schemas.microsoft.com/office/drawing/2014/main" id="{327DB0F4-A72A-D547-90C9-6BC6D59C6B9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D47B1F-2972-5A40-91EB-EA5ADFA82543}"/>
              </a:ext>
            </a:extLst>
          </p:cNvPr>
          <p:cNvSpPr>
            <a:spLocks noGrp="1" noChangeArrowheads="1"/>
          </p:cNvSpPr>
          <p:nvPr>
            <p:ph type="sldNum"/>
          </p:nvPr>
        </p:nvSpPr>
        <p:spPr>
          <a:ln/>
        </p:spPr>
        <p:txBody>
          <a:bodyPr/>
          <a:lstStyle/>
          <a:p>
            <a:fld id="{5F76437B-00D6-EF4E-ACB2-E2CAAAE58028}" type="slidenum">
              <a:rPr lang="en-US" altLang="en-US"/>
              <a:pPr/>
              <a:t>15</a:t>
            </a:fld>
            <a:endParaRPr lang="en-US" altLang="en-US"/>
          </a:p>
        </p:txBody>
      </p:sp>
      <p:sp>
        <p:nvSpPr>
          <p:cNvPr id="120833" name="Text Box 1">
            <a:extLst>
              <a:ext uri="{FF2B5EF4-FFF2-40B4-BE49-F238E27FC236}">
                <a16:creationId xmlns:a16="http://schemas.microsoft.com/office/drawing/2014/main" id="{5B80EC95-A2B1-1244-9CB3-F368D3C89A0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Text Box 2">
            <a:extLst>
              <a:ext uri="{FF2B5EF4-FFF2-40B4-BE49-F238E27FC236}">
                <a16:creationId xmlns:a16="http://schemas.microsoft.com/office/drawing/2014/main" id="{2B50ABEE-8F43-A94D-A07A-B96876C757C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8DD4D7-B1A7-314C-A15E-772D60F2C04E}"/>
              </a:ext>
            </a:extLst>
          </p:cNvPr>
          <p:cNvSpPr>
            <a:spLocks noGrp="1" noChangeArrowheads="1"/>
          </p:cNvSpPr>
          <p:nvPr>
            <p:ph type="sldNum"/>
          </p:nvPr>
        </p:nvSpPr>
        <p:spPr>
          <a:ln/>
        </p:spPr>
        <p:txBody>
          <a:bodyPr/>
          <a:lstStyle/>
          <a:p>
            <a:fld id="{671426E2-4E36-AE4B-9F47-24539CB8E4A4}" type="slidenum">
              <a:rPr lang="en-US" altLang="en-US"/>
              <a:pPr/>
              <a:t>16</a:t>
            </a:fld>
            <a:endParaRPr lang="en-US" altLang="en-US"/>
          </a:p>
        </p:txBody>
      </p:sp>
      <p:sp>
        <p:nvSpPr>
          <p:cNvPr id="121857" name="Text Box 1">
            <a:extLst>
              <a:ext uri="{FF2B5EF4-FFF2-40B4-BE49-F238E27FC236}">
                <a16:creationId xmlns:a16="http://schemas.microsoft.com/office/drawing/2014/main" id="{BFA4C217-A40B-A342-8945-112AF9F6417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Text Box 2">
            <a:extLst>
              <a:ext uri="{FF2B5EF4-FFF2-40B4-BE49-F238E27FC236}">
                <a16:creationId xmlns:a16="http://schemas.microsoft.com/office/drawing/2014/main" id="{6CE6A5D5-D3A9-3D40-94B9-7FDA0951B42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FA955D80-CB84-E045-B3D3-D2BDF1387AB2}"/>
              </a:ext>
            </a:extLst>
          </p:cNvPr>
          <p:cNvSpPr txBox="1">
            <a:spLocks noGrp="1"/>
          </p:cNvSpPr>
          <p:nvPr>
            <p:ph type="sldNum" sz="quarter" idx="5"/>
          </p:nvPr>
        </p:nvSpPr>
        <p:spPr>
          <a:ln/>
        </p:spPr>
        <p:txBody>
          <a:bodyPr lIns="0" tIns="0" rIns="0" bIns="0" anchor="b" anchorCtr="0">
            <a:noAutofit/>
          </a:bodyPr>
          <a:lstStyle/>
          <a:p>
            <a:pPr lvl="0"/>
            <a:fld id="{7874824C-6CEB-A34C-8798-34FAA7497262}" type="slidenum">
              <a:t>17</a:t>
            </a:fld>
            <a:endParaRPr lang="en-US"/>
          </a:p>
        </p:txBody>
      </p:sp>
      <p:sp>
        <p:nvSpPr>
          <p:cNvPr id="2" name="Rectangle 6">
            <a:extLst>
              <a:ext uri="{FF2B5EF4-FFF2-40B4-BE49-F238E27FC236}">
                <a16:creationId xmlns:a16="http://schemas.microsoft.com/office/drawing/2014/main" id="{3E36EFCB-28C3-5148-AFDA-74421D8C45B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561695FE-CE71-CB41-B9A9-1E13DC68AADC}" type="slidenum">
              <a:t>17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41FB85A-3176-5744-B3BB-B3F5B69F617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6320692A-4679-B94F-95EB-2E25D86F66BA}"/>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5DFBA691-798A-114C-96F7-F3DB00CA70D2}"/>
              </a:ext>
            </a:extLst>
          </p:cNvPr>
          <p:cNvSpPr txBox="1">
            <a:spLocks noGrp="1"/>
          </p:cNvSpPr>
          <p:nvPr>
            <p:ph type="sldNum" sz="quarter" idx="5"/>
          </p:nvPr>
        </p:nvSpPr>
        <p:spPr>
          <a:ln/>
        </p:spPr>
        <p:txBody>
          <a:bodyPr lIns="0" tIns="0" rIns="0" bIns="0" anchor="b" anchorCtr="0">
            <a:noAutofit/>
          </a:bodyPr>
          <a:lstStyle/>
          <a:p>
            <a:pPr lvl="0"/>
            <a:fld id="{34E84D79-086D-7842-A357-5689AB3C6359}" type="slidenum">
              <a:t>18</a:t>
            </a:fld>
            <a:endParaRPr lang="en-US"/>
          </a:p>
        </p:txBody>
      </p:sp>
      <p:sp>
        <p:nvSpPr>
          <p:cNvPr id="2" name="Rectangle 6">
            <a:extLst>
              <a:ext uri="{FF2B5EF4-FFF2-40B4-BE49-F238E27FC236}">
                <a16:creationId xmlns:a16="http://schemas.microsoft.com/office/drawing/2014/main" id="{3D402D2D-3CEC-E64A-B1F1-3548AF2BBC78}"/>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47453F4F-71C7-EF41-B426-45F973158D71}" type="slidenum">
              <a:t>18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334A59A-5254-BB41-ADFD-16CD4B7FC6D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B4A91C4E-0E22-7041-9704-D1CC15A9A795}"/>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610E3A8-FE46-8440-AA5F-6F459E0D7344}"/>
              </a:ext>
            </a:extLst>
          </p:cNvPr>
          <p:cNvSpPr txBox="1">
            <a:spLocks noGrp="1"/>
          </p:cNvSpPr>
          <p:nvPr>
            <p:ph type="sldNum" sz="quarter" idx="5"/>
          </p:nvPr>
        </p:nvSpPr>
        <p:spPr>
          <a:ln/>
        </p:spPr>
        <p:txBody>
          <a:bodyPr lIns="0" tIns="0" rIns="0" bIns="0" anchor="b" anchorCtr="0">
            <a:noAutofit/>
          </a:bodyPr>
          <a:lstStyle/>
          <a:p>
            <a:pPr lvl="0"/>
            <a:fld id="{D3B78780-A5CB-E245-AD6B-E36E72042A79}" type="slidenum">
              <a:t>19</a:t>
            </a:fld>
            <a:endParaRPr lang="en-US"/>
          </a:p>
        </p:txBody>
      </p:sp>
      <p:sp>
        <p:nvSpPr>
          <p:cNvPr id="2" name="Rectangle 6">
            <a:extLst>
              <a:ext uri="{FF2B5EF4-FFF2-40B4-BE49-F238E27FC236}">
                <a16:creationId xmlns:a16="http://schemas.microsoft.com/office/drawing/2014/main" id="{1DC559AC-FDCC-3446-AF6F-C700A147F246}"/>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9EAFC43B-1318-E74E-9C1B-E1E7AF3F90A6}" type="slidenum">
              <a:t>19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CE2E6D1-CF69-B946-9180-88DC17518FB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192BB23-3732-424D-B6A1-E808AF4B2C9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24D05844-8D9E-9B4E-A12A-2AD1BE2B1859}"/>
              </a:ext>
            </a:extLst>
          </p:cNvPr>
          <p:cNvSpPr txBox="1">
            <a:spLocks noGrp="1"/>
          </p:cNvSpPr>
          <p:nvPr>
            <p:ph type="sldNum" sz="quarter" idx="5"/>
          </p:nvPr>
        </p:nvSpPr>
        <p:spPr>
          <a:ln/>
        </p:spPr>
        <p:txBody>
          <a:bodyPr lIns="0" tIns="0" rIns="0" bIns="0" anchor="b" anchorCtr="0">
            <a:noAutofit/>
          </a:bodyPr>
          <a:lstStyle/>
          <a:p>
            <a:pPr lvl="0"/>
            <a:fld id="{CD652813-5ACB-A84E-90C3-7803CB52938E}" type="slidenum">
              <a:t>20</a:t>
            </a:fld>
            <a:endParaRPr lang="en-US"/>
          </a:p>
        </p:txBody>
      </p:sp>
      <p:sp>
        <p:nvSpPr>
          <p:cNvPr id="2" name="Rectangle 6">
            <a:extLst>
              <a:ext uri="{FF2B5EF4-FFF2-40B4-BE49-F238E27FC236}">
                <a16:creationId xmlns:a16="http://schemas.microsoft.com/office/drawing/2014/main" id="{5C037070-1FE3-0C40-858D-7BB244F2E52B}"/>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049D8678-7B08-3245-8FCC-ABD09699EBD8}" type="slidenum">
              <a:t>20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FD10E6A-D99E-F44E-B4C6-28AE157A574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135287B-B9BA-FB42-8F87-16AC5E7E3879}"/>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3343275" y="533400"/>
            <a:ext cx="3548063" cy="2660650"/>
          </a:xfrm>
          <a:ln/>
        </p:spPr>
      </p:sp>
      <p:sp>
        <p:nvSpPr>
          <p:cNvPr id="23554" name="Notes Placeholder 2"/>
          <p:cNvSpPr>
            <a:spLocks noGrp="1"/>
          </p:cNvSpPr>
          <p:nvPr>
            <p:ph type="body" idx="1"/>
          </p:nvPr>
        </p:nvSpPr>
        <p:spPr>
          <a:noFill/>
          <a:ln/>
        </p:spPr>
        <p:txBody>
          <a:bodyPr/>
          <a:lstStyle/>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xfrm>
            <a:off x="5795871" y="6744215"/>
            <a:ext cx="4436403" cy="353866"/>
          </a:xfrm>
          <a:prstGeom prst="rect">
            <a:avLst/>
          </a:prstGeom>
          <a:noFill/>
        </p:spPr>
        <p:txBody>
          <a:bodyPr/>
          <a:lstStyle/>
          <a:p>
            <a:fld id="{7C69A4D5-BA7F-4965-9F32-D31D11C0DA97}" type="slidenum">
              <a:rPr lang="en-US"/>
              <a:pPr/>
              <a:t>3</a:t>
            </a:fld>
            <a:endParaRPr lang="en-US"/>
          </a:p>
        </p:txBody>
      </p:sp>
    </p:spTree>
    <p:extLst>
      <p:ext uri="{BB962C8B-B14F-4D97-AF65-F5344CB8AC3E}">
        <p14:creationId xmlns:p14="http://schemas.microsoft.com/office/powerpoint/2010/main" val="721881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610E3A8-FE46-8440-AA5F-6F459E0D7344}"/>
              </a:ext>
            </a:extLst>
          </p:cNvPr>
          <p:cNvSpPr txBox="1">
            <a:spLocks noGrp="1"/>
          </p:cNvSpPr>
          <p:nvPr>
            <p:ph type="sldNum" sz="quarter" idx="5"/>
          </p:nvPr>
        </p:nvSpPr>
        <p:spPr>
          <a:ln/>
        </p:spPr>
        <p:txBody>
          <a:bodyPr lIns="0" tIns="0" rIns="0" bIns="0" anchor="b" anchorCtr="0">
            <a:noAutofit/>
          </a:bodyPr>
          <a:lstStyle/>
          <a:p>
            <a:pPr lvl="0"/>
            <a:fld id="{D3B78780-A5CB-E245-AD6B-E36E72042A79}" type="slidenum">
              <a:t>21</a:t>
            </a:fld>
            <a:endParaRPr lang="en-US"/>
          </a:p>
        </p:txBody>
      </p:sp>
      <p:sp>
        <p:nvSpPr>
          <p:cNvPr id="2" name="Rectangle 6">
            <a:extLst>
              <a:ext uri="{FF2B5EF4-FFF2-40B4-BE49-F238E27FC236}">
                <a16:creationId xmlns:a16="http://schemas.microsoft.com/office/drawing/2014/main" id="{1DC559AC-FDCC-3446-AF6F-C700A147F246}"/>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9EAFC43B-1318-E74E-9C1B-E1E7AF3F90A6}" type="slidenum">
              <a:t>21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CE2E6D1-CF69-B946-9180-88DC17518FB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192BB23-3732-424D-B6A1-E808AF4B2C9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938392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C489BA1-FBEE-474C-90D1-B2C5FEA6BA03}"/>
              </a:ext>
            </a:extLst>
          </p:cNvPr>
          <p:cNvSpPr txBox="1">
            <a:spLocks noGrp="1"/>
          </p:cNvSpPr>
          <p:nvPr>
            <p:ph type="sldNum" sz="quarter" idx="5"/>
          </p:nvPr>
        </p:nvSpPr>
        <p:spPr>
          <a:ln/>
        </p:spPr>
        <p:txBody>
          <a:bodyPr lIns="0" tIns="0" rIns="0" bIns="0" anchor="b" anchorCtr="0">
            <a:noAutofit/>
          </a:bodyPr>
          <a:lstStyle/>
          <a:p>
            <a:pPr lvl="0"/>
            <a:fld id="{1A2161C1-21D7-7946-94A9-49E3516FBDD5}" type="slidenum">
              <a:t>22</a:t>
            </a:fld>
            <a:endParaRPr lang="en-US"/>
          </a:p>
        </p:txBody>
      </p:sp>
      <p:sp>
        <p:nvSpPr>
          <p:cNvPr id="2" name="Rectangle 6">
            <a:extLst>
              <a:ext uri="{FF2B5EF4-FFF2-40B4-BE49-F238E27FC236}">
                <a16:creationId xmlns:a16="http://schemas.microsoft.com/office/drawing/2014/main" id="{1990F5B7-CF9B-0142-A432-13A279AADB85}"/>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4F7DA00E-2283-0041-8F1F-488D335CC05C}" type="slidenum">
              <a:t>22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7E1106FC-412B-0B4D-B62F-63F141D1650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6B3FDC0-2F1B-A543-94E2-3C180414C34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461192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776A9E0E-F881-8242-AAD8-AFBCDD117573}"/>
              </a:ext>
            </a:extLst>
          </p:cNvPr>
          <p:cNvSpPr txBox="1">
            <a:spLocks noGrp="1"/>
          </p:cNvSpPr>
          <p:nvPr>
            <p:ph type="sldNum" sz="quarter" idx="5"/>
          </p:nvPr>
        </p:nvSpPr>
        <p:spPr>
          <a:ln/>
        </p:spPr>
        <p:txBody>
          <a:bodyPr lIns="0" tIns="0" rIns="0" bIns="0" anchor="b" anchorCtr="0">
            <a:noAutofit/>
          </a:bodyPr>
          <a:lstStyle/>
          <a:p>
            <a:pPr lvl="0"/>
            <a:fld id="{A3E5F94E-ED1E-9548-84A2-90DEE969763C}" type="slidenum">
              <a:t>23</a:t>
            </a:fld>
            <a:endParaRPr lang="en-US"/>
          </a:p>
        </p:txBody>
      </p:sp>
      <p:sp>
        <p:nvSpPr>
          <p:cNvPr id="2" name="Rectangle 6">
            <a:extLst>
              <a:ext uri="{FF2B5EF4-FFF2-40B4-BE49-F238E27FC236}">
                <a16:creationId xmlns:a16="http://schemas.microsoft.com/office/drawing/2014/main" id="{95EC2369-12C1-CD44-924F-6A01C7183C33}"/>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A907D883-5B4D-EC4F-9C00-77EC01714115}" type="slidenum">
              <a:t>23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DEB6EC04-D660-F84F-9C5B-F181E856A73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E404958A-F0B8-6146-800F-DFE563E0F5F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4751C58-A8EC-194B-A186-1C85A1AE8ECD}"/>
              </a:ext>
            </a:extLst>
          </p:cNvPr>
          <p:cNvSpPr txBox="1">
            <a:spLocks noGrp="1"/>
          </p:cNvSpPr>
          <p:nvPr>
            <p:ph type="sldNum" sz="quarter" idx="5"/>
          </p:nvPr>
        </p:nvSpPr>
        <p:spPr>
          <a:ln/>
        </p:spPr>
        <p:txBody>
          <a:bodyPr lIns="0" tIns="0" rIns="0" bIns="0" anchor="b" anchorCtr="0">
            <a:noAutofit/>
          </a:bodyPr>
          <a:lstStyle/>
          <a:p>
            <a:pPr lvl="0"/>
            <a:fld id="{DEE4DA2A-51B7-964C-88C7-0C72B98C0996}" type="slidenum">
              <a:t>24</a:t>
            </a:fld>
            <a:endParaRPr lang="en-US"/>
          </a:p>
        </p:txBody>
      </p:sp>
      <p:sp>
        <p:nvSpPr>
          <p:cNvPr id="2" name="Rectangle 6">
            <a:extLst>
              <a:ext uri="{FF2B5EF4-FFF2-40B4-BE49-F238E27FC236}">
                <a16:creationId xmlns:a16="http://schemas.microsoft.com/office/drawing/2014/main" id="{E7A31CBF-1FED-A641-97DC-787D431A0DE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891CAE4F-C91A-AA4F-BCBA-B659F8CE2642}" type="slidenum">
              <a:t>24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97A61823-FB87-4C48-9D4A-91DA28626CE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FB26533-B7A2-FC49-8C59-DB9AD225923A}"/>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BD380481-FC49-554C-87E2-71FE4B974FA0}"/>
              </a:ext>
            </a:extLst>
          </p:cNvPr>
          <p:cNvSpPr txBox="1">
            <a:spLocks noGrp="1"/>
          </p:cNvSpPr>
          <p:nvPr>
            <p:ph type="sldNum" sz="quarter" idx="5"/>
          </p:nvPr>
        </p:nvSpPr>
        <p:spPr>
          <a:ln/>
        </p:spPr>
        <p:txBody>
          <a:bodyPr lIns="0" tIns="0" rIns="0" bIns="0" anchor="b" anchorCtr="0">
            <a:noAutofit/>
          </a:bodyPr>
          <a:lstStyle/>
          <a:p>
            <a:pPr lvl="0"/>
            <a:fld id="{5E96CC26-E50A-C244-A569-EF3D62B5A7A2}" type="slidenum">
              <a:t>25</a:t>
            </a:fld>
            <a:endParaRPr lang="en-US"/>
          </a:p>
        </p:txBody>
      </p:sp>
      <p:sp>
        <p:nvSpPr>
          <p:cNvPr id="2" name="Rectangle 6">
            <a:extLst>
              <a:ext uri="{FF2B5EF4-FFF2-40B4-BE49-F238E27FC236}">
                <a16:creationId xmlns:a16="http://schemas.microsoft.com/office/drawing/2014/main" id="{1C68E60E-2024-094D-A4C7-0B0BEBC786AA}"/>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F50D9A5F-5F40-0B4D-875F-F71A1DAB596A}" type="slidenum">
              <a:t>25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AFAC290-A495-5B46-A04F-EC83F3DD70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050DA64-552A-9849-97D3-4889F7E1599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717886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BD380481-FC49-554C-87E2-71FE4B974FA0}"/>
              </a:ext>
            </a:extLst>
          </p:cNvPr>
          <p:cNvSpPr txBox="1">
            <a:spLocks noGrp="1"/>
          </p:cNvSpPr>
          <p:nvPr>
            <p:ph type="sldNum" sz="quarter" idx="5"/>
          </p:nvPr>
        </p:nvSpPr>
        <p:spPr>
          <a:ln/>
        </p:spPr>
        <p:txBody>
          <a:bodyPr lIns="0" tIns="0" rIns="0" bIns="0" anchor="b" anchorCtr="0">
            <a:noAutofit/>
          </a:bodyPr>
          <a:lstStyle/>
          <a:p>
            <a:pPr lvl="0"/>
            <a:fld id="{5E96CC26-E50A-C244-A569-EF3D62B5A7A2}" type="slidenum">
              <a:t>26</a:t>
            </a:fld>
            <a:endParaRPr lang="en-US"/>
          </a:p>
        </p:txBody>
      </p:sp>
      <p:sp>
        <p:nvSpPr>
          <p:cNvPr id="2" name="Rectangle 6">
            <a:extLst>
              <a:ext uri="{FF2B5EF4-FFF2-40B4-BE49-F238E27FC236}">
                <a16:creationId xmlns:a16="http://schemas.microsoft.com/office/drawing/2014/main" id="{1C68E60E-2024-094D-A4C7-0B0BEBC786AA}"/>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F50D9A5F-5F40-0B4D-875F-F71A1DAB596A}" type="slidenum">
              <a:t>26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AFAC290-A495-5B46-A04F-EC83F3DD70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050DA64-552A-9849-97D3-4889F7E1599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BD380481-FC49-554C-87E2-71FE4B974FA0}"/>
              </a:ext>
            </a:extLst>
          </p:cNvPr>
          <p:cNvSpPr txBox="1">
            <a:spLocks noGrp="1"/>
          </p:cNvSpPr>
          <p:nvPr>
            <p:ph type="sldNum" sz="quarter" idx="5"/>
          </p:nvPr>
        </p:nvSpPr>
        <p:spPr>
          <a:ln/>
        </p:spPr>
        <p:txBody>
          <a:bodyPr lIns="0" tIns="0" rIns="0" bIns="0" anchor="b" anchorCtr="0">
            <a:noAutofit/>
          </a:bodyPr>
          <a:lstStyle/>
          <a:p>
            <a:pPr lvl="0"/>
            <a:fld id="{5E96CC26-E50A-C244-A569-EF3D62B5A7A2}" type="slidenum">
              <a:t>27</a:t>
            </a:fld>
            <a:endParaRPr lang="en-US"/>
          </a:p>
        </p:txBody>
      </p:sp>
      <p:sp>
        <p:nvSpPr>
          <p:cNvPr id="2" name="Rectangle 6">
            <a:extLst>
              <a:ext uri="{FF2B5EF4-FFF2-40B4-BE49-F238E27FC236}">
                <a16:creationId xmlns:a16="http://schemas.microsoft.com/office/drawing/2014/main" id="{1C68E60E-2024-094D-A4C7-0B0BEBC786AA}"/>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F50D9A5F-5F40-0B4D-875F-F71A1DAB596A}" type="slidenum">
              <a:t>27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AFAC290-A495-5B46-A04F-EC83F3DD70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050DA64-552A-9849-97D3-4889F7E1599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23324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5269996-67AC-404F-A24C-133332580650}"/>
              </a:ext>
            </a:extLst>
          </p:cNvPr>
          <p:cNvSpPr txBox="1">
            <a:spLocks noGrp="1"/>
          </p:cNvSpPr>
          <p:nvPr>
            <p:ph type="sldNum" sz="quarter" idx="5"/>
          </p:nvPr>
        </p:nvSpPr>
        <p:spPr>
          <a:ln/>
        </p:spPr>
        <p:txBody>
          <a:bodyPr lIns="0" tIns="0" rIns="0" bIns="0" anchor="b" anchorCtr="0">
            <a:noAutofit/>
          </a:bodyPr>
          <a:lstStyle/>
          <a:p>
            <a:pPr lvl="0"/>
            <a:fld id="{747C6846-C6F0-1D4C-9D63-D1EFC461DBE9}" type="slidenum">
              <a:t>28</a:t>
            </a:fld>
            <a:endParaRPr lang="en-US"/>
          </a:p>
        </p:txBody>
      </p:sp>
      <p:sp>
        <p:nvSpPr>
          <p:cNvPr id="2" name="Rectangle 6">
            <a:extLst>
              <a:ext uri="{FF2B5EF4-FFF2-40B4-BE49-F238E27FC236}">
                <a16:creationId xmlns:a16="http://schemas.microsoft.com/office/drawing/2014/main" id="{3AE275D7-C4F3-2045-853B-EF139E64141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998B6542-9255-BC4C-9EB9-9752A0C24A6B}" type="slidenum">
              <a:t>28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CEF3F719-931D-7043-B893-BFB885C76AF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EDBB0A01-13C8-234B-8841-455A5BE6138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C16D9D1-C0BC-2549-8250-7853A66246E1}"/>
              </a:ext>
            </a:extLst>
          </p:cNvPr>
          <p:cNvSpPr txBox="1">
            <a:spLocks noGrp="1"/>
          </p:cNvSpPr>
          <p:nvPr>
            <p:ph type="sldNum" sz="quarter" idx="5"/>
          </p:nvPr>
        </p:nvSpPr>
        <p:spPr>
          <a:ln/>
        </p:spPr>
        <p:txBody>
          <a:bodyPr lIns="0" tIns="0" rIns="0" bIns="0" anchor="b" anchorCtr="0">
            <a:noAutofit/>
          </a:bodyPr>
          <a:lstStyle/>
          <a:p>
            <a:pPr lvl="0"/>
            <a:fld id="{BA56162D-5741-8945-B112-3643C25C1BAB}" type="slidenum">
              <a:t>29</a:t>
            </a:fld>
            <a:endParaRPr lang="en-US"/>
          </a:p>
        </p:txBody>
      </p:sp>
      <p:sp>
        <p:nvSpPr>
          <p:cNvPr id="2" name="Rectangle 6">
            <a:extLst>
              <a:ext uri="{FF2B5EF4-FFF2-40B4-BE49-F238E27FC236}">
                <a16:creationId xmlns:a16="http://schemas.microsoft.com/office/drawing/2014/main" id="{9BDABC3F-EE62-AB41-B6EC-98017A0A8BB1}"/>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0538CB6-D9B9-384A-894D-42DAC6872E40}" type="slidenum">
              <a:t>29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C15752F5-2230-0641-AFCB-890E04C502D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82B1BC8-7108-F742-A006-D0D6D5D79B1E}"/>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30</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22590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3343275" y="533400"/>
            <a:ext cx="3548063" cy="2660650"/>
          </a:xfrm>
          <a:ln/>
        </p:spPr>
      </p:sp>
      <p:sp>
        <p:nvSpPr>
          <p:cNvPr id="27650" name="Notes Placeholder 2"/>
          <p:cNvSpPr>
            <a:spLocks noGrp="1"/>
          </p:cNvSpPr>
          <p:nvPr>
            <p:ph type="body" idx="1"/>
          </p:nvPr>
        </p:nvSpPr>
        <p:spPr>
          <a:noFill/>
          <a:ln/>
        </p:spPr>
        <p:txBody>
          <a:bodyPr/>
          <a:lstStyle/>
          <a:p>
            <a:r>
              <a:rPr lang="en-US" dirty="0">
                <a:ea typeface="ＭＳ Ｐゴシック" pitchFamily="34" charset="-128"/>
              </a:rPr>
              <a:t>Lookup</a:t>
            </a:r>
            <a:r>
              <a:rPr lang="en-US" baseline="0" dirty="0">
                <a:ea typeface="ＭＳ Ｐゴシック" pitchFamily="34" charset="-128"/>
              </a:rPr>
              <a:t> table</a:t>
            </a:r>
          </a:p>
          <a:p>
            <a:r>
              <a:rPr lang="en-US" dirty="0">
                <a:ea typeface="ＭＳ Ｐゴシック" pitchFamily="34" charset="-128"/>
              </a:rPr>
              <a:t>Dan has a DEMO for this.</a:t>
            </a:r>
          </a:p>
        </p:txBody>
      </p:sp>
      <p:sp>
        <p:nvSpPr>
          <p:cNvPr id="27651" name="Slide Number Placeholder 3"/>
          <p:cNvSpPr>
            <a:spLocks noGrp="1"/>
          </p:cNvSpPr>
          <p:nvPr>
            <p:ph type="sldNum" sz="quarter" idx="5"/>
          </p:nvPr>
        </p:nvSpPr>
        <p:spPr>
          <a:xfrm>
            <a:off x="5795871" y="6744215"/>
            <a:ext cx="4436403" cy="353866"/>
          </a:xfrm>
          <a:prstGeom prst="rect">
            <a:avLst/>
          </a:prstGeom>
          <a:noFill/>
        </p:spPr>
        <p:txBody>
          <a:bodyPr/>
          <a:lstStyle/>
          <a:p>
            <a:pPr defTabSz="988101"/>
            <a:fld id="{1600E29C-1E14-41D6-ACAF-300C17152C85}" type="slidenum">
              <a:rPr lang="en-US"/>
              <a:pPr defTabSz="988101"/>
              <a:t>4</a:t>
            </a:fld>
            <a:endParaRPr lang="en-US" dirty="0"/>
          </a:p>
        </p:txBody>
      </p:sp>
    </p:spTree>
    <p:extLst>
      <p:ext uri="{BB962C8B-B14F-4D97-AF65-F5344CB8AC3E}">
        <p14:creationId xmlns:p14="http://schemas.microsoft.com/office/powerpoint/2010/main" val="2356714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31</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747671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32</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926048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33</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953986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34</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866321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35</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36</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515899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91F200B6-E59E-1342-AFCA-2B7858295C1B}"/>
              </a:ext>
            </a:extLst>
          </p:cNvPr>
          <p:cNvSpPr txBox="1">
            <a:spLocks noGrp="1"/>
          </p:cNvSpPr>
          <p:nvPr>
            <p:ph type="sldNum" sz="quarter" idx="5"/>
          </p:nvPr>
        </p:nvSpPr>
        <p:spPr>
          <a:ln/>
        </p:spPr>
        <p:txBody>
          <a:bodyPr lIns="0" tIns="0" rIns="0" bIns="0" anchor="b" anchorCtr="0">
            <a:noAutofit/>
          </a:bodyPr>
          <a:lstStyle/>
          <a:p>
            <a:pPr lvl="0"/>
            <a:fld id="{7DA11FA5-9F0A-5A42-AF8E-F1110A66BB82}" type="slidenum">
              <a:t>37</a:t>
            </a:fld>
            <a:endParaRPr lang="en-US"/>
          </a:p>
        </p:txBody>
      </p:sp>
      <p:sp>
        <p:nvSpPr>
          <p:cNvPr id="2" name="Rectangle 6">
            <a:extLst>
              <a:ext uri="{FF2B5EF4-FFF2-40B4-BE49-F238E27FC236}">
                <a16:creationId xmlns:a16="http://schemas.microsoft.com/office/drawing/2014/main" id="{1B9D117E-D4D6-EA49-A523-E6C4E603ADB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493BB95-69D2-9B4D-8192-E0537C3E6F27}" type="slidenum">
              <a:t>37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920E435-3BA4-E646-8549-00ECB1357AE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5E2C1A-280B-6F42-BE9D-C2533D74231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06646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77770469-877E-754D-8A09-A3F65F8CEF00}"/>
              </a:ext>
            </a:extLst>
          </p:cNvPr>
          <p:cNvSpPr txBox="1">
            <a:spLocks noGrp="1"/>
          </p:cNvSpPr>
          <p:nvPr>
            <p:ph type="sldNum" sz="quarter" idx="5"/>
          </p:nvPr>
        </p:nvSpPr>
        <p:spPr>
          <a:ln/>
        </p:spPr>
        <p:txBody>
          <a:bodyPr lIns="0" tIns="0" rIns="0" bIns="0" anchor="b" anchorCtr="0">
            <a:noAutofit/>
          </a:bodyPr>
          <a:lstStyle/>
          <a:p>
            <a:pPr lvl="0"/>
            <a:fld id="{1147D29D-481D-8A4D-ACFE-62E84AB812A1}" type="slidenum">
              <a:t>38</a:t>
            </a:fld>
            <a:endParaRPr lang="en-US"/>
          </a:p>
        </p:txBody>
      </p:sp>
      <p:sp>
        <p:nvSpPr>
          <p:cNvPr id="2" name="Rectangle 6">
            <a:extLst>
              <a:ext uri="{FF2B5EF4-FFF2-40B4-BE49-F238E27FC236}">
                <a16:creationId xmlns:a16="http://schemas.microsoft.com/office/drawing/2014/main" id="{5DBC4989-6D5E-4344-8426-E2D88D384CC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C5104EBD-9296-3449-9D51-862F7AB71D4B}" type="slidenum">
              <a:t>38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078E27DA-77BA-C045-BA9A-977EF4679FC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B344A2E-D128-DE45-B164-07F0B7A83B6A}"/>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3025811F-EC40-5E4D-9943-0365515F88D1}"/>
              </a:ext>
            </a:extLst>
          </p:cNvPr>
          <p:cNvSpPr txBox="1">
            <a:spLocks noGrp="1"/>
          </p:cNvSpPr>
          <p:nvPr>
            <p:ph type="sldNum" sz="quarter" idx="5"/>
          </p:nvPr>
        </p:nvSpPr>
        <p:spPr>
          <a:ln/>
        </p:spPr>
        <p:txBody>
          <a:bodyPr lIns="0" tIns="0" rIns="0" bIns="0" anchor="b" anchorCtr="0">
            <a:noAutofit/>
          </a:bodyPr>
          <a:lstStyle/>
          <a:p>
            <a:pPr lvl="0"/>
            <a:fld id="{D1C4AADB-EA01-D946-9DBE-7611EF1E821E}" type="slidenum">
              <a:t>39</a:t>
            </a:fld>
            <a:endParaRPr lang="en-US"/>
          </a:p>
        </p:txBody>
      </p:sp>
      <p:sp>
        <p:nvSpPr>
          <p:cNvPr id="2" name="Rectangle 6">
            <a:extLst>
              <a:ext uri="{FF2B5EF4-FFF2-40B4-BE49-F238E27FC236}">
                <a16:creationId xmlns:a16="http://schemas.microsoft.com/office/drawing/2014/main" id="{D7831434-8DA2-9D44-B6E4-633C6AD3A72C}"/>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3F644B87-5F36-044A-8F18-07FB99A824C9}" type="slidenum">
              <a:t>39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D4B82993-0F5B-0244-BBB0-52C33972AE1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7CD4B50-3C0B-CB4B-9319-5957EC5D3A16}"/>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53C9E3FE-2B6E-A44A-9158-6AD2D2FB439B}"/>
              </a:ext>
            </a:extLst>
          </p:cNvPr>
          <p:cNvSpPr txBox="1">
            <a:spLocks noGrp="1"/>
          </p:cNvSpPr>
          <p:nvPr>
            <p:ph type="sldNum" sz="quarter" idx="5"/>
          </p:nvPr>
        </p:nvSpPr>
        <p:spPr>
          <a:ln/>
        </p:spPr>
        <p:txBody>
          <a:bodyPr lIns="0" tIns="0" rIns="0" bIns="0" anchor="b" anchorCtr="0">
            <a:noAutofit/>
          </a:bodyPr>
          <a:lstStyle/>
          <a:p>
            <a:pPr lvl="0"/>
            <a:fld id="{CFCB8BE3-814E-A247-A359-38BE5EC98A5E}" type="slidenum">
              <a:t>40</a:t>
            </a:fld>
            <a:endParaRPr lang="en-US"/>
          </a:p>
        </p:txBody>
      </p:sp>
      <p:sp>
        <p:nvSpPr>
          <p:cNvPr id="2" name="Rectangle 6">
            <a:extLst>
              <a:ext uri="{FF2B5EF4-FFF2-40B4-BE49-F238E27FC236}">
                <a16:creationId xmlns:a16="http://schemas.microsoft.com/office/drawing/2014/main" id="{9783CABE-58AD-A743-8AF0-FFAB9963FDC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9F3C353-0DCE-1A49-AC38-921B40C76B2C}" type="slidenum">
              <a:t>40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BE83B3F7-8FF4-CF4F-8FC5-9FF46D1BC8D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C93F297-58D1-4A4C-A3DF-391A8CE0CB6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3343275" y="533400"/>
            <a:ext cx="3548063" cy="2660650"/>
          </a:xfrm>
          <a:ln/>
        </p:spPr>
      </p:sp>
      <p:sp>
        <p:nvSpPr>
          <p:cNvPr id="27650" name="Notes Placeholder 2"/>
          <p:cNvSpPr>
            <a:spLocks noGrp="1"/>
          </p:cNvSpPr>
          <p:nvPr>
            <p:ph type="body" idx="1"/>
          </p:nvPr>
        </p:nvSpPr>
        <p:spPr>
          <a:noFill/>
          <a:ln/>
        </p:spPr>
        <p:txBody>
          <a:bodyPr/>
          <a:lstStyle/>
          <a:p>
            <a:r>
              <a:rPr lang="en-US" dirty="0">
                <a:ea typeface="ＭＳ Ｐゴシック" pitchFamily="34" charset="-128"/>
              </a:rPr>
              <a:t>Lookup</a:t>
            </a:r>
            <a:r>
              <a:rPr lang="en-US" baseline="0" dirty="0">
                <a:ea typeface="ＭＳ Ｐゴシック" pitchFamily="34" charset="-128"/>
              </a:rPr>
              <a:t> table</a:t>
            </a:r>
          </a:p>
          <a:p>
            <a:r>
              <a:rPr lang="en-US" dirty="0">
                <a:ea typeface="ＭＳ Ｐゴシック" pitchFamily="34" charset="-128"/>
              </a:rPr>
              <a:t>Dan has a DEMO for this.</a:t>
            </a:r>
          </a:p>
        </p:txBody>
      </p:sp>
      <p:sp>
        <p:nvSpPr>
          <p:cNvPr id="27651" name="Slide Number Placeholder 3"/>
          <p:cNvSpPr>
            <a:spLocks noGrp="1"/>
          </p:cNvSpPr>
          <p:nvPr>
            <p:ph type="sldNum" sz="quarter" idx="5"/>
          </p:nvPr>
        </p:nvSpPr>
        <p:spPr>
          <a:xfrm>
            <a:off x="5795871" y="6744215"/>
            <a:ext cx="4436403" cy="353866"/>
          </a:xfrm>
          <a:prstGeom prst="rect">
            <a:avLst/>
          </a:prstGeom>
          <a:noFill/>
        </p:spPr>
        <p:txBody>
          <a:bodyPr/>
          <a:lstStyle/>
          <a:p>
            <a:pPr defTabSz="988101"/>
            <a:fld id="{1600E29C-1E14-41D6-ACAF-300C17152C85}" type="slidenum">
              <a:rPr lang="en-US"/>
              <a:pPr defTabSz="988101"/>
              <a:t>5</a:t>
            </a:fld>
            <a:endParaRPr lang="en-US" dirty="0"/>
          </a:p>
        </p:txBody>
      </p:sp>
    </p:spTree>
    <p:extLst>
      <p:ext uri="{BB962C8B-B14F-4D97-AF65-F5344CB8AC3E}">
        <p14:creationId xmlns:p14="http://schemas.microsoft.com/office/powerpoint/2010/main" val="3558473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457DA0-5631-E94A-845A-4AB74EE66D1A}"/>
              </a:ext>
            </a:extLst>
          </p:cNvPr>
          <p:cNvSpPr>
            <a:spLocks noGrp="1" noChangeArrowheads="1"/>
          </p:cNvSpPr>
          <p:nvPr>
            <p:ph type="sldNum"/>
          </p:nvPr>
        </p:nvSpPr>
        <p:spPr>
          <a:ln/>
        </p:spPr>
        <p:txBody>
          <a:bodyPr/>
          <a:lstStyle/>
          <a:p>
            <a:fld id="{E52C7F51-21F7-FE44-B8EC-2242DF637643}" type="slidenum">
              <a:rPr lang="en-US" altLang="en-US"/>
              <a:pPr/>
              <a:t>44</a:t>
            </a:fld>
            <a:endParaRPr lang="en-US" altLang="en-US"/>
          </a:p>
        </p:txBody>
      </p:sp>
      <p:sp>
        <p:nvSpPr>
          <p:cNvPr id="155649" name="Text Box 1">
            <a:extLst>
              <a:ext uri="{FF2B5EF4-FFF2-40B4-BE49-F238E27FC236}">
                <a16:creationId xmlns:a16="http://schemas.microsoft.com/office/drawing/2014/main" id="{F9C80E30-FEBB-FB4B-9995-BD54ABE4D7E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0" name="Text Box 2">
            <a:extLst>
              <a:ext uri="{FF2B5EF4-FFF2-40B4-BE49-F238E27FC236}">
                <a16:creationId xmlns:a16="http://schemas.microsoft.com/office/drawing/2014/main" id="{DCE3CBB9-88FD-C848-BA03-A1483D86249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08F1CCF-5CCE-DE45-BF02-801116FCB576}"/>
              </a:ext>
            </a:extLst>
          </p:cNvPr>
          <p:cNvSpPr txBox="1">
            <a:spLocks noGrp="1"/>
          </p:cNvSpPr>
          <p:nvPr>
            <p:ph type="sldNum" sz="quarter" idx="5"/>
          </p:nvPr>
        </p:nvSpPr>
        <p:spPr>
          <a:ln/>
        </p:spPr>
        <p:txBody>
          <a:bodyPr lIns="0" tIns="0" rIns="0" bIns="0" anchor="b" anchorCtr="0">
            <a:noAutofit/>
          </a:bodyPr>
          <a:lstStyle/>
          <a:p>
            <a:pPr lvl="0"/>
            <a:fld id="{5899420F-4B0A-2F49-8680-8532EE2635D2}" type="slidenum">
              <a:t>45</a:t>
            </a:fld>
            <a:endParaRPr lang="en-US"/>
          </a:p>
        </p:txBody>
      </p:sp>
      <p:sp>
        <p:nvSpPr>
          <p:cNvPr id="2" name="Rectangle 6">
            <a:extLst>
              <a:ext uri="{FF2B5EF4-FFF2-40B4-BE49-F238E27FC236}">
                <a16:creationId xmlns:a16="http://schemas.microsoft.com/office/drawing/2014/main" id="{22A54FA8-14EA-5640-BEB6-CC8088B3075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8C5CEC27-A505-894A-8D0B-A1C1A4D3BC5B}" type="slidenum">
              <a:t>45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F24555E-C7B0-8F43-8081-8B4A37B72A0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58628D58-75C2-FA4A-B00F-E2B03DFF9544}"/>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CFA74EDF-D302-334E-98A9-BB0E90567B42}"/>
              </a:ext>
            </a:extLst>
          </p:cNvPr>
          <p:cNvSpPr txBox="1">
            <a:spLocks noGrp="1"/>
          </p:cNvSpPr>
          <p:nvPr>
            <p:ph type="sldNum" sz="quarter" idx="5"/>
          </p:nvPr>
        </p:nvSpPr>
        <p:spPr>
          <a:ln/>
        </p:spPr>
        <p:txBody>
          <a:bodyPr lIns="0" tIns="0" rIns="0" bIns="0" anchor="b" anchorCtr="0">
            <a:noAutofit/>
          </a:bodyPr>
          <a:lstStyle/>
          <a:p>
            <a:pPr lvl="0"/>
            <a:fld id="{377541D0-34FF-5848-9EDC-C2F147C65780}" type="slidenum">
              <a:t>46</a:t>
            </a:fld>
            <a:endParaRPr lang="en-US"/>
          </a:p>
        </p:txBody>
      </p:sp>
      <p:sp>
        <p:nvSpPr>
          <p:cNvPr id="2" name="Rectangle 6">
            <a:extLst>
              <a:ext uri="{FF2B5EF4-FFF2-40B4-BE49-F238E27FC236}">
                <a16:creationId xmlns:a16="http://schemas.microsoft.com/office/drawing/2014/main" id="{6FF9FD93-CA03-D34D-ADE9-F448250965FF}"/>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A2DFE703-E3B0-0B49-A08C-B5CA402C517C}" type="slidenum">
              <a:t>46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49752CEF-5006-5841-AFB1-7E1C074B6BD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389715F-F3DE-AE42-97B2-3DD709AE0E19}"/>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DB78C6E-481B-D94F-AFE2-1A249962B4E2}"/>
              </a:ext>
            </a:extLst>
          </p:cNvPr>
          <p:cNvSpPr txBox="1">
            <a:spLocks noGrp="1"/>
          </p:cNvSpPr>
          <p:nvPr>
            <p:ph type="sldNum" sz="quarter" idx="5"/>
          </p:nvPr>
        </p:nvSpPr>
        <p:spPr>
          <a:ln/>
        </p:spPr>
        <p:txBody>
          <a:bodyPr lIns="0" tIns="0" rIns="0" bIns="0" anchor="b" anchorCtr="0">
            <a:noAutofit/>
          </a:bodyPr>
          <a:lstStyle/>
          <a:p>
            <a:pPr lvl="0"/>
            <a:fld id="{9C6A626B-50D7-C54C-948C-3331768BC02E}" type="slidenum">
              <a:t>47</a:t>
            </a:fld>
            <a:endParaRPr lang="en-US"/>
          </a:p>
        </p:txBody>
      </p:sp>
      <p:sp>
        <p:nvSpPr>
          <p:cNvPr id="2" name="Rectangle 6">
            <a:extLst>
              <a:ext uri="{FF2B5EF4-FFF2-40B4-BE49-F238E27FC236}">
                <a16:creationId xmlns:a16="http://schemas.microsoft.com/office/drawing/2014/main" id="{59F7A627-B123-E945-A845-46E88AD18B90}"/>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C8D0B5D0-5719-2942-B4C1-42ABF31098A7}" type="slidenum">
              <a:t>47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C33C97C-DC32-AF4A-9EA8-6AFC3ECFD3B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BD5A820-3778-AF45-94F8-C62DABF4BDF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EF95AEF-A4DD-CC45-889D-613FBDDA8837}"/>
              </a:ext>
            </a:extLst>
          </p:cNvPr>
          <p:cNvSpPr txBox="1">
            <a:spLocks noGrp="1"/>
          </p:cNvSpPr>
          <p:nvPr>
            <p:ph type="sldNum" sz="quarter" idx="5"/>
          </p:nvPr>
        </p:nvSpPr>
        <p:spPr>
          <a:ln/>
        </p:spPr>
        <p:txBody>
          <a:bodyPr lIns="0" tIns="0" rIns="0" bIns="0" anchor="b" anchorCtr="0">
            <a:noAutofit/>
          </a:bodyPr>
          <a:lstStyle/>
          <a:p>
            <a:pPr lvl="0"/>
            <a:fld id="{44867D94-79D5-F446-A7C7-71CAB5AADC97}" type="slidenum">
              <a:t>48</a:t>
            </a:fld>
            <a:endParaRPr lang="en-US"/>
          </a:p>
        </p:txBody>
      </p:sp>
      <p:sp>
        <p:nvSpPr>
          <p:cNvPr id="2" name="Rectangle 6">
            <a:extLst>
              <a:ext uri="{FF2B5EF4-FFF2-40B4-BE49-F238E27FC236}">
                <a16:creationId xmlns:a16="http://schemas.microsoft.com/office/drawing/2014/main" id="{8A15344D-F011-AE44-A40E-16FCA2B7A6C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FA8FD43-AAFB-2543-A97A-0886366974A9}" type="slidenum">
              <a:t>48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A055072-5DCE-2747-875C-E1F4E46AFE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23A9346-F4DD-5D4C-8B82-4B1698AD540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EF95AEF-A4DD-CC45-889D-613FBDDA8837}"/>
              </a:ext>
            </a:extLst>
          </p:cNvPr>
          <p:cNvSpPr txBox="1">
            <a:spLocks noGrp="1"/>
          </p:cNvSpPr>
          <p:nvPr>
            <p:ph type="sldNum" sz="quarter" idx="5"/>
          </p:nvPr>
        </p:nvSpPr>
        <p:spPr>
          <a:ln/>
        </p:spPr>
        <p:txBody>
          <a:bodyPr lIns="0" tIns="0" rIns="0" bIns="0" anchor="b" anchorCtr="0">
            <a:noAutofit/>
          </a:bodyPr>
          <a:lstStyle/>
          <a:p>
            <a:pPr lvl="0"/>
            <a:fld id="{44867D94-79D5-F446-A7C7-71CAB5AADC97}" type="slidenum">
              <a:t>49</a:t>
            </a:fld>
            <a:endParaRPr lang="en-US"/>
          </a:p>
        </p:txBody>
      </p:sp>
      <p:sp>
        <p:nvSpPr>
          <p:cNvPr id="2" name="Rectangle 6">
            <a:extLst>
              <a:ext uri="{FF2B5EF4-FFF2-40B4-BE49-F238E27FC236}">
                <a16:creationId xmlns:a16="http://schemas.microsoft.com/office/drawing/2014/main" id="{8A15344D-F011-AE44-A40E-16FCA2B7A6C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FA8FD43-AAFB-2543-A97A-0886366974A9}" type="slidenum">
              <a:t>49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A055072-5DCE-2747-875C-E1F4E46AFE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23A9346-F4DD-5D4C-8B82-4B1698AD540F}"/>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81479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1D418F05-6260-7E4B-9E1B-496100FE05AD}"/>
              </a:ext>
            </a:extLst>
          </p:cNvPr>
          <p:cNvSpPr txBox="1">
            <a:spLocks noGrp="1"/>
          </p:cNvSpPr>
          <p:nvPr>
            <p:ph type="sldNum" sz="quarter" idx="5"/>
          </p:nvPr>
        </p:nvSpPr>
        <p:spPr>
          <a:ln/>
        </p:spPr>
        <p:txBody>
          <a:bodyPr lIns="0" tIns="0" rIns="0" bIns="0" anchor="b" anchorCtr="0">
            <a:noAutofit/>
          </a:bodyPr>
          <a:lstStyle/>
          <a:p>
            <a:pPr lvl="0"/>
            <a:fld id="{1A1A88FD-A787-7D45-8B9E-3B68707193C8}" type="slidenum">
              <a:t>50</a:t>
            </a:fld>
            <a:endParaRPr lang="en-US"/>
          </a:p>
        </p:txBody>
      </p:sp>
      <p:sp>
        <p:nvSpPr>
          <p:cNvPr id="2" name="Rectangle 6">
            <a:extLst>
              <a:ext uri="{FF2B5EF4-FFF2-40B4-BE49-F238E27FC236}">
                <a16:creationId xmlns:a16="http://schemas.microsoft.com/office/drawing/2014/main" id="{2C463562-D9FC-7D43-A8D0-A58B648987F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0913539-3DE0-6643-818D-8C12520D7941}" type="slidenum">
              <a:t>50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3784FB76-BBF2-3544-A344-B57569D3A3D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0971D62-9121-4B4F-95C9-6E1A98695AFE}"/>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1D418F05-6260-7E4B-9E1B-496100FE05AD}"/>
              </a:ext>
            </a:extLst>
          </p:cNvPr>
          <p:cNvSpPr txBox="1">
            <a:spLocks noGrp="1"/>
          </p:cNvSpPr>
          <p:nvPr>
            <p:ph type="sldNum" sz="quarter" idx="5"/>
          </p:nvPr>
        </p:nvSpPr>
        <p:spPr>
          <a:ln/>
        </p:spPr>
        <p:txBody>
          <a:bodyPr lIns="0" tIns="0" rIns="0" bIns="0" anchor="b" anchorCtr="0">
            <a:noAutofit/>
          </a:bodyPr>
          <a:lstStyle/>
          <a:p>
            <a:pPr lvl="0"/>
            <a:fld id="{1A1A88FD-A787-7D45-8B9E-3B68707193C8}" type="slidenum">
              <a:t>51</a:t>
            </a:fld>
            <a:endParaRPr lang="en-US"/>
          </a:p>
        </p:txBody>
      </p:sp>
      <p:sp>
        <p:nvSpPr>
          <p:cNvPr id="2" name="Rectangle 6">
            <a:extLst>
              <a:ext uri="{FF2B5EF4-FFF2-40B4-BE49-F238E27FC236}">
                <a16:creationId xmlns:a16="http://schemas.microsoft.com/office/drawing/2014/main" id="{2C463562-D9FC-7D43-A8D0-A58B648987F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0913539-3DE0-6643-818D-8C12520D7941}" type="slidenum">
              <a:t>51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3784FB76-BBF2-3544-A344-B57569D3A3D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0971D62-9121-4B4F-95C9-6E1A98695AFE}"/>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5507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1D418F05-6260-7E4B-9E1B-496100FE05AD}"/>
              </a:ext>
            </a:extLst>
          </p:cNvPr>
          <p:cNvSpPr txBox="1">
            <a:spLocks noGrp="1"/>
          </p:cNvSpPr>
          <p:nvPr>
            <p:ph type="sldNum" sz="quarter" idx="5"/>
          </p:nvPr>
        </p:nvSpPr>
        <p:spPr>
          <a:ln/>
        </p:spPr>
        <p:txBody>
          <a:bodyPr lIns="0" tIns="0" rIns="0" bIns="0" anchor="b" anchorCtr="0">
            <a:noAutofit/>
          </a:bodyPr>
          <a:lstStyle/>
          <a:p>
            <a:pPr lvl="0"/>
            <a:fld id="{1A1A88FD-A787-7D45-8B9E-3B68707193C8}" type="slidenum">
              <a:t>52</a:t>
            </a:fld>
            <a:endParaRPr lang="en-US"/>
          </a:p>
        </p:txBody>
      </p:sp>
      <p:sp>
        <p:nvSpPr>
          <p:cNvPr id="2" name="Rectangle 6">
            <a:extLst>
              <a:ext uri="{FF2B5EF4-FFF2-40B4-BE49-F238E27FC236}">
                <a16:creationId xmlns:a16="http://schemas.microsoft.com/office/drawing/2014/main" id="{2C463562-D9FC-7D43-A8D0-A58B648987F4}"/>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D0913539-3DE0-6643-818D-8C12520D7941}" type="slidenum">
              <a:t>52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3784FB76-BBF2-3544-A344-B57569D3A3D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0971D62-9121-4B4F-95C9-6E1A98695AFE}"/>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374251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CA18E4A-C8A0-794A-AFEA-62562A81575A}"/>
              </a:ext>
            </a:extLst>
          </p:cNvPr>
          <p:cNvSpPr txBox="1">
            <a:spLocks noGrp="1"/>
          </p:cNvSpPr>
          <p:nvPr>
            <p:ph type="sldNum" sz="quarter" idx="5"/>
          </p:nvPr>
        </p:nvSpPr>
        <p:spPr>
          <a:ln/>
        </p:spPr>
        <p:txBody>
          <a:bodyPr lIns="0" tIns="0" rIns="0" bIns="0" anchor="b" anchorCtr="0">
            <a:noAutofit/>
          </a:bodyPr>
          <a:lstStyle/>
          <a:p>
            <a:pPr lvl="0"/>
            <a:fld id="{DA1AE5A4-0378-5845-852A-864A3EDC92A7}" type="slidenum">
              <a:t>53</a:t>
            </a:fld>
            <a:endParaRPr lang="en-US"/>
          </a:p>
        </p:txBody>
      </p:sp>
      <p:sp>
        <p:nvSpPr>
          <p:cNvPr id="2" name="Rectangle 6">
            <a:extLst>
              <a:ext uri="{FF2B5EF4-FFF2-40B4-BE49-F238E27FC236}">
                <a16:creationId xmlns:a16="http://schemas.microsoft.com/office/drawing/2014/main" id="{FEEDC399-E87B-7E48-B20B-E4D3898BF9A7}"/>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85FD4F4-F359-E84D-B48C-7D04D19A3C63}" type="slidenum">
              <a:t>53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DA94AB94-4975-8045-8BE6-79E2A72FDDAB}"/>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75D8D687-FC40-204C-B599-AB95AE47174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F62E506B-7942-ED4C-A45B-026627287CB9}"/>
              </a:ext>
            </a:extLst>
          </p:cNvPr>
          <p:cNvSpPr txBox="1">
            <a:spLocks noGrp="1"/>
          </p:cNvSpPr>
          <p:nvPr>
            <p:ph type="sldNum" sz="quarter" idx="5"/>
          </p:nvPr>
        </p:nvSpPr>
        <p:spPr>
          <a:ln/>
        </p:spPr>
        <p:txBody>
          <a:bodyPr lIns="0" tIns="0" rIns="0" bIns="0" anchor="b" anchorCtr="0">
            <a:noAutofit/>
          </a:bodyPr>
          <a:lstStyle/>
          <a:p>
            <a:pPr lvl="0"/>
            <a:fld id="{CB5E8ABA-2234-BB40-BA4D-901264EB424A}" type="slidenum">
              <a:t>6</a:t>
            </a:fld>
            <a:endParaRPr lang="en-US"/>
          </a:p>
        </p:txBody>
      </p:sp>
      <p:sp>
        <p:nvSpPr>
          <p:cNvPr id="2" name="Rectangle 6">
            <a:extLst>
              <a:ext uri="{FF2B5EF4-FFF2-40B4-BE49-F238E27FC236}">
                <a16:creationId xmlns:a16="http://schemas.microsoft.com/office/drawing/2014/main" id="{0A875DEE-775F-E741-AAFC-B72DB168DA8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53DA094B-56EC-E54F-8330-E56C13B0EEC9}" type="slidenum">
              <a:t>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854A453-AE28-174D-98A5-E6DAAE106B8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8E624B4-D9AA-564D-BAC3-9FC6AEECFD33}"/>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815E851-7A3C-3F4D-83D4-F7C47B0E44C8}"/>
              </a:ext>
            </a:extLst>
          </p:cNvPr>
          <p:cNvSpPr txBox="1">
            <a:spLocks noGrp="1"/>
          </p:cNvSpPr>
          <p:nvPr>
            <p:ph type="sldNum" sz="quarter" idx="5"/>
          </p:nvPr>
        </p:nvSpPr>
        <p:spPr>
          <a:ln/>
        </p:spPr>
        <p:txBody>
          <a:bodyPr lIns="0" tIns="0" rIns="0" bIns="0" anchor="b" anchorCtr="0">
            <a:noAutofit/>
          </a:bodyPr>
          <a:lstStyle/>
          <a:p>
            <a:pPr lvl="0"/>
            <a:fld id="{335AD045-A8D9-F548-A294-C186A7F3625C}" type="slidenum">
              <a:t>54</a:t>
            </a:fld>
            <a:endParaRPr lang="en-US"/>
          </a:p>
        </p:txBody>
      </p:sp>
      <p:sp>
        <p:nvSpPr>
          <p:cNvPr id="2" name="Rectangle 6">
            <a:extLst>
              <a:ext uri="{FF2B5EF4-FFF2-40B4-BE49-F238E27FC236}">
                <a16:creationId xmlns:a16="http://schemas.microsoft.com/office/drawing/2014/main" id="{C4531982-BF4C-9746-B37B-A11C8880D0B0}"/>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023E7D3-5784-5240-926A-EC51494EE39C}" type="slidenum">
              <a:t>54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4923F7F-4C26-7143-9B67-4AAED28006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06423A8-D3C3-7E47-ABDF-516CF55FA2EB}"/>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900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815E851-7A3C-3F4D-83D4-F7C47B0E44C8}"/>
              </a:ext>
            </a:extLst>
          </p:cNvPr>
          <p:cNvSpPr txBox="1">
            <a:spLocks noGrp="1"/>
          </p:cNvSpPr>
          <p:nvPr>
            <p:ph type="sldNum" sz="quarter" idx="5"/>
          </p:nvPr>
        </p:nvSpPr>
        <p:spPr>
          <a:ln/>
        </p:spPr>
        <p:txBody>
          <a:bodyPr lIns="0" tIns="0" rIns="0" bIns="0" anchor="b" anchorCtr="0">
            <a:noAutofit/>
          </a:bodyPr>
          <a:lstStyle/>
          <a:p>
            <a:pPr lvl="0"/>
            <a:fld id="{335AD045-A8D9-F548-A294-C186A7F3625C}" type="slidenum">
              <a:t>55</a:t>
            </a:fld>
            <a:endParaRPr lang="en-US"/>
          </a:p>
        </p:txBody>
      </p:sp>
      <p:sp>
        <p:nvSpPr>
          <p:cNvPr id="2" name="Rectangle 6">
            <a:extLst>
              <a:ext uri="{FF2B5EF4-FFF2-40B4-BE49-F238E27FC236}">
                <a16:creationId xmlns:a16="http://schemas.microsoft.com/office/drawing/2014/main" id="{C4531982-BF4C-9746-B37B-A11C8880D0B0}"/>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023E7D3-5784-5240-926A-EC51494EE39C}" type="slidenum">
              <a:t>55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4923F7F-4C26-7143-9B67-4AAED28006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06423A8-D3C3-7E47-ABDF-516CF55FA2EB}"/>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833243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E815E851-7A3C-3F4D-83D4-F7C47B0E44C8}"/>
              </a:ext>
            </a:extLst>
          </p:cNvPr>
          <p:cNvSpPr txBox="1">
            <a:spLocks noGrp="1"/>
          </p:cNvSpPr>
          <p:nvPr>
            <p:ph type="sldNum" sz="quarter" idx="5"/>
          </p:nvPr>
        </p:nvSpPr>
        <p:spPr>
          <a:ln/>
        </p:spPr>
        <p:txBody>
          <a:bodyPr lIns="0" tIns="0" rIns="0" bIns="0" anchor="b" anchorCtr="0">
            <a:noAutofit/>
          </a:bodyPr>
          <a:lstStyle/>
          <a:p>
            <a:pPr lvl="0"/>
            <a:fld id="{335AD045-A8D9-F548-A294-C186A7F3625C}" type="slidenum">
              <a:t>56</a:t>
            </a:fld>
            <a:endParaRPr lang="en-US"/>
          </a:p>
        </p:txBody>
      </p:sp>
      <p:sp>
        <p:nvSpPr>
          <p:cNvPr id="2" name="Rectangle 6">
            <a:extLst>
              <a:ext uri="{FF2B5EF4-FFF2-40B4-BE49-F238E27FC236}">
                <a16:creationId xmlns:a16="http://schemas.microsoft.com/office/drawing/2014/main" id="{C4531982-BF4C-9746-B37B-A11C8880D0B0}"/>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023E7D3-5784-5240-926A-EC51494EE39C}" type="slidenum">
              <a:t>56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4923F7F-4C26-7143-9B67-4AAED28006C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06423A8-D3C3-7E47-ABDF-516CF55FA2EB}"/>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043396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ABA38F-037E-5E4F-92D2-E746FC21079A}"/>
              </a:ext>
            </a:extLst>
          </p:cNvPr>
          <p:cNvSpPr>
            <a:spLocks noGrp="1" noChangeArrowheads="1"/>
          </p:cNvSpPr>
          <p:nvPr>
            <p:ph type="sldNum"/>
          </p:nvPr>
        </p:nvSpPr>
        <p:spPr>
          <a:ln/>
        </p:spPr>
        <p:txBody>
          <a:bodyPr/>
          <a:lstStyle/>
          <a:p>
            <a:fld id="{21057D5A-2ABB-F746-AEC3-05450CE6F88D}" type="slidenum">
              <a:rPr lang="en-US" altLang="en-US"/>
              <a:pPr/>
              <a:t>62</a:t>
            </a:fld>
            <a:endParaRPr lang="en-US" altLang="en-US"/>
          </a:p>
        </p:txBody>
      </p:sp>
      <p:sp>
        <p:nvSpPr>
          <p:cNvPr id="168961" name="Text Box 1">
            <a:extLst>
              <a:ext uri="{FF2B5EF4-FFF2-40B4-BE49-F238E27FC236}">
                <a16:creationId xmlns:a16="http://schemas.microsoft.com/office/drawing/2014/main" id="{606E8CA6-2BD9-934E-A1F5-81C646F8297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8962" name="Text Box 2">
            <a:extLst>
              <a:ext uri="{FF2B5EF4-FFF2-40B4-BE49-F238E27FC236}">
                <a16:creationId xmlns:a16="http://schemas.microsoft.com/office/drawing/2014/main" id="{A79EA795-8E18-A247-BC7C-9F18A3F5530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BF65D0-A6F0-1D40-8AF9-B8B40585C3A9}"/>
              </a:ext>
            </a:extLst>
          </p:cNvPr>
          <p:cNvSpPr>
            <a:spLocks noGrp="1" noChangeArrowheads="1"/>
          </p:cNvSpPr>
          <p:nvPr>
            <p:ph type="sldNum"/>
          </p:nvPr>
        </p:nvSpPr>
        <p:spPr>
          <a:ln/>
        </p:spPr>
        <p:txBody>
          <a:bodyPr/>
          <a:lstStyle/>
          <a:p>
            <a:fld id="{D4C5D83E-F347-2B42-87C0-74DC0416B622}" type="slidenum">
              <a:rPr lang="en-US" altLang="en-US"/>
              <a:pPr/>
              <a:t>63</a:t>
            </a:fld>
            <a:endParaRPr lang="en-US" altLang="en-US"/>
          </a:p>
        </p:txBody>
      </p:sp>
      <p:sp>
        <p:nvSpPr>
          <p:cNvPr id="169985" name="Text Box 1">
            <a:extLst>
              <a:ext uri="{FF2B5EF4-FFF2-40B4-BE49-F238E27FC236}">
                <a16:creationId xmlns:a16="http://schemas.microsoft.com/office/drawing/2014/main" id="{F20493FD-7D34-AA44-AE7B-72AD0B2AD8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86" name="Text Box 2">
            <a:extLst>
              <a:ext uri="{FF2B5EF4-FFF2-40B4-BE49-F238E27FC236}">
                <a16:creationId xmlns:a16="http://schemas.microsoft.com/office/drawing/2014/main" id="{373A6E64-BE6C-B94A-B26E-016EEC0D1E6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E90AFB-E463-E048-8960-D6D1DEE2BFCC}"/>
              </a:ext>
            </a:extLst>
          </p:cNvPr>
          <p:cNvSpPr>
            <a:spLocks noGrp="1" noChangeArrowheads="1"/>
          </p:cNvSpPr>
          <p:nvPr>
            <p:ph type="sldNum"/>
          </p:nvPr>
        </p:nvSpPr>
        <p:spPr>
          <a:ln/>
        </p:spPr>
        <p:txBody>
          <a:bodyPr/>
          <a:lstStyle/>
          <a:p>
            <a:fld id="{BD2CE680-F032-1549-8FF2-8588B14188FA}" type="slidenum">
              <a:rPr lang="en-US" altLang="en-US"/>
              <a:pPr/>
              <a:t>64</a:t>
            </a:fld>
            <a:endParaRPr lang="en-US" altLang="en-US"/>
          </a:p>
        </p:txBody>
      </p:sp>
      <p:sp>
        <p:nvSpPr>
          <p:cNvPr id="171009" name="Text Box 1">
            <a:extLst>
              <a:ext uri="{FF2B5EF4-FFF2-40B4-BE49-F238E27FC236}">
                <a16:creationId xmlns:a16="http://schemas.microsoft.com/office/drawing/2014/main" id="{F9580A38-2DC0-2E48-901E-0E5932CDAD6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1010" name="Text Box 2">
            <a:extLst>
              <a:ext uri="{FF2B5EF4-FFF2-40B4-BE49-F238E27FC236}">
                <a16:creationId xmlns:a16="http://schemas.microsoft.com/office/drawing/2014/main" id="{FBCD9D42-7A37-F44B-8BCF-3331E04D25E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4E0CB2-D51A-384A-A192-CCB37E5FED85}"/>
              </a:ext>
            </a:extLst>
          </p:cNvPr>
          <p:cNvSpPr>
            <a:spLocks noGrp="1" noChangeArrowheads="1"/>
          </p:cNvSpPr>
          <p:nvPr>
            <p:ph type="sldNum"/>
          </p:nvPr>
        </p:nvSpPr>
        <p:spPr>
          <a:ln/>
        </p:spPr>
        <p:txBody>
          <a:bodyPr/>
          <a:lstStyle/>
          <a:p>
            <a:fld id="{7CFBF19E-3C3B-EC4F-B35A-2D113BE8C53A}" type="slidenum">
              <a:rPr lang="en-US" altLang="en-US"/>
              <a:pPr/>
              <a:t>65</a:t>
            </a:fld>
            <a:endParaRPr lang="en-US" altLang="en-US"/>
          </a:p>
        </p:txBody>
      </p:sp>
      <p:sp>
        <p:nvSpPr>
          <p:cNvPr id="172033" name="Text Box 1">
            <a:extLst>
              <a:ext uri="{FF2B5EF4-FFF2-40B4-BE49-F238E27FC236}">
                <a16:creationId xmlns:a16="http://schemas.microsoft.com/office/drawing/2014/main" id="{61AB896C-C895-C34D-AE29-2E8EF10CE3A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4" name="Text Box 2">
            <a:extLst>
              <a:ext uri="{FF2B5EF4-FFF2-40B4-BE49-F238E27FC236}">
                <a16:creationId xmlns:a16="http://schemas.microsoft.com/office/drawing/2014/main" id="{C071A028-3E08-0441-880C-0E48B6925D3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66</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66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67</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67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744961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68</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68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113288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12097D75-C00D-9A4B-ADAC-B9036BE25BF4}"/>
              </a:ext>
            </a:extLst>
          </p:cNvPr>
          <p:cNvSpPr txBox="1">
            <a:spLocks noGrp="1"/>
          </p:cNvSpPr>
          <p:nvPr>
            <p:ph type="sldNum" sz="quarter" idx="5"/>
          </p:nvPr>
        </p:nvSpPr>
        <p:spPr>
          <a:ln/>
        </p:spPr>
        <p:txBody>
          <a:bodyPr lIns="0" tIns="0" rIns="0" bIns="0" anchor="b" anchorCtr="0">
            <a:noAutofit/>
          </a:bodyPr>
          <a:lstStyle/>
          <a:p>
            <a:pPr lvl="0"/>
            <a:fld id="{BB459649-F899-4B47-9356-446E37C4293D}" type="slidenum">
              <a:t>7</a:t>
            </a:fld>
            <a:endParaRPr lang="en-US"/>
          </a:p>
        </p:txBody>
      </p:sp>
      <p:sp>
        <p:nvSpPr>
          <p:cNvPr id="2" name="Rectangle 6">
            <a:extLst>
              <a:ext uri="{FF2B5EF4-FFF2-40B4-BE49-F238E27FC236}">
                <a16:creationId xmlns:a16="http://schemas.microsoft.com/office/drawing/2014/main" id="{42C1B3F1-A8E8-814F-8CC3-E47E367C9968}"/>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342D38BE-1C86-504B-B58B-CC30042E94EF}" type="slidenum">
              <a:t>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02A3A45-AA2A-FD4B-9603-93079A6D19F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BAB35856-EE47-ED4E-AB46-25F99FA20A05}"/>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69</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69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006637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70</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70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645310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71</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71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667366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72</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72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225916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282F077-DC80-9347-8ACF-BDAA20A4D0E3}"/>
              </a:ext>
            </a:extLst>
          </p:cNvPr>
          <p:cNvSpPr txBox="1">
            <a:spLocks noGrp="1"/>
          </p:cNvSpPr>
          <p:nvPr>
            <p:ph type="sldNum" sz="quarter" idx="5"/>
          </p:nvPr>
        </p:nvSpPr>
        <p:spPr>
          <a:ln/>
        </p:spPr>
        <p:txBody>
          <a:bodyPr lIns="0" tIns="0" rIns="0" bIns="0" anchor="b" anchorCtr="0">
            <a:noAutofit/>
          </a:bodyPr>
          <a:lstStyle/>
          <a:p>
            <a:pPr lvl="0"/>
            <a:fld id="{9DC126A2-1C93-104F-9FB5-0E50CE23F6CB}" type="slidenum">
              <a:t>73</a:t>
            </a:fld>
            <a:endParaRPr lang="en-US"/>
          </a:p>
        </p:txBody>
      </p:sp>
      <p:sp>
        <p:nvSpPr>
          <p:cNvPr id="2" name="Rectangle 6">
            <a:extLst>
              <a:ext uri="{FF2B5EF4-FFF2-40B4-BE49-F238E27FC236}">
                <a16:creationId xmlns:a16="http://schemas.microsoft.com/office/drawing/2014/main" id="{080B2A19-9BD9-5B4F-AEE1-112614190F7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AB1CCF3-703D-0945-81F9-6CFC3E4F8F97}" type="slidenum">
              <a:t>73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E50E6A3B-377C-B545-817C-AEA1E07A78D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0A949A08-AB80-044C-9B16-D9A7DFFE9B0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2174033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452B7CBB-21D4-C94A-AF8C-CB45DE396F09}"/>
              </a:ext>
            </a:extLst>
          </p:cNvPr>
          <p:cNvSpPr txBox="1">
            <a:spLocks noGrp="1"/>
          </p:cNvSpPr>
          <p:nvPr>
            <p:ph type="sldNum" sz="quarter" idx="5"/>
          </p:nvPr>
        </p:nvSpPr>
        <p:spPr>
          <a:ln/>
        </p:spPr>
        <p:txBody>
          <a:bodyPr lIns="0" tIns="0" rIns="0" bIns="0" anchor="b" anchorCtr="0">
            <a:noAutofit/>
          </a:bodyPr>
          <a:lstStyle/>
          <a:p>
            <a:pPr lvl="0"/>
            <a:fld id="{194FAFA8-861E-1D48-B351-A489B36AE74F}" type="slidenum">
              <a:t>74</a:t>
            </a:fld>
            <a:endParaRPr lang="en-US"/>
          </a:p>
        </p:txBody>
      </p:sp>
      <p:sp>
        <p:nvSpPr>
          <p:cNvPr id="2" name="Rectangle 6">
            <a:extLst>
              <a:ext uri="{FF2B5EF4-FFF2-40B4-BE49-F238E27FC236}">
                <a16:creationId xmlns:a16="http://schemas.microsoft.com/office/drawing/2014/main" id="{253278C2-771A-E146-939C-14954F394D15}"/>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C4729295-7853-EE47-8814-723E3E12A108}" type="slidenum">
              <a:t>74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FE051800-9D35-0248-ABBE-F777F35BAFD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FB829A9F-AA9F-9345-AE33-C2E6A37BE0B0}"/>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DD27A05D-7986-F94F-8B5A-C5C2AD83CE53}"/>
              </a:ext>
            </a:extLst>
          </p:cNvPr>
          <p:cNvSpPr txBox="1">
            <a:spLocks noGrp="1"/>
          </p:cNvSpPr>
          <p:nvPr>
            <p:ph type="sldNum" sz="quarter" idx="5"/>
          </p:nvPr>
        </p:nvSpPr>
        <p:spPr>
          <a:ln/>
        </p:spPr>
        <p:txBody>
          <a:bodyPr lIns="0" tIns="0" rIns="0" bIns="0" anchor="b" anchorCtr="0">
            <a:noAutofit/>
          </a:bodyPr>
          <a:lstStyle/>
          <a:p>
            <a:pPr lvl="0"/>
            <a:fld id="{823CC82A-2F43-364F-BDBF-007D8B8181B5}" type="slidenum">
              <a:t>75</a:t>
            </a:fld>
            <a:endParaRPr lang="en-US"/>
          </a:p>
        </p:txBody>
      </p:sp>
      <p:sp>
        <p:nvSpPr>
          <p:cNvPr id="2" name="Rectangle 6">
            <a:extLst>
              <a:ext uri="{FF2B5EF4-FFF2-40B4-BE49-F238E27FC236}">
                <a16:creationId xmlns:a16="http://schemas.microsoft.com/office/drawing/2014/main" id="{D27E7E19-F3E4-744F-B72A-2D5C6E869F1C}"/>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11FA2CC-F32D-0541-88C8-00EAACC2A017}" type="slidenum">
              <a:t>75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8FDDEA11-A363-4747-B36C-8D447F2DCC7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89AB80B9-C86F-CE45-92F6-5C7F6555F57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CCCC3130-5A79-CC49-8205-286D61B84F9D}"/>
              </a:ext>
            </a:extLst>
          </p:cNvPr>
          <p:cNvSpPr txBox="1">
            <a:spLocks noGrp="1"/>
          </p:cNvSpPr>
          <p:nvPr>
            <p:ph type="sldNum" sz="quarter" idx="5"/>
          </p:nvPr>
        </p:nvSpPr>
        <p:spPr>
          <a:ln/>
        </p:spPr>
        <p:txBody>
          <a:bodyPr lIns="0" tIns="0" rIns="0" bIns="0" anchor="b" anchorCtr="0">
            <a:noAutofit/>
          </a:bodyPr>
          <a:lstStyle/>
          <a:p>
            <a:pPr lvl="0"/>
            <a:fld id="{1F02B5A3-4D52-4F4F-AF68-966387544E02}" type="slidenum">
              <a:t>76</a:t>
            </a:fld>
            <a:endParaRPr lang="en-US"/>
          </a:p>
        </p:txBody>
      </p:sp>
      <p:sp>
        <p:nvSpPr>
          <p:cNvPr id="2" name="Rectangle 6">
            <a:extLst>
              <a:ext uri="{FF2B5EF4-FFF2-40B4-BE49-F238E27FC236}">
                <a16:creationId xmlns:a16="http://schemas.microsoft.com/office/drawing/2014/main" id="{E67FEAA8-2318-B34C-AC66-DFDC2EF01953}"/>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A8411B2C-D64A-074A-96C1-76C63B3DE254}" type="slidenum">
              <a:t>76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956FE36C-BE6E-734F-BC09-3AD4DD34B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3B5DB86-EFEF-D948-93BB-57A8C789C7D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AD57962B-3E3D-BA4A-B14B-D997BC2B9EA3}"/>
              </a:ext>
            </a:extLst>
          </p:cNvPr>
          <p:cNvSpPr txBox="1">
            <a:spLocks noGrp="1"/>
          </p:cNvSpPr>
          <p:nvPr>
            <p:ph type="sldNum" sz="quarter" idx="5"/>
          </p:nvPr>
        </p:nvSpPr>
        <p:spPr>
          <a:ln/>
        </p:spPr>
        <p:txBody>
          <a:bodyPr lIns="0" tIns="0" rIns="0" bIns="0" anchor="b" anchorCtr="0">
            <a:noAutofit/>
          </a:bodyPr>
          <a:lstStyle/>
          <a:p>
            <a:pPr lvl="0"/>
            <a:fld id="{13E1E02B-90AE-7D4C-9A41-09B5BE1977D4}" type="slidenum">
              <a:t>77</a:t>
            </a:fld>
            <a:endParaRPr lang="en-US"/>
          </a:p>
        </p:txBody>
      </p:sp>
      <p:sp>
        <p:nvSpPr>
          <p:cNvPr id="2" name="Rectangle 6">
            <a:extLst>
              <a:ext uri="{FF2B5EF4-FFF2-40B4-BE49-F238E27FC236}">
                <a16:creationId xmlns:a16="http://schemas.microsoft.com/office/drawing/2014/main" id="{AF7B0F6A-9502-E745-ADAD-439FE499819B}"/>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E65CFFE8-2C45-DD42-AFBA-857A1503DD43}" type="slidenum">
              <a:t>77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50F89A53-ED35-164E-AC1F-53BE54B3074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47ED865-9CE5-7D44-9C0E-6249F5EAD179}"/>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406893D-9D0E-C444-9C76-547B47043F69}"/>
              </a:ext>
            </a:extLst>
          </p:cNvPr>
          <p:cNvSpPr txBox="1">
            <a:spLocks noGrp="1"/>
          </p:cNvSpPr>
          <p:nvPr>
            <p:ph type="sldNum" sz="quarter" idx="5"/>
          </p:nvPr>
        </p:nvSpPr>
        <p:spPr>
          <a:ln/>
        </p:spPr>
        <p:txBody>
          <a:bodyPr lIns="0" tIns="0" rIns="0" bIns="0" anchor="b" anchorCtr="0">
            <a:noAutofit/>
          </a:bodyPr>
          <a:lstStyle/>
          <a:p>
            <a:pPr lvl="0"/>
            <a:fld id="{2733361C-AD47-A746-BDCE-4C3A24E41C7E}" type="slidenum">
              <a:t>78</a:t>
            </a:fld>
            <a:endParaRPr lang="en-US"/>
          </a:p>
        </p:txBody>
      </p:sp>
      <p:sp>
        <p:nvSpPr>
          <p:cNvPr id="2" name="Rectangle 6">
            <a:extLst>
              <a:ext uri="{FF2B5EF4-FFF2-40B4-BE49-F238E27FC236}">
                <a16:creationId xmlns:a16="http://schemas.microsoft.com/office/drawing/2014/main" id="{685806C0-CB26-F44A-ABA6-820F9774A4E9}"/>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4085C381-EAF4-5649-BD35-514AD4EF9AED}" type="slidenum">
              <a:t>78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7B1A9803-5A66-B649-9564-73399F99485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9A44B579-89CA-1D4A-A97F-F66F73ACECA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5BE1ACF6-41C3-2447-B877-2B769AD0A900}"/>
              </a:ext>
            </a:extLst>
          </p:cNvPr>
          <p:cNvSpPr txBox="1">
            <a:spLocks noGrp="1"/>
          </p:cNvSpPr>
          <p:nvPr>
            <p:ph type="sldNum" sz="quarter" idx="5"/>
          </p:nvPr>
        </p:nvSpPr>
        <p:spPr>
          <a:ln/>
        </p:spPr>
        <p:txBody>
          <a:bodyPr lIns="0" tIns="0" rIns="0" bIns="0" anchor="b" anchorCtr="0">
            <a:noAutofit/>
          </a:bodyPr>
          <a:lstStyle/>
          <a:p>
            <a:pPr lvl="0"/>
            <a:fld id="{6700C563-B9BD-FE4D-BDE4-6D802F813ED4}" type="slidenum">
              <a:t>8</a:t>
            </a:fld>
            <a:endParaRPr lang="en-US"/>
          </a:p>
        </p:txBody>
      </p:sp>
      <p:sp>
        <p:nvSpPr>
          <p:cNvPr id="2" name="Rectangle 6">
            <a:extLst>
              <a:ext uri="{FF2B5EF4-FFF2-40B4-BE49-F238E27FC236}">
                <a16:creationId xmlns:a16="http://schemas.microsoft.com/office/drawing/2014/main" id="{886CDEE7-5677-5C40-BC64-97DD2DC832F7}"/>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EB2C00F2-E462-DC4E-AA5D-8CBE34A30EAE}" type="slidenum">
              <a:t>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7DC49384-41B8-0B4A-BF1C-36012AB58F0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CD24CC7-5D9B-D746-A25D-8F7FA5B41377}"/>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DFB12-8922-F943-A32F-7D1D983461DB}"/>
              </a:ext>
            </a:extLst>
          </p:cNvPr>
          <p:cNvSpPr>
            <a:spLocks noGrp="1" noChangeArrowheads="1"/>
          </p:cNvSpPr>
          <p:nvPr>
            <p:ph type="sldNum"/>
          </p:nvPr>
        </p:nvSpPr>
        <p:spPr>
          <a:ln/>
        </p:spPr>
        <p:txBody>
          <a:bodyPr/>
          <a:lstStyle/>
          <a:p>
            <a:fld id="{C9BA3574-BA67-B74E-A664-6AE6D87202FF}" type="slidenum">
              <a:rPr lang="en-US" altLang="en-US"/>
              <a:pPr/>
              <a:t>79</a:t>
            </a:fld>
            <a:endParaRPr lang="en-US" altLang="en-US"/>
          </a:p>
        </p:txBody>
      </p:sp>
      <p:sp>
        <p:nvSpPr>
          <p:cNvPr id="181249" name="Text Box 1">
            <a:extLst>
              <a:ext uri="{FF2B5EF4-FFF2-40B4-BE49-F238E27FC236}">
                <a16:creationId xmlns:a16="http://schemas.microsoft.com/office/drawing/2014/main" id="{A6295F50-AB94-2747-85A6-D29893BC1D4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0" name="Text Box 2">
            <a:extLst>
              <a:ext uri="{FF2B5EF4-FFF2-40B4-BE49-F238E27FC236}">
                <a16:creationId xmlns:a16="http://schemas.microsoft.com/office/drawing/2014/main" id="{DED55A29-F0DB-1B4E-94FC-C35091B805C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426D64-0254-084A-8039-660324EB172A}"/>
              </a:ext>
            </a:extLst>
          </p:cNvPr>
          <p:cNvSpPr>
            <a:spLocks noGrp="1" noChangeArrowheads="1"/>
          </p:cNvSpPr>
          <p:nvPr>
            <p:ph type="sldNum"/>
          </p:nvPr>
        </p:nvSpPr>
        <p:spPr>
          <a:ln/>
        </p:spPr>
        <p:txBody>
          <a:bodyPr/>
          <a:lstStyle/>
          <a:p>
            <a:fld id="{3823C276-6279-C641-9D7D-028AD4446A56}" type="slidenum">
              <a:rPr lang="en-US" altLang="en-US"/>
              <a:pPr/>
              <a:t>80</a:t>
            </a:fld>
            <a:endParaRPr lang="en-US" altLang="en-US"/>
          </a:p>
        </p:txBody>
      </p:sp>
      <p:sp>
        <p:nvSpPr>
          <p:cNvPr id="182273" name="Text Box 1">
            <a:extLst>
              <a:ext uri="{FF2B5EF4-FFF2-40B4-BE49-F238E27FC236}">
                <a16:creationId xmlns:a16="http://schemas.microsoft.com/office/drawing/2014/main" id="{6AA51E13-0ED9-6D4C-80C6-9CA207FA1D9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4" name="Text Box 2">
            <a:extLst>
              <a:ext uri="{FF2B5EF4-FFF2-40B4-BE49-F238E27FC236}">
                <a16:creationId xmlns:a16="http://schemas.microsoft.com/office/drawing/2014/main" id="{780EB9A7-1928-D048-BEF3-327FF9F8D20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166A9D-C216-DD4E-A43B-99EEFC28A4AF}"/>
              </a:ext>
            </a:extLst>
          </p:cNvPr>
          <p:cNvSpPr>
            <a:spLocks noGrp="1" noChangeArrowheads="1"/>
          </p:cNvSpPr>
          <p:nvPr>
            <p:ph type="sldNum"/>
          </p:nvPr>
        </p:nvSpPr>
        <p:spPr>
          <a:ln/>
        </p:spPr>
        <p:txBody>
          <a:bodyPr/>
          <a:lstStyle/>
          <a:p>
            <a:fld id="{16EE9C3D-2502-3142-8414-4347D84DFF97}" type="slidenum">
              <a:rPr lang="en-US" altLang="en-US"/>
              <a:pPr/>
              <a:t>81</a:t>
            </a:fld>
            <a:endParaRPr lang="en-US" altLang="en-US"/>
          </a:p>
        </p:txBody>
      </p:sp>
      <p:sp>
        <p:nvSpPr>
          <p:cNvPr id="183297" name="Text Box 1">
            <a:extLst>
              <a:ext uri="{FF2B5EF4-FFF2-40B4-BE49-F238E27FC236}">
                <a16:creationId xmlns:a16="http://schemas.microsoft.com/office/drawing/2014/main" id="{CAAA4247-9E25-1C43-9205-A13445FE39D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298" name="Text Box 2">
            <a:extLst>
              <a:ext uri="{FF2B5EF4-FFF2-40B4-BE49-F238E27FC236}">
                <a16:creationId xmlns:a16="http://schemas.microsoft.com/office/drawing/2014/main" id="{CEA3A35A-F6A6-A34C-954A-3A62F4929930}"/>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383E47-4EF2-FD43-AA43-3EEDE4AC0971}"/>
              </a:ext>
            </a:extLst>
          </p:cNvPr>
          <p:cNvSpPr>
            <a:spLocks noGrp="1" noChangeArrowheads="1"/>
          </p:cNvSpPr>
          <p:nvPr>
            <p:ph type="sldNum"/>
          </p:nvPr>
        </p:nvSpPr>
        <p:spPr>
          <a:ln/>
        </p:spPr>
        <p:txBody>
          <a:bodyPr/>
          <a:lstStyle/>
          <a:p>
            <a:fld id="{B299D07B-C798-3F45-9C60-9EE715F44E47}" type="slidenum">
              <a:rPr lang="en-US" altLang="en-US"/>
              <a:pPr/>
              <a:t>82</a:t>
            </a:fld>
            <a:endParaRPr lang="en-US" altLang="en-US"/>
          </a:p>
        </p:txBody>
      </p:sp>
      <p:sp>
        <p:nvSpPr>
          <p:cNvPr id="184321" name="Text Box 1">
            <a:extLst>
              <a:ext uri="{FF2B5EF4-FFF2-40B4-BE49-F238E27FC236}">
                <a16:creationId xmlns:a16="http://schemas.microsoft.com/office/drawing/2014/main" id="{6670D88E-E2B7-8A46-B2E2-2DCFAC7E4B0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2" name="Text Box 2">
            <a:extLst>
              <a:ext uri="{FF2B5EF4-FFF2-40B4-BE49-F238E27FC236}">
                <a16:creationId xmlns:a16="http://schemas.microsoft.com/office/drawing/2014/main" id="{1096496F-2E4E-A44F-9939-2656D95EB16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A05713-0D63-0542-BD79-F63D62FE7DEC}"/>
              </a:ext>
            </a:extLst>
          </p:cNvPr>
          <p:cNvSpPr>
            <a:spLocks noGrp="1" noChangeArrowheads="1"/>
          </p:cNvSpPr>
          <p:nvPr>
            <p:ph type="sldNum"/>
          </p:nvPr>
        </p:nvSpPr>
        <p:spPr>
          <a:ln/>
        </p:spPr>
        <p:txBody>
          <a:bodyPr/>
          <a:lstStyle/>
          <a:p>
            <a:fld id="{E6FE0B07-184F-C049-B458-5C9866945544}" type="slidenum">
              <a:rPr lang="en-US" altLang="en-US"/>
              <a:pPr/>
              <a:t>83</a:t>
            </a:fld>
            <a:endParaRPr lang="en-US" altLang="en-US"/>
          </a:p>
        </p:txBody>
      </p:sp>
      <p:sp>
        <p:nvSpPr>
          <p:cNvPr id="185345" name="Text Box 1">
            <a:extLst>
              <a:ext uri="{FF2B5EF4-FFF2-40B4-BE49-F238E27FC236}">
                <a16:creationId xmlns:a16="http://schemas.microsoft.com/office/drawing/2014/main" id="{C8176E52-7FC4-8446-8954-774333B4CFE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6" name="Text Box 2">
            <a:extLst>
              <a:ext uri="{FF2B5EF4-FFF2-40B4-BE49-F238E27FC236}">
                <a16:creationId xmlns:a16="http://schemas.microsoft.com/office/drawing/2014/main" id="{6DB7EE70-C75F-134F-B704-0ABE114A1C9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2A1E60-9980-134F-8C0A-8EE7F69DF85D}"/>
              </a:ext>
            </a:extLst>
          </p:cNvPr>
          <p:cNvSpPr>
            <a:spLocks noGrp="1" noChangeArrowheads="1"/>
          </p:cNvSpPr>
          <p:nvPr>
            <p:ph type="sldNum"/>
          </p:nvPr>
        </p:nvSpPr>
        <p:spPr>
          <a:ln/>
        </p:spPr>
        <p:txBody>
          <a:bodyPr/>
          <a:lstStyle/>
          <a:p>
            <a:fld id="{5686CAE7-EA61-7F49-8B11-B9272E51100F}" type="slidenum">
              <a:rPr lang="en-US" altLang="en-US"/>
              <a:pPr/>
              <a:t>84</a:t>
            </a:fld>
            <a:endParaRPr lang="en-US" altLang="en-US"/>
          </a:p>
        </p:txBody>
      </p:sp>
      <p:sp>
        <p:nvSpPr>
          <p:cNvPr id="186369" name="Text Box 1">
            <a:extLst>
              <a:ext uri="{FF2B5EF4-FFF2-40B4-BE49-F238E27FC236}">
                <a16:creationId xmlns:a16="http://schemas.microsoft.com/office/drawing/2014/main" id="{94E4631B-46E2-C646-AA27-F5F171B309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0" name="Text Box 2">
            <a:extLst>
              <a:ext uri="{FF2B5EF4-FFF2-40B4-BE49-F238E27FC236}">
                <a16:creationId xmlns:a16="http://schemas.microsoft.com/office/drawing/2014/main" id="{0E8D324E-09A2-4F4A-B259-E98DDD4B11A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94024A-4577-0940-9D91-7691B6081C93}"/>
              </a:ext>
            </a:extLst>
          </p:cNvPr>
          <p:cNvSpPr>
            <a:spLocks noGrp="1" noChangeArrowheads="1"/>
          </p:cNvSpPr>
          <p:nvPr>
            <p:ph type="sldNum"/>
          </p:nvPr>
        </p:nvSpPr>
        <p:spPr>
          <a:ln/>
        </p:spPr>
        <p:txBody>
          <a:bodyPr/>
          <a:lstStyle/>
          <a:p>
            <a:fld id="{FC6A32D3-75A6-2143-843F-7C6CCADBBAD4}" type="slidenum">
              <a:rPr lang="en-US" altLang="en-US"/>
              <a:pPr/>
              <a:t>85</a:t>
            </a:fld>
            <a:endParaRPr lang="en-US" altLang="en-US"/>
          </a:p>
        </p:txBody>
      </p:sp>
      <p:sp>
        <p:nvSpPr>
          <p:cNvPr id="187393" name="Text Box 1">
            <a:extLst>
              <a:ext uri="{FF2B5EF4-FFF2-40B4-BE49-F238E27FC236}">
                <a16:creationId xmlns:a16="http://schemas.microsoft.com/office/drawing/2014/main" id="{A78E740C-7856-494B-ACA0-3E73F460BE9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4" name="Text Box 2">
            <a:extLst>
              <a:ext uri="{FF2B5EF4-FFF2-40B4-BE49-F238E27FC236}">
                <a16:creationId xmlns:a16="http://schemas.microsoft.com/office/drawing/2014/main" id="{D02CE9BD-1B80-F945-9801-36F452FDABE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66CB7-2CE3-0844-AC1A-97F344E4463E}"/>
              </a:ext>
            </a:extLst>
          </p:cNvPr>
          <p:cNvSpPr>
            <a:spLocks noGrp="1" noChangeArrowheads="1"/>
          </p:cNvSpPr>
          <p:nvPr>
            <p:ph type="sldNum"/>
          </p:nvPr>
        </p:nvSpPr>
        <p:spPr>
          <a:ln/>
        </p:spPr>
        <p:txBody>
          <a:bodyPr/>
          <a:lstStyle/>
          <a:p>
            <a:fld id="{530DAA58-B9F1-B944-B362-A89F0E700A9A}" type="slidenum">
              <a:rPr lang="en-US" altLang="en-US"/>
              <a:pPr/>
              <a:t>86</a:t>
            </a:fld>
            <a:endParaRPr lang="en-US" altLang="en-US"/>
          </a:p>
        </p:txBody>
      </p:sp>
      <p:sp>
        <p:nvSpPr>
          <p:cNvPr id="188417" name="Text Box 1">
            <a:extLst>
              <a:ext uri="{FF2B5EF4-FFF2-40B4-BE49-F238E27FC236}">
                <a16:creationId xmlns:a16="http://schemas.microsoft.com/office/drawing/2014/main" id="{E4054B65-EECE-514E-B158-834200F8251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8418" name="Text Box 2">
            <a:extLst>
              <a:ext uri="{FF2B5EF4-FFF2-40B4-BE49-F238E27FC236}">
                <a16:creationId xmlns:a16="http://schemas.microsoft.com/office/drawing/2014/main" id="{BD0CC717-7EC2-A14B-8E74-26DA27F52C0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D4233CEC-438C-474D-805F-DE241428099C}"/>
              </a:ext>
            </a:extLst>
          </p:cNvPr>
          <p:cNvSpPr txBox="1">
            <a:spLocks noGrp="1"/>
          </p:cNvSpPr>
          <p:nvPr>
            <p:ph type="sldNum" sz="quarter" idx="5"/>
          </p:nvPr>
        </p:nvSpPr>
        <p:spPr>
          <a:ln/>
        </p:spPr>
        <p:txBody>
          <a:bodyPr lIns="0" tIns="0" rIns="0" bIns="0" anchor="b" anchorCtr="0">
            <a:noAutofit/>
          </a:bodyPr>
          <a:lstStyle/>
          <a:p>
            <a:pPr lvl="0"/>
            <a:fld id="{BA57E8CA-E4F9-DB43-8231-DF9BC25F14B0}" type="slidenum">
              <a:t>87</a:t>
            </a:fld>
            <a:endParaRPr lang="en-US"/>
          </a:p>
        </p:txBody>
      </p:sp>
      <p:sp>
        <p:nvSpPr>
          <p:cNvPr id="2" name="Rectangle 6">
            <a:extLst>
              <a:ext uri="{FF2B5EF4-FFF2-40B4-BE49-F238E27FC236}">
                <a16:creationId xmlns:a16="http://schemas.microsoft.com/office/drawing/2014/main" id="{D318893C-4F21-D14A-8C44-93D6A267D742}"/>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E57970C1-F40F-C243-82CC-E607845A217D}" type="slidenum">
              <a:t>87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B1EC18DC-179E-D046-BCB5-6C8363F51C0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84578413-6BC9-9549-8089-A48FF209CA30}"/>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EE255E2-3733-AF47-A3A1-7D956C4A8213}"/>
              </a:ext>
            </a:extLst>
          </p:cNvPr>
          <p:cNvSpPr txBox="1">
            <a:spLocks noGrp="1"/>
          </p:cNvSpPr>
          <p:nvPr>
            <p:ph type="sldNum" sz="quarter" idx="5"/>
          </p:nvPr>
        </p:nvSpPr>
        <p:spPr>
          <a:ln/>
        </p:spPr>
        <p:txBody>
          <a:bodyPr lIns="0" tIns="0" rIns="0" bIns="0" anchor="b" anchorCtr="0">
            <a:noAutofit/>
          </a:bodyPr>
          <a:lstStyle/>
          <a:p>
            <a:pPr lvl="0"/>
            <a:fld id="{3767E2A5-7EA3-C44A-83C4-1BC6B9D9FB7D}" type="slidenum">
              <a:t>88</a:t>
            </a:fld>
            <a:endParaRPr lang="en-US"/>
          </a:p>
        </p:txBody>
      </p:sp>
      <p:sp>
        <p:nvSpPr>
          <p:cNvPr id="2" name="Rectangle 6">
            <a:extLst>
              <a:ext uri="{FF2B5EF4-FFF2-40B4-BE49-F238E27FC236}">
                <a16:creationId xmlns:a16="http://schemas.microsoft.com/office/drawing/2014/main" id="{E4833E7D-9F08-9C43-A493-9D9A59877C11}"/>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9E407F2C-4AA6-E342-8574-DDB26949EE1E}" type="slidenum">
              <a:t>88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85B328DB-CBF9-7540-AFA3-2F095573B1F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9063C34-A164-2542-83B7-616AFD398C40}"/>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D1D84086-042F-4247-AC55-BDC22511ABC7}"/>
              </a:ext>
            </a:extLst>
          </p:cNvPr>
          <p:cNvSpPr txBox="1">
            <a:spLocks noGrp="1"/>
          </p:cNvSpPr>
          <p:nvPr>
            <p:ph type="sldNum" sz="quarter" idx="5"/>
          </p:nvPr>
        </p:nvSpPr>
        <p:spPr>
          <a:ln/>
        </p:spPr>
        <p:txBody>
          <a:bodyPr lIns="0" tIns="0" rIns="0" bIns="0" anchor="b" anchorCtr="0">
            <a:noAutofit/>
          </a:bodyPr>
          <a:lstStyle/>
          <a:p>
            <a:pPr lvl="0"/>
            <a:fld id="{B9B04F97-6EA0-3D4C-AD89-4F0932D5FFF7}" type="slidenum">
              <a:t>9</a:t>
            </a:fld>
            <a:endParaRPr lang="en-US"/>
          </a:p>
        </p:txBody>
      </p:sp>
      <p:sp>
        <p:nvSpPr>
          <p:cNvPr id="2" name="Rectangle 6">
            <a:extLst>
              <a:ext uri="{FF2B5EF4-FFF2-40B4-BE49-F238E27FC236}">
                <a16:creationId xmlns:a16="http://schemas.microsoft.com/office/drawing/2014/main" id="{203DD987-7CFB-524C-8BEA-909AD441B49B}"/>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3C9C89ED-A6A5-0E44-A3BD-9BF439DF33B6}" type="slidenum">
              <a:t>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66322260-4FDA-2840-A414-31617143248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9BCE020C-FEAE-7B49-AC7B-434DF5817243}"/>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7433900E-CC29-8A43-805A-19A56970F32C}"/>
              </a:ext>
            </a:extLst>
          </p:cNvPr>
          <p:cNvSpPr txBox="1">
            <a:spLocks noGrp="1"/>
          </p:cNvSpPr>
          <p:nvPr>
            <p:ph type="sldNum" sz="quarter" idx="5"/>
          </p:nvPr>
        </p:nvSpPr>
        <p:spPr>
          <a:ln/>
        </p:spPr>
        <p:txBody>
          <a:bodyPr lIns="0" tIns="0" rIns="0" bIns="0" anchor="b" anchorCtr="0">
            <a:noAutofit/>
          </a:bodyPr>
          <a:lstStyle/>
          <a:p>
            <a:pPr lvl="0"/>
            <a:fld id="{62171061-4D81-BE47-8C65-2B1CECAD0C67}" type="slidenum">
              <a:t>89</a:t>
            </a:fld>
            <a:endParaRPr lang="en-US"/>
          </a:p>
        </p:txBody>
      </p:sp>
      <p:sp>
        <p:nvSpPr>
          <p:cNvPr id="2" name="Rectangle 6">
            <a:extLst>
              <a:ext uri="{FF2B5EF4-FFF2-40B4-BE49-F238E27FC236}">
                <a16:creationId xmlns:a16="http://schemas.microsoft.com/office/drawing/2014/main" id="{5DD242F3-39D9-E34B-877F-3ABC0E25C871}"/>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80CC6CC3-A759-7740-930C-71087C8839E5}" type="slidenum">
              <a:t>89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7CA7D51F-A46B-3E4C-B007-19FEBD983068}"/>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249623CD-27D7-984E-84CD-14377E0E7562}"/>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BE70F2D-0871-9F45-9FB6-C5AA32100D25}"/>
              </a:ext>
            </a:extLst>
          </p:cNvPr>
          <p:cNvSpPr txBox="1">
            <a:spLocks noGrp="1"/>
          </p:cNvSpPr>
          <p:nvPr>
            <p:ph type="sldNum" sz="quarter" idx="5"/>
          </p:nvPr>
        </p:nvSpPr>
        <p:spPr>
          <a:ln/>
        </p:spPr>
        <p:txBody>
          <a:bodyPr lIns="0" tIns="0" rIns="0" bIns="0" anchor="b" anchorCtr="0">
            <a:noAutofit/>
          </a:bodyPr>
          <a:lstStyle/>
          <a:p>
            <a:pPr lvl="0"/>
            <a:fld id="{988B1932-093C-9D45-9C17-2DF254F33F0B}" type="slidenum">
              <a:t>91</a:t>
            </a:fld>
            <a:endParaRPr lang="en-US"/>
          </a:p>
        </p:txBody>
      </p:sp>
      <p:sp>
        <p:nvSpPr>
          <p:cNvPr id="2" name="Rectangle 6">
            <a:extLst>
              <a:ext uri="{FF2B5EF4-FFF2-40B4-BE49-F238E27FC236}">
                <a16:creationId xmlns:a16="http://schemas.microsoft.com/office/drawing/2014/main" id="{E35ACFE1-E892-384D-A1CD-C2E46ED12C0D}"/>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C2B48F3-6B25-354F-971E-639860253ACC}" type="slidenum">
              <a:t>91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556165FD-DF92-0C44-B2B8-CA78912A9DC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9805E43B-01B2-7642-B7BA-A0EEE8208FA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6BE70F2D-0871-9F45-9FB6-C5AA32100D25}"/>
              </a:ext>
            </a:extLst>
          </p:cNvPr>
          <p:cNvSpPr txBox="1">
            <a:spLocks noGrp="1"/>
          </p:cNvSpPr>
          <p:nvPr>
            <p:ph type="sldNum" sz="quarter" idx="5"/>
          </p:nvPr>
        </p:nvSpPr>
        <p:spPr>
          <a:ln/>
        </p:spPr>
        <p:txBody>
          <a:bodyPr lIns="0" tIns="0" rIns="0" bIns="0" anchor="b" anchorCtr="0">
            <a:noAutofit/>
          </a:bodyPr>
          <a:lstStyle/>
          <a:p>
            <a:pPr lvl="0"/>
            <a:fld id="{988B1932-093C-9D45-9C17-2DF254F33F0B}" type="slidenum">
              <a:t>92</a:t>
            </a:fld>
            <a:endParaRPr lang="en-US"/>
          </a:p>
        </p:txBody>
      </p:sp>
      <p:sp>
        <p:nvSpPr>
          <p:cNvPr id="2" name="Rectangle 6">
            <a:extLst>
              <a:ext uri="{FF2B5EF4-FFF2-40B4-BE49-F238E27FC236}">
                <a16:creationId xmlns:a16="http://schemas.microsoft.com/office/drawing/2014/main" id="{E35ACFE1-E892-384D-A1CD-C2E46ED12C0D}"/>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C2B48F3-6B25-354F-971E-639860253ACC}" type="slidenum">
              <a:t>92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556165FD-DF92-0C44-B2B8-CA78912A9DC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9805E43B-01B2-7642-B7BA-A0EEE8208FAC}"/>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8887478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CB1064BC-569B-874F-855F-C369CC0F694C}"/>
              </a:ext>
            </a:extLst>
          </p:cNvPr>
          <p:cNvSpPr txBox="1">
            <a:spLocks noGrp="1"/>
          </p:cNvSpPr>
          <p:nvPr>
            <p:ph type="sldNum" sz="quarter" idx="5"/>
          </p:nvPr>
        </p:nvSpPr>
        <p:spPr>
          <a:ln/>
        </p:spPr>
        <p:txBody>
          <a:bodyPr lIns="0" tIns="0" rIns="0" bIns="0" anchor="b" anchorCtr="0">
            <a:noAutofit/>
          </a:bodyPr>
          <a:lstStyle/>
          <a:p>
            <a:pPr lvl="0"/>
            <a:fld id="{D6D37C62-4724-A84B-985B-7ED89995B569}" type="slidenum">
              <a:t>93</a:t>
            </a:fld>
            <a:endParaRPr lang="en-US"/>
          </a:p>
        </p:txBody>
      </p:sp>
      <p:sp>
        <p:nvSpPr>
          <p:cNvPr id="2" name="Rectangle 6">
            <a:extLst>
              <a:ext uri="{FF2B5EF4-FFF2-40B4-BE49-F238E27FC236}">
                <a16:creationId xmlns:a16="http://schemas.microsoft.com/office/drawing/2014/main" id="{0D85A98E-7470-1D49-BE96-A8205637A8B3}"/>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8403AA3-8CEE-E242-A469-69B718C5C3F4}" type="slidenum">
              <a:t>93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8CC2487B-021C-5F43-BC75-6F02C2770B41}"/>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3D21B16D-C415-5A4A-A230-8DF2A419961A}"/>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4F5C364-8190-EA42-8616-BBBF58E77D13}"/>
              </a:ext>
            </a:extLst>
          </p:cNvPr>
          <p:cNvSpPr txBox="1">
            <a:spLocks noGrp="1"/>
          </p:cNvSpPr>
          <p:nvPr>
            <p:ph type="sldNum" sz="quarter" idx="5"/>
          </p:nvPr>
        </p:nvSpPr>
        <p:spPr>
          <a:ln/>
        </p:spPr>
        <p:txBody>
          <a:bodyPr lIns="0" tIns="0" rIns="0" bIns="0" anchor="b" anchorCtr="0">
            <a:noAutofit/>
          </a:bodyPr>
          <a:lstStyle/>
          <a:p>
            <a:pPr lvl="0"/>
            <a:fld id="{9A7803F5-0880-4848-A79A-8F0516009A4A}" type="slidenum">
              <a:t>94</a:t>
            </a:fld>
            <a:endParaRPr lang="en-US"/>
          </a:p>
        </p:txBody>
      </p:sp>
      <p:sp>
        <p:nvSpPr>
          <p:cNvPr id="2" name="Rectangle 6">
            <a:extLst>
              <a:ext uri="{FF2B5EF4-FFF2-40B4-BE49-F238E27FC236}">
                <a16:creationId xmlns:a16="http://schemas.microsoft.com/office/drawing/2014/main" id="{7029DA58-AFA0-1447-ACB2-B1D5EE869015}"/>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7F9DB51B-142D-5E4A-8B7E-592F623CDFAA}" type="slidenum">
              <a:t>94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AFBA5DA7-57B9-BA46-B4CB-66BCD6C9481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7583916D-AEB8-944F-BCC6-88F9858B1785}"/>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7B58A31C-3047-3F43-8DA4-32256BA5A40C}"/>
              </a:ext>
            </a:extLst>
          </p:cNvPr>
          <p:cNvSpPr txBox="1">
            <a:spLocks noGrp="1"/>
          </p:cNvSpPr>
          <p:nvPr>
            <p:ph type="sldNum" sz="quarter" idx="5"/>
          </p:nvPr>
        </p:nvSpPr>
        <p:spPr>
          <a:ln/>
        </p:spPr>
        <p:txBody>
          <a:bodyPr lIns="0" tIns="0" rIns="0" bIns="0" anchor="b" anchorCtr="0">
            <a:noAutofit/>
          </a:bodyPr>
          <a:lstStyle/>
          <a:p>
            <a:pPr lvl="0"/>
            <a:fld id="{FB3AA8B4-F45F-FB43-840E-ED5253DB01F4}" type="slidenum">
              <a:t>95</a:t>
            </a:fld>
            <a:endParaRPr lang="en-US"/>
          </a:p>
        </p:txBody>
      </p:sp>
      <p:sp>
        <p:nvSpPr>
          <p:cNvPr id="2" name="Rectangle 6">
            <a:extLst>
              <a:ext uri="{FF2B5EF4-FFF2-40B4-BE49-F238E27FC236}">
                <a16:creationId xmlns:a16="http://schemas.microsoft.com/office/drawing/2014/main" id="{ADE53D61-FF8A-7B47-A2C6-EF0385722878}"/>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9FEFBFE-0882-304B-9449-27982F5C66E4}" type="slidenum">
              <a:t>95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29E31B6-0D7F-E54A-A91C-CF88027CA9F2}"/>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E8564071-7407-914A-B68B-27E90139067D}"/>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B95B3CF8-21BE-9C4E-81B3-454640AB81A9}"/>
              </a:ext>
            </a:extLst>
          </p:cNvPr>
          <p:cNvSpPr txBox="1">
            <a:spLocks noGrp="1"/>
          </p:cNvSpPr>
          <p:nvPr>
            <p:ph type="sldNum" sz="quarter" idx="5"/>
          </p:nvPr>
        </p:nvSpPr>
        <p:spPr>
          <a:ln/>
        </p:spPr>
        <p:txBody>
          <a:bodyPr lIns="0" tIns="0" rIns="0" bIns="0" anchor="b" anchorCtr="0">
            <a:noAutofit/>
          </a:bodyPr>
          <a:lstStyle/>
          <a:p>
            <a:pPr lvl="0"/>
            <a:fld id="{20478139-353B-FB4E-B1AA-CEF75418CB2F}" type="slidenum">
              <a:t>96</a:t>
            </a:fld>
            <a:endParaRPr lang="en-US"/>
          </a:p>
        </p:txBody>
      </p:sp>
      <p:sp>
        <p:nvSpPr>
          <p:cNvPr id="2" name="Rectangle 6">
            <a:extLst>
              <a:ext uri="{FF2B5EF4-FFF2-40B4-BE49-F238E27FC236}">
                <a16:creationId xmlns:a16="http://schemas.microsoft.com/office/drawing/2014/main" id="{78039BB7-6D07-0F4C-8F31-B017DBDD78BC}"/>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4E0CB71D-DAC9-C844-A58E-E62727B2F142}" type="slidenum">
              <a:t>96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B8F1B03A-DC90-8748-A91B-AF7B3828AAA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1DC6B32B-8EDB-464D-91EA-1350E8167A9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DFBB6278-F674-8249-AC76-0E435841DA13}"/>
              </a:ext>
            </a:extLst>
          </p:cNvPr>
          <p:cNvSpPr txBox="1">
            <a:spLocks noGrp="1"/>
          </p:cNvSpPr>
          <p:nvPr>
            <p:ph type="sldNum" sz="quarter" idx="5"/>
          </p:nvPr>
        </p:nvSpPr>
        <p:spPr>
          <a:ln/>
        </p:spPr>
        <p:txBody>
          <a:bodyPr lIns="0" tIns="0" rIns="0" bIns="0" anchor="b" anchorCtr="0">
            <a:noAutofit/>
          </a:bodyPr>
          <a:lstStyle/>
          <a:p>
            <a:pPr lvl="0"/>
            <a:fld id="{73ECC7A5-AD6B-CB40-8D7E-3F35616A44B6}" type="slidenum">
              <a:t>97</a:t>
            </a:fld>
            <a:endParaRPr lang="en-US"/>
          </a:p>
        </p:txBody>
      </p:sp>
      <p:sp>
        <p:nvSpPr>
          <p:cNvPr id="2" name="Rectangle 6">
            <a:extLst>
              <a:ext uri="{FF2B5EF4-FFF2-40B4-BE49-F238E27FC236}">
                <a16:creationId xmlns:a16="http://schemas.microsoft.com/office/drawing/2014/main" id="{85136775-FD23-B545-9FB7-B4AD9BD33F66}"/>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A2A60EC8-5B91-1F4F-8A38-16965151B334}" type="slidenum">
              <a:t>97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D91C3C94-5628-334B-9000-A54FADB8050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E0FEABC-79AB-C746-BEC3-68987BA468A4}"/>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F8DB828-566D-1940-90F6-F33131432511}"/>
              </a:ext>
            </a:extLst>
          </p:cNvPr>
          <p:cNvSpPr txBox="1">
            <a:spLocks noGrp="1"/>
          </p:cNvSpPr>
          <p:nvPr>
            <p:ph type="sldNum" sz="quarter" idx="5"/>
          </p:nvPr>
        </p:nvSpPr>
        <p:spPr>
          <a:ln/>
        </p:spPr>
        <p:txBody>
          <a:bodyPr lIns="0" tIns="0" rIns="0" bIns="0" anchor="b" anchorCtr="0">
            <a:noAutofit/>
          </a:bodyPr>
          <a:lstStyle/>
          <a:p>
            <a:pPr lvl="0"/>
            <a:fld id="{5D61EEA1-E236-BD45-A377-FFDBCAD21D6C}" type="slidenum">
              <a:t>98</a:t>
            </a:fld>
            <a:endParaRPr lang="en-US"/>
          </a:p>
        </p:txBody>
      </p:sp>
      <p:sp>
        <p:nvSpPr>
          <p:cNvPr id="2" name="Rectangle 6">
            <a:extLst>
              <a:ext uri="{FF2B5EF4-FFF2-40B4-BE49-F238E27FC236}">
                <a16:creationId xmlns:a16="http://schemas.microsoft.com/office/drawing/2014/main" id="{FC3238D0-DAE1-9941-BCEB-D50CA4D45499}"/>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CAB8E7C0-93B8-2043-B298-7CDEB4C8CCED}" type="slidenum">
              <a:t>98</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4AFC9D76-B31D-DF40-8592-E7575B28444E}"/>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982E251-F431-4D46-95FD-6AE797F1DDC3}"/>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250FB873-C8F8-A14C-AF55-A2FB7AB6F465}"/>
              </a:ext>
            </a:extLst>
          </p:cNvPr>
          <p:cNvSpPr txBox="1">
            <a:spLocks noGrp="1"/>
          </p:cNvSpPr>
          <p:nvPr>
            <p:ph type="sldNum" sz="quarter" idx="5"/>
          </p:nvPr>
        </p:nvSpPr>
        <p:spPr>
          <a:ln/>
        </p:spPr>
        <p:txBody>
          <a:bodyPr lIns="0" tIns="0" rIns="0" bIns="0" anchor="b" anchorCtr="0">
            <a:noAutofit/>
          </a:bodyPr>
          <a:lstStyle/>
          <a:p>
            <a:pPr lvl="0"/>
            <a:fld id="{64839E8F-6E8F-714C-B1E8-C2212E2DBCFD}" type="slidenum">
              <a:t>99</a:t>
            </a:fld>
            <a:endParaRPr lang="en-US"/>
          </a:p>
        </p:txBody>
      </p:sp>
      <p:sp>
        <p:nvSpPr>
          <p:cNvPr id="2" name="Rectangle 6">
            <a:extLst>
              <a:ext uri="{FF2B5EF4-FFF2-40B4-BE49-F238E27FC236}">
                <a16:creationId xmlns:a16="http://schemas.microsoft.com/office/drawing/2014/main" id="{723B96BD-040E-724B-A0CD-03BA74F60CFB}"/>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1AF3E1B8-FEBA-0644-AA75-3B4D8D9695AB}" type="slidenum">
              <a:t>99</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83F92D4-1C5A-F14C-980A-4736FE2C989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B6E1162-F530-854E-8182-1699111D7DD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046A7E39-1C69-2F4E-A2DE-446526FFAF23}"/>
              </a:ext>
            </a:extLst>
          </p:cNvPr>
          <p:cNvSpPr txBox="1">
            <a:spLocks noGrp="1"/>
          </p:cNvSpPr>
          <p:nvPr>
            <p:ph type="sldNum" sz="quarter" idx="5"/>
          </p:nvPr>
        </p:nvSpPr>
        <p:spPr>
          <a:ln/>
        </p:spPr>
        <p:txBody>
          <a:bodyPr lIns="0" tIns="0" rIns="0" bIns="0" anchor="b" anchorCtr="0">
            <a:noAutofit/>
          </a:bodyPr>
          <a:lstStyle/>
          <a:p>
            <a:pPr lvl="0"/>
            <a:fld id="{A484EB41-F471-C94D-A61B-7526885443C8}" type="slidenum">
              <a:t>10</a:t>
            </a:fld>
            <a:endParaRPr lang="en-US"/>
          </a:p>
        </p:txBody>
      </p:sp>
      <p:sp>
        <p:nvSpPr>
          <p:cNvPr id="2" name="Rectangle 6">
            <a:extLst>
              <a:ext uri="{FF2B5EF4-FFF2-40B4-BE49-F238E27FC236}">
                <a16:creationId xmlns:a16="http://schemas.microsoft.com/office/drawing/2014/main" id="{E238C577-8CD6-3745-999F-F2B659EA80B3}"/>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67831BA6-77E4-074E-8706-53E49CE59487}" type="slidenum">
              <a:t>10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06A9A6FF-8A34-C14F-A6C5-07E6A20BCEEA}"/>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B9BD6E14-DF17-BB41-853A-0EE1DB4E796A}"/>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250FB873-C8F8-A14C-AF55-A2FB7AB6F465}"/>
              </a:ext>
            </a:extLst>
          </p:cNvPr>
          <p:cNvSpPr txBox="1">
            <a:spLocks noGrp="1"/>
          </p:cNvSpPr>
          <p:nvPr>
            <p:ph type="sldNum" sz="quarter" idx="5"/>
          </p:nvPr>
        </p:nvSpPr>
        <p:spPr>
          <a:ln/>
        </p:spPr>
        <p:txBody>
          <a:bodyPr lIns="0" tIns="0" rIns="0" bIns="0" anchor="b" anchorCtr="0">
            <a:noAutofit/>
          </a:bodyPr>
          <a:lstStyle/>
          <a:p>
            <a:pPr lvl="0"/>
            <a:fld id="{64839E8F-6E8F-714C-B1E8-C2212E2DBCFD}" type="slidenum">
              <a:t>100</a:t>
            </a:fld>
            <a:endParaRPr lang="en-US"/>
          </a:p>
        </p:txBody>
      </p:sp>
      <p:sp>
        <p:nvSpPr>
          <p:cNvPr id="2" name="Rectangle 6">
            <a:extLst>
              <a:ext uri="{FF2B5EF4-FFF2-40B4-BE49-F238E27FC236}">
                <a16:creationId xmlns:a16="http://schemas.microsoft.com/office/drawing/2014/main" id="{723B96BD-040E-724B-A0CD-03BA74F60CFB}"/>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1AF3E1B8-FEBA-0644-AA75-3B4D8D9695AB}" type="slidenum">
              <a:t>100</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183F92D4-1C5A-F14C-980A-4736FE2C989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DB6E1162-F530-854E-8182-1699111D7DD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6995659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CD6A0DC9-471A-5044-A918-D7B3FD155B4D}"/>
              </a:ext>
            </a:extLst>
          </p:cNvPr>
          <p:cNvSpPr txBox="1">
            <a:spLocks noGrp="1"/>
          </p:cNvSpPr>
          <p:nvPr>
            <p:ph type="sldNum" sz="quarter" idx="5"/>
          </p:nvPr>
        </p:nvSpPr>
        <p:spPr>
          <a:ln/>
        </p:spPr>
        <p:txBody>
          <a:bodyPr lIns="0" tIns="0" rIns="0" bIns="0" anchor="b" anchorCtr="0">
            <a:noAutofit/>
          </a:bodyPr>
          <a:lstStyle/>
          <a:p>
            <a:pPr lvl="0"/>
            <a:fld id="{F5D63C58-AA3F-FA4C-876E-0FA5E54D5EA6}" type="slidenum">
              <a:t>101</a:t>
            </a:fld>
            <a:endParaRPr lang="en-US"/>
          </a:p>
        </p:txBody>
      </p:sp>
      <p:sp>
        <p:nvSpPr>
          <p:cNvPr id="2" name="Rectangle 6">
            <a:extLst>
              <a:ext uri="{FF2B5EF4-FFF2-40B4-BE49-F238E27FC236}">
                <a16:creationId xmlns:a16="http://schemas.microsoft.com/office/drawing/2014/main" id="{4D8E4354-E62C-554A-9365-E94E0A5F4DFF}"/>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16057664-E51A-DF4E-8A70-7C2400AF1BD6}" type="slidenum">
              <a:t>101</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46FD861C-313B-9446-B924-F27BEC53C04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C10B0696-F223-AE47-A6D5-CE61025945B1}"/>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102</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102</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2167147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103</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103</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37193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104</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104</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1669982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105</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105</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8523718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106</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106</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8147140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a:extLst>
              <a:ext uri="{FF2B5EF4-FFF2-40B4-BE49-F238E27FC236}">
                <a16:creationId xmlns:a16="http://schemas.microsoft.com/office/drawing/2014/main" id="{80403B8E-22A1-2944-9EB5-FD3D9DC65894}"/>
              </a:ext>
            </a:extLst>
          </p:cNvPr>
          <p:cNvSpPr txBox="1">
            <a:spLocks noGrp="1"/>
          </p:cNvSpPr>
          <p:nvPr>
            <p:ph type="sldNum" sz="quarter" idx="5"/>
          </p:nvPr>
        </p:nvSpPr>
        <p:spPr>
          <a:ln/>
        </p:spPr>
        <p:txBody>
          <a:bodyPr lIns="0" tIns="0" rIns="0" bIns="0" anchor="b" anchorCtr="0">
            <a:noAutofit/>
          </a:bodyPr>
          <a:lstStyle/>
          <a:p>
            <a:pPr lvl="0"/>
            <a:fld id="{241CBB81-F84D-544D-B8A2-6F5462C0C44E}" type="slidenum">
              <a:t>107</a:t>
            </a:fld>
            <a:endParaRPr lang="en-US"/>
          </a:p>
        </p:txBody>
      </p:sp>
      <p:sp>
        <p:nvSpPr>
          <p:cNvPr id="2" name="Rectangle 6">
            <a:extLst>
              <a:ext uri="{FF2B5EF4-FFF2-40B4-BE49-F238E27FC236}">
                <a16:creationId xmlns:a16="http://schemas.microsoft.com/office/drawing/2014/main" id="{02DFC9DD-0E93-4445-AC08-C1B7AB88B3AE}"/>
              </a:ext>
            </a:extLst>
          </p:cNvPr>
          <p:cNvSpPr/>
          <p:nvPr/>
        </p:nvSpPr>
        <p:spPr>
          <a:xfrm>
            <a:off x="4398840" y="9555120"/>
            <a:ext cx="3372120" cy="5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b" anchorCtr="0" compatLnSpc="0">
            <a:noAutofit/>
          </a:bodyPr>
          <a:lstStyle/>
          <a:p>
            <a:pPr marL="0" marR="0" lvl="0" indent="0" algn="r" hangingPunct="0">
              <a:lnSpc>
                <a:spcPct val="93000"/>
              </a:lnSpc>
              <a:spcBef>
                <a:spcPts val="0"/>
              </a:spcBef>
              <a:spcAft>
                <a:spcPts val="0"/>
              </a:spcAft>
              <a:buNone/>
              <a:tabLst/>
            </a:pPr>
            <a:fld id="{B27A2863-565A-0549-A80F-F18B9B2FEC2B}" type="slidenum">
              <a:t>107</a:t>
            </a:fld>
            <a:endParaRPr lang="en-US" sz="1400" b="0" i="0" u="none" strike="noStrike" kern="1200" cap="none">
              <a:ln>
                <a:noFill/>
              </a:ln>
              <a:solidFill>
                <a:srgbClr val="000000"/>
              </a:solidFill>
              <a:latin typeface="Times New Roman" pitchFamily="18"/>
              <a:ea typeface="DejaVu Sans" pitchFamily="2"/>
              <a:cs typeface="DejaVu Sans" pitchFamily="2"/>
            </a:endParaRPr>
          </a:p>
        </p:txBody>
      </p:sp>
      <p:sp>
        <p:nvSpPr>
          <p:cNvPr id="3" name="Slide Image Placeholder 2">
            <a:extLst>
              <a:ext uri="{FF2B5EF4-FFF2-40B4-BE49-F238E27FC236}">
                <a16:creationId xmlns:a16="http://schemas.microsoft.com/office/drawing/2014/main" id="{29CC7603-4B8A-C44B-9FBC-1CA571D8425F}"/>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4" name="TextBox 3">
            <a:extLst>
              <a:ext uri="{FF2B5EF4-FFF2-40B4-BE49-F238E27FC236}">
                <a16:creationId xmlns:a16="http://schemas.microsoft.com/office/drawing/2014/main" id="{AFDBD24D-1DED-7047-9969-7E274C943B98}"/>
              </a:ext>
            </a:extLst>
          </p:cNvPr>
          <p:cNvSpPr txBox="1"/>
          <p:nvPr/>
        </p:nvSpPr>
        <p:spPr>
          <a:xfrm>
            <a:off x="777600" y="4776840"/>
            <a:ext cx="6218280" cy="4525920"/>
          </a:xfrm>
          <a:prstGeom prst="rect">
            <a:avLst/>
          </a:prstGeom>
          <a:noFill/>
          <a:ln>
            <a:noFill/>
          </a:ln>
        </p:spPr>
        <p:txBody>
          <a:bodyPr wrap="none" lIns="0" tIns="0" rIns="0" bIns="0" anchor="ctr" anchorCtr="0">
            <a:noAutofit/>
          </a:bodyPr>
          <a:lstStyle/>
          <a:p>
            <a:pPr marL="216000" marR="0" lvl="0" indent="-216000" hangingPunct="0">
              <a:buNone/>
              <a:tabLst/>
            </a:pPr>
            <a:endParaRPr lang="en-US" sz="2000" b="0" i="0" u="none" strike="noStrike" kern="1200" cap="none">
              <a:ln>
                <a:noFill/>
              </a:ln>
              <a:highlight>
                <a:scrgbClr r="0" g="0" b="0">
                  <a:alpha val="0"/>
                </a:scrgbClr>
              </a:highlight>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303817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DD319AC-216D-FA43-A2B3-E2832B572F74}"/>
              </a:ext>
            </a:extLst>
          </p:cNvPr>
          <p:cNvSpPr txBox="1">
            <a:spLocks noGrp="1"/>
          </p:cNvSpPr>
          <p:nvPr>
            <p:ph type="sldNum" sz="quarter" idx="5"/>
          </p:nvPr>
        </p:nvSpPr>
        <p:spPr>
          <a:ln/>
        </p:spPr>
        <p:txBody>
          <a:bodyPr lIns="0" tIns="0" rIns="0" bIns="0" anchor="b" anchorCtr="0">
            <a:noAutofit/>
          </a:bodyPr>
          <a:lstStyle/>
          <a:p>
            <a:pPr lvl="0"/>
            <a:fld id="{B8DB036D-3343-1045-A2E1-144271EAF41C}" type="slidenum">
              <a:t>108</a:t>
            </a:fld>
            <a:endParaRPr lang="en-US"/>
          </a:p>
        </p:txBody>
      </p:sp>
      <p:sp>
        <p:nvSpPr>
          <p:cNvPr id="2" name="Slide Image Placeholder 1">
            <a:extLst>
              <a:ext uri="{FF2B5EF4-FFF2-40B4-BE49-F238E27FC236}">
                <a16:creationId xmlns:a16="http://schemas.microsoft.com/office/drawing/2014/main" id="{55349FBE-623E-DA47-BE9B-262981F9490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14016B7-8698-1949-A581-C38E515E025C}"/>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0249798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F919216-A6FA-264D-B2DF-99C0E64EB4BE}"/>
              </a:ext>
            </a:extLst>
          </p:cNvPr>
          <p:cNvSpPr txBox="1">
            <a:spLocks noGrp="1"/>
          </p:cNvSpPr>
          <p:nvPr>
            <p:ph type="sldNum" sz="quarter" idx="5"/>
          </p:nvPr>
        </p:nvSpPr>
        <p:spPr>
          <a:ln/>
        </p:spPr>
        <p:txBody>
          <a:bodyPr lIns="0" tIns="0" rIns="0" bIns="0" anchor="b" anchorCtr="0">
            <a:noAutofit/>
          </a:bodyPr>
          <a:lstStyle/>
          <a:p>
            <a:pPr lvl="0"/>
            <a:fld id="{F975D736-9DA9-5147-98FC-E4A25390A03D}" type="slidenum">
              <a:t>110</a:t>
            </a:fld>
            <a:endParaRPr lang="en-US"/>
          </a:p>
        </p:txBody>
      </p:sp>
      <p:sp>
        <p:nvSpPr>
          <p:cNvPr id="2" name="Slide Image Placeholder 1">
            <a:extLst>
              <a:ext uri="{FF2B5EF4-FFF2-40B4-BE49-F238E27FC236}">
                <a16:creationId xmlns:a16="http://schemas.microsoft.com/office/drawing/2014/main" id="{3146332D-0B5C-F844-9875-4D1A244ABB2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7A756E0-9BBF-B347-8FA1-C4956E8F7E9E}"/>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4BAC-09C6-D74F-842F-E66D798B3AF5}"/>
              </a:ext>
            </a:extLst>
          </p:cNvPr>
          <p:cNvSpPr>
            <a:spLocks noGrp="1"/>
          </p:cNvSpPr>
          <p:nvPr>
            <p:ph type="ctrTitle"/>
          </p:nvPr>
        </p:nvSpPr>
        <p:spPr>
          <a:xfrm>
            <a:off x="1260078" y="1237199"/>
            <a:ext cx="7560469" cy="2631887"/>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B13ED2FA-40A7-2F41-B53B-F598FBF0D667}"/>
              </a:ext>
            </a:extLst>
          </p:cNvPr>
          <p:cNvSpPr>
            <a:spLocks noGrp="1"/>
          </p:cNvSpPr>
          <p:nvPr>
            <p:ph type="subTitle" idx="1"/>
          </p:nvPr>
        </p:nvSpPr>
        <p:spPr>
          <a:xfrm>
            <a:off x="1260078" y="3970582"/>
            <a:ext cx="7560469" cy="1825171"/>
          </a:xfrm>
        </p:spPr>
        <p:txBody>
          <a:bodyPr/>
          <a:lstStyle>
            <a:lvl1pPr marL="0" indent="0" algn="ctr">
              <a:buNone/>
              <a:defRPr sz="1984"/>
            </a:lvl1pPr>
            <a:lvl2pPr marL="378026" indent="0" algn="ctr">
              <a:buNone/>
              <a:defRPr sz="1654"/>
            </a:lvl2pPr>
            <a:lvl3pPr marL="756051" indent="0" algn="ctr">
              <a:buNone/>
              <a:defRPr sz="1488"/>
            </a:lvl3pPr>
            <a:lvl4pPr marL="1134077" indent="0" algn="ctr">
              <a:buNone/>
              <a:defRPr sz="1323"/>
            </a:lvl4pPr>
            <a:lvl5pPr marL="1512103" indent="0" algn="ctr">
              <a:buNone/>
              <a:defRPr sz="1323"/>
            </a:lvl5pPr>
            <a:lvl6pPr marL="1890128" indent="0" algn="ctr">
              <a:buNone/>
              <a:defRPr sz="1323"/>
            </a:lvl6pPr>
            <a:lvl7pPr marL="2268154" indent="0" algn="ctr">
              <a:buNone/>
              <a:defRPr sz="1323"/>
            </a:lvl7pPr>
            <a:lvl8pPr marL="2646180" indent="0" algn="ctr">
              <a:buNone/>
              <a:defRPr sz="1323"/>
            </a:lvl8pPr>
            <a:lvl9pPr marL="3024204"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F48FBF69-C5BF-0F4B-BE15-13A7C634EBBA}"/>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96022FD-2A3A-D74F-AFA1-7122F51EB609}"/>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951DEF16-D592-C249-A44F-B39F7D9156D5}"/>
              </a:ext>
            </a:extLst>
          </p:cNvPr>
          <p:cNvSpPr>
            <a:spLocks noGrp="1"/>
          </p:cNvSpPr>
          <p:nvPr>
            <p:ph type="sldNum" sz="quarter" idx="12"/>
          </p:nvPr>
        </p:nvSpPr>
        <p:spPr/>
        <p:txBody>
          <a:bodyPr/>
          <a:lstStyle/>
          <a:p>
            <a:pPr lvl="0"/>
            <a:fld id="{81028F3E-6A6E-7E4B-B357-6A5A3F635D8E}" type="slidenum">
              <a:rPr lang="en-US" smtClean="0"/>
              <a:t>‹#›</a:t>
            </a:fld>
            <a:endParaRPr lang="en-US"/>
          </a:p>
        </p:txBody>
      </p:sp>
    </p:spTree>
    <p:extLst>
      <p:ext uri="{BB962C8B-B14F-4D97-AF65-F5344CB8AC3E}">
        <p14:creationId xmlns:p14="http://schemas.microsoft.com/office/powerpoint/2010/main" val="167019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5409E-EC7E-2B45-A321-5304B49C8B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C1189E-4B53-2F43-B3E8-7B6390710E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ED4B3-2F18-4A49-8600-050534B698D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4994C55-A3F0-3B41-9F75-C54F809FA0E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FECEF17-4A25-9B4B-8287-B489932AE1F4}"/>
              </a:ext>
            </a:extLst>
          </p:cNvPr>
          <p:cNvSpPr>
            <a:spLocks noGrp="1"/>
          </p:cNvSpPr>
          <p:nvPr>
            <p:ph type="sldNum" sz="quarter" idx="12"/>
          </p:nvPr>
        </p:nvSpPr>
        <p:spPr/>
        <p:txBody>
          <a:bodyPr/>
          <a:lstStyle/>
          <a:p>
            <a:pPr lvl="0"/>
            <a:fld id="{B9093C5C-0687-0348-B684-7F2FA071F0AE}" type="slidenum">
              <a:rPr lang="en-US" smtClean="0"/>
              <a:t>‹#›</a:t>
            </a:fld>
            <a:endParaRPr lang="en-US"/>
          </a:p>
        </p:txBody>
      </p:sp>
    </p:spTree>
    <p:extLst>
      <p:ext uri="{BB962C8B-B14F-4D97-AF65-F5344CB8AC3E}">
        <p14:creationId xmlns:p14="http://schemas.microsoft.com/office/powerpoint/2010/main" val="281919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B9F12-D4C8-914B-874B-D1BBE0F751C7}"/>
              </a:ext>
            </a:extLst>
          </p:cNvPr>
          <p:cNvSpPr>
            <a:spLocks noGrp="1"/>
          </p:cNvSpPr>
          <p:nvPr>
            <p:ph type="title" orient="vert"/>
          </p:nvPr>
        </p:nvSpPr>
        <p:spPr>
          <a:xfrm>
            <a:off x="7213947" y="402485"/>
            <a:ext cx="2173635" cy="6406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2B89C5-09D9-204A-A180-4539D1FF48E6}"/>
              </a:ext>
            </a:extLst>
          </p:cNvPr>
          <p:cNvSpPr>
            <a:spLocks noGrp="1"/>
          </p:cNvSpPr>
          <p:nvPr>
            <p:ph type="body" orient="vert" idx="1"/>
          </p:nvPr>
        </p:nvSpPr>
        <p:spPr>
          <a:xfrm>
            <a:off x="693043" y="402485"/>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478E4-A88C-FD49-8A90-21C3F8DD7A0A}"/>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EC660D6-43A2-A747-BD50-881CAFAAF7A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7127D6E-77E0-C64E-831A-CD91F479A6CF}"/>
              </a:ext>
            </a:extLst>
          </p:cNvPr>
          <p:cNvSpPr>
            <a:spLocks noGrp="1"/>
          </p:cNvSpPr>
          <p:nvPr>
            <p:ph type="sldNum" sz="quarter" idx="12"/>
          </p:nvPr>
        </p:nvSpPr>
        <p:spPr/>
        <p:txBody>
          <a:bodyPr/>
          <a:lstStyle/>
          <a:p>
            <a:pPr lvl="0"/>
            <a:fld id="{7F2E6F8D-F944-304B-8B42-AAEF252147F8}" type="slidenum">
              <a:rPr lang="en-US" smtClean="0"/>
              <a:t>‹#›</a:t>
            </a:fld>
            <a:endParaRPr lang="en-US"/>
          </a:p>
        </p:txBody>
      </p:sp>
    </p:spTree>
    <p:extLst>
      <p:ext uri="{BB962C8B-B14F-4D97-AF65-F5344CB8AC3E}">
        <p14:creationId xmlns:p14="http://schemas.microsoft.com/office/powerpoint/2010/main" val="418825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3341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5F66-FF34-C14F-B6C8-82E69FFCD3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AA811-60AD-9544-BB21-4D7A670615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B01A-4006-A148-A814-EF561E76FB9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505D14C-52C2-2F4E-9040-707CCBBF043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915FFA30-01DA-8D4B-AC60-94DFD944CBEC}"/>
              </a:ext>
            </a:extLst>
          </p:cNvPr>
          <p:cNvSpPr>
            <a:spLocks noGrp="1"/>
          </p:cNvSpPr>
          <p:nvPr>
            <p:ph type="sldNum" sz="quarter" idx="12"/>
          </p:nvPr>
        </p:nvSpPr>
        <p:spPr/>
        <p:txBody>
          <a:bodyPr/>
          <a:lstStyle/>
          <a:p>
            <a:pPr lvl="0"/>
            <a:fld id="{3FF5E932-B7EE-404A-87B4-0B51E9DEB3E8}" type="slidenum">
              <a:rPr lang="en-US" smtClean="0"/>
              <a:t>‹#›</a:t>
            </a:fld>
            <a:endParaRPr lang="en-US"/>
          </a:p>
        </p:txBody>
      </p:sp>
    </p:spTree>
    <p:extLst>
      <p:ext uri="{BB962C8B-B14F-4D97-AF65-F5344CB8AC3E}">
        <p14:creationId xmlns:p14="http://schemas.microsoft.com/office/powerpoint/2010/main" val="132506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46EA-4CCC-6D4C-91EF-C7ABB7A68B53}"/>
              </a:ext>
            </a:extLst>
          </p:cNvPr>
          <p:cNvSpPr>
            <a:spLocks noGrp="1"/>
          </p:cNvSpPr>
          <p:nvPr>
            <p:ph type="title"/>
          </p:nvPr>
        </p:nvSpPr>
        <p:spPr>
          <a:xfrm>
            <a:off x="687794" y="1884670"/>
            <a:ext cx="8694539" cy="3144614"/>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9DB12B3B-CE04-FE4D-90C3-F9A2D93B0ECE}"/>
              </a:ext>
            </a:extLst>
          </p:cNvPr>
          <p:cNvSpPr>
            <a:spLocks noGrp="1"/>
          </p:cNvSpPr>
          <p:nvPr>
            <p:ph type="body" idx="1"/>
          </p:nvPr>
        </p:nvSpPr>
        <p:spPr>
          <a:xfrm>
            <a:off x="687794" y="5059034"/>
            <a:ext cx="8694539" cy="1653678"/>
          </a:xfrm>
        </p:spPr>
        <p:txBody>
          <a:bodyPr/>
          <a:lstStyle>
            <a:lvl1pPr marL="0" indent="0">
              <a:buNone/>
              <a:defRPr sz="1984">
                <a:solidFill>
                  <a:schemeClr val="tx1">
                    <a:tint val="75000"/>
                  </a:schemeClr>
                </a:solidFill>
              </a:defRPr>
            </a:lvl1pPr>
            <a:lvl2pPr marL="378026" indent="0">
              <a:buNone/>
              <a:defRPr sz="1654">
                <a:solidFill>
                  <a:schemeClr val="tx1">
                    <a:tint val="75000"/>
                  </a:schemeClr>
                </a:solidFill>
              </a:defRPr>
            </a:lvl2pPr>
            <a:lvl3pPr marL="756051" indent="0">
              <a:buNone/>
              <a:defRPr sz="1488">
                <a:solidFill>
                  <a:schemeClr val="tx1">
                    <a:tint val="75000"/>
                  </a:schemeClr>
                </a:solidFill>
              </a:defRPr>
            </a:lvl3pPr>
            <a:lvl4pPr marL="1134077" indent="0">
              <a:buNone/>
              <a:defRPr sz="1323">
                <a:solidFill>
                  <a:schemeClr val="tx1">
                    <a:tint val="75000"/>
                  </a:schemeClr>
                </a:solidFill>
              </a:defRPr>
            </a:lvl4pPr>
            <a:lvl5pPr marL="1512103" indent="0">
              <a:buNone/>
              <a:defRPr sz="1323">
                <a:solidFill>
                  <a:schemeClr val="tx1">
                    <a:tint val="75000"/>
                  </a:schemeClr>
                </a:solidFill>
              </a:defRPr>
            </a:lvl5pPr>
            <a:lvl6pPr marL="1890128" indent="0">
              <a:buNone/>
              <a:defRPr sz="1323">
                <a:solidFill>
                  <a:schemeClr val="tx1">
                    <a:tint val="75000"/>
                  </a:schemeClr>
                </a:solidFill>
              </a:defRPr>
            </a:lvl6pPr>
            <a:lvl7pPr marL="2268154" indent="0">
              <a:buNone/>
              <a:defRPr sz="1323">
                <a:solidFill>
                  <a:schemeClr val="tx1">
                    <a:tint val="75000"/>
                  </a:schemeClr>
                </a:solidFill>
              </a:defRPr>
            </a:lvl7pPr>
            <a:lvl8pPr marL="2646180" indent="0">
              <a:buNone/>
              <a:defRPr sz="1323">
                <a:solidFill>
                  <a:schemeClr val="tx1">
                    <a:tint val="75000"/>
                  </a:schemeClr>
                </a:solidFill>
              </a:defRPr>
            </a:lvl8pPr>
            <a:lvl9pPr marL="30242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D5726-9DBB-2D47-805D-A0584250FEE4}"/>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741EDB82-AF19-9F49-A286-A57758761DF6}"/>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59945E8-86BE-2843-A7D9-18A6F81706DE}"/>
              </a:ext>
            </a:extLst>
          </p:cNvPr>
          <p:cNvSpPr>
            <a:spLocks noGrp="1"/>
          </p:cNvSpPr>
          <p:nvPr>
            <p:ph type="sldNum" sz="quarter" idx="12"/>
          </p:nvPr>
        </p:nvSpPr>
        <p:spPr/>
        <p:txBody>
          <a:bodyPr/>
          <a:lstStyle/>
          <a:p>
            <a:pPr lvl="0"/>
            <a:fld id="{77C255D4-3205-F746-B09A-3F67F62DA305}" type="slidenum">
              <a:rPr lang="en-US" smtClean="0"/>
              <a:t>‹#›</a:t>
            </a:fld>
            <a:endParaRPr lang="en-US"/>
          </a:p>
        </p:txBody>
      </p:sp>
    </p:spTree>
    <p:extLst>
      <p:ext uri="{BB962C8B-B14F-4D97-AF65-F5344CB8AC3E}">
        <p14:creationId xmlns:p14="http://schemas.microsoft.com/office/powerpoint/2010/main" val="2278254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9B64-A3A2-4543-B725-706D1FACA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13B15-AFDA-3641-B2AE-BA760697ADCD}"/>
              </a:ext>
            </a:extLst>
          </p:cNvPr>
          <p:cNvSpPr>
            <a:spLocks noGrp="1"/>
          </p:cNvSpPr>
          <p:nvPr>
            <p:ph sz="half" idx="1"/>
          </p:nvPr>
        </p:nvSpPr>
        <p:spPr>
          <a:xfrm>
            <a:off x="693044"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0FBE0B-93F9-2042-81B5-842C10EF5DB6}"/>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1F9240-18AC-7B46-92F3-1D0C76B94CF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CBC7639B-4A1A-D740-8580-1AC91BB141D2}"/>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64A05ADA-83BF-A541-8E5C-36953F6509B8}"/>
              </a:ext>
            </a:extLst>
          </p:cNvPr>
          <p:cNvSpPr>
            <a:spLocks noGrp="1"/>
          </p:cNvSpPr>
          <p:nvPr>
            <p:ph type="sldNum" sz="quarter" idx="12"/>
          </p:nvPr>
        </p:nvSpPr>
        <p:spPr/>
        <p:txBody>
          <a:bodyPr/>
          <a:lstStyle/>
          <a:p>
            <a:pPr lvl="0"/>
            <a:fld id="{89C7B8A4-D7FA-7541-BE8E-6D926E0A636D}" type="slidenum">
              <a:rPr lang="en-US" smtClean="0"/>
              <a:t>‹#›</a:t>
            </a:fld>
            <a:endParaRPr lang="en-US"/>
          </a:p>
        </p:txBody>
      </p:sp>
    </p:spTree>
    <p:extLst>
      <p:ext uri="{BB962C8B-B14F-4D97-AF65-F5344CB8AC3E}">
        <p14:creationId xmlns:p14="http://schemas.microsoft.com/office/powerpoint/2010/main" val="89246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CE53-1B98-2042-BECB-8BC100DD67CF}"/>
              </a:ext>
            </a:extLst>
          </p:cNvPr>
          <p:cNvSpPr>
            <a:spLocks noGrp="1"/>
          </p:cNvSpPr>
          <p:nvPr>
            <p:ph type="title"/>
          </p:nvPr>
        </p:nvSpPr>
        <p:spPr>
          <a:xfrm>
            <a:off x="694357" y="402483"/>
            <a:ext cx="8694539" cy="14611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674132-63EB-D041-AD08-D71845A09836}"/>
              </a:ext>
            </a:extLst>
          </p:cNvPr>
          <p:cNvSpPr>
            <a:spLocks noGrp="1"/>
          </p:cNvSpPr>
          <p:nvPr>
            <p:ph type="body" idx="1"/>
          </p:nvPr>
        </p:nvSpPr>
        <p:spPr>
          <a:xfrm>
            <a:off x="694357" y="1853171"/>
            <a:ext cx="4264576" cy="908210"/>
          </a:xfrm>
        </p:spPr>
        <p:txBody>
          <a:bodyPr anchor="b"/>
          <a:lstStyle>
            <a:lvl1pPr marL="0" indent="0">
              <a:buNone/>
              <a:defRPr sz="1984" b="1"/>
            </a:lvl1pPr>
            <a:lvl2pPr marL="378026" indent="0">
              <a:buNone/>
              <a:defRPr sz="1654" b="1"/>
            </a:lvl2pPr>
            <a:lvl3pPr marL="756051" indent="0">
              <a:buNone/>
              <a:defRPr sz="1488" b="1"/>
            </a:lvl3pPr>
            <a:lvl4pPr marL="1134077" indent="0">
              <a:buNone/>
              <a:defRPr sz="1323" b="1"/>
            </a:lvl4pPr>
            <a:lvl5pPr marL="1512103" indent="0">
              <a:buNone/>
              <a:defRPr sz="1323" b="1"/>
            </a:lvl5pPr>
            <a:lvl6pPr marL="1890128" indent="0">
              <a:buNone/>
              <a:defRPr sz="1323" b="1"/>
            </a:lvl6pPr>
            <a:lvl7pPr marL="2268154" indent="0">
              <a:buNone/>
              <a:defRPr sz="1323" b="1"/>
            </a:lvl7pPr>
            <a:lvl8pPr marL="2646180" indent="0">
              <a:buNone/>
              <a:defRPr sz="1323" b="1"/>
            </a:lvl8pPr>
            <a:lvl9pPr marL="30242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B8DC5501-FB3B-0A4F-AFC2-08A2B892CA91}"/>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E654C-C0F5-B54E-8B08-8AE9F5B40A58}"/>
              </a:ext>
            </a:extLst>
          </p:cNvPr>
          <p:cNvSpPr>
            <a:spLocks noGrp="1"/>
          </p:cNvSpPr>
          <p:nvPr>
            <p:ph type="body" sz="quarter" idx="3"/>
          </p:nvPr>
        </p:nvSpPr>
        <p:spPr>
          <a:xfrm>
            <a:off x="5103317" y="1853171"/>
            <a:ext cx="4285579" cy="908210"/>
          </a:xfrm>
        </p:spPr>
        <p:txBody>
          <a:bodyPr anchor="b"/>
          <a:lstStyle>
            <a:lvl1pPr marL="0" indent="0">
              <a:buNone/>
              <a:defRPr sz="1984" b="1"/>
            </a:lvl1pPr>
            <a:lvl2pPr marL="378026" indent="0">
              <a:buNone/>
              <a:defRPr sz="1654" b="1"/>
            </a:lvl2pPr>
            <a:lvl3pPr marL="756051" indent="0">
              <a:buNone/>
              <a:defRPr sz="1488" b="1"/>
            </a:lvl3pPr>
            <a:lvl4pPr marL="1134077" indent="0">
              <a:buNone/>
              <a:defRPr sz="1323" b="1"/>
            </a:lvl4pPr>
            <a:lvl5pPr marL="1512103" indent="0">
              <a:buNone/>
              <a:defRPr sz="1323" b="1"/>
            </a:lvl5pPr>
            <a:lvl6pPr marL="1890128" indent="0">
              <a:buNone/>
              <a:defRPr sz="1323" b="1"/>
            </a:lvl6pPr>
            <a:lvl7pPr marL="2268154" indent="0">
              <a:buNone/>
              <a:defRPr sz="1323" b="1"/>
            </a:lvl7pPr>
            <a:lvl8pPr marL="2646180" indent="0">
              <a:buNone/>
              <a:defRPr sz="1323" b="1"/>
            </a:lvl8pPr>
            <a:lvl9pPr marL="30242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1BFEBB4C-FA9D-B24C-BF1D-EE945A5DC6C3}"/>
              </a:ext>
            </a:extLst>
          </p:cNvPr>
          <p:cNvSpPr>
            <a:spLocks noGrp="1"/>
          </p:cNvSpPr>
          <p:nvPr>
            <p:ph sz="quarter" idx="4"/>
          </p:nvPr>
        </p:nvSpPr>
        <p:spPr>
          <a:xfrm>
            <a:off x="5103317"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DD628-B105-F345-94A6-B5C7DFAD14C8}"/>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BFEED345-54B3-C14C-8579-A77D518A0D56}"/>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A47CB821-4CDD-0F45-AFC7-E6AB262C2198}"/>
              </a:ext>
            </a:extLst>
          </p:cNvPr>
          <p:cNvSpPr>
            <a:spLocks noGrp="1"/>
          </p:cNvSpPr>
          <p:nvPr>
            <p:ph type="sldNum" sz="quarter" idx="12"/>
          </p:nvPr>
        </p:nvSpPr>
        <p:spPr/>
        <p:txBody>
          <a:bodyPr/>
          <a:lstStyle/>
          <a:p>
            <a:pPr lvl="0"/>
            <a:fld id="{4DDAE0CF-F0C0-4149-A9E2-4D4A84EB99E5}" type="slidenum">
              <a:rPr lang="en-US" smtClean="0"/>
              <a:t>‹#›</a:t>
            </a:fld>
            <a:endParaRPr lang="en-US"/>
          </a:p>
        </p:txBody>
      </p:sp>
    </p:spTree>
    <p:extLst>
      <p:ext uri="{BB962C8B-B14F-4D97-AF65-F5344CB8AC3E}">
        <p14:creationId xmlns:p14="http://schemas.microsoft.com/office/powerpoint/2010/main" val="2635264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4F5A-33F2-1843-B8F6-24BF088D1E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044AC1-84AB-DC42-AB0E-DF37A8C8E661}"/>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B5040F92-09FF-E94C-AED7-17DD891CA758}"/>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C0970889-8412-8640-BE56-47B5E5EFFA80}"/>
              </a:ext>
            </a:extLst>
          </p:cNvPr>
          <p:cNvSpPr>
            <a:spLocks noGrp="1"/>
          </p:cNvSpPr>
          <p:nvPr>
            <p:ph type="sldNum" sz="quarter" idx="12"/>
          </p:nvPr>
        </p:nvSpPr>
        <p:spPr/>
        <p:txBody>
          <a:bodyPr/>
          <a:lstStyle/>
          <a:p>
            <a:pPr lvl="0"/>
            <a:fld id="{08EECBBA-7DDD-A546-9FDC-13322D2ED024}" type="slidenum">
              <a:rPr lang="en-US" smtClean="0"/>
              <a:t>‹#›</a:t>
            </a:fld>
            <a:endParaRPr lang="en-US"/>
          </a:p>
        </p:txBody>
      </p:sp>
    </p:spTree>
    <p:extLst>
      <p:ext uri="{BB962C8B-B14F-4D97-AF65-F5344CB8AC3E}">
        <p14:creationId xmlns:p14="http://schemas.microsoft.com/office/powerpoint/2010/main" val="3869670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4DC6FC-3623-6848-AA06-489A5C906D03}"/>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5EDBED42-1D3C-2141-B5B1-6010FAEE71E3}"/>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CB561F46-498A-4749-A06B-A99274DE6AA6}"/>
              </a:ext>
            </a:extLst>
          </p:cNvPr>
          <p:cNvSpPr>
            <a:spLocks noGrp="1"/>
          </p:cNvSpPr>
          <p:nvPr>
            <p:ph type="sldNum" sz="quarter" idx="12"/>
          </p:nvPr>
        </p:nvSpPr>
        <p:spPr/>
        <p:txBody>
          <a:bodyPr/>
          <a:lstStyle/>
          <a:p>
            <a:pPr lvl="0"/>
            <a:fld id="{B20E4034-54C1-3B4B-9ED5-B5B30045B2BC}" type="slidenum">
              <a:rPr lang="en-US" smtClean="0"/>
              <a:t>‹#›</a:t>
            </a:fld>
            <a:endParaRPr lang="en-US"/>
          </a:p>
        </p:txBody>
      </p:sp>
    </p:spTree>
    <p:extLst>
      <p:ext uri="{BB962C8B-B14F-4D97-AF65-F5344CB8AC3E}">
        <p14:creationId xmlns:p14="http://schemas.microsoft.com/office/powerpoint/2010/main" val="20556252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4897-F34B-6A4F-8F43-3E195DB6405D}"/>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B26442A7-1E8E-E444-9B77-01246EB3DF36}"/>
              </a:ext>
            </a:extLst>
          </p:cNvPr>
          <p:cNvSpPr>
            <a:spLocks noGrp="1"/>
          </p:cNvSpPr>
          <p:nvPr>
            <p:ph idx="1"/>
          </p:nvPr>
        </p:nvSpPr>
        <p:spPr>
          <a:xfrm>
            <a:off x="4285579" y="1088456"/>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CE02A-B443-7F40-985D-D4C531F28A63}"/>
              </a:ext>
            </a:extLst>
          </p:cNvPr>
          <p:cNvSpPr>
            <a:spLocks noGrp="1"/>
          </p:cNvSpPr>
          <p:nvPr>
            <p:ph type="body" sz="half" idx="2"/>
          </p:nvPr>
        </p:nvSpPr>
        <p:spPr>
          <a:xfrm>
            <a:off x="694356" y="2267902"/>
            <a:ext cx="3251264" cy="4201570"/>
          </a:xfrm>
        </p:spPr>
        <p:txBody>
          <a:bodyPr/>
          <a:lstStyle>
            <a:lvl1pPr marL="0" indent="0">
              <a:buNone/>
              <a:defRPr sz="1323"/>
            </a:lvl1pPr>
            <a:lvl2pPr marL="378026" indent="0">
              <a:buNone/>
              <a:defRPr sz="1158"/>
            </a:lvl2pPr>
            <a:lvl3pPr marL="756051" indent="0">
              <a:buNone/>
              <a:defRPr sz="992"/>
            </a:lvl3pPr>
            <a:lvl4pPr marL="1134077" indent="0">
              <a:buNone/>
              <a:defRPr sz="827"/>
            </a:lvl4pPr>
            <a:lvl5pPr marL="1512103" indent="0">
              <a:buNone/>
              <a:defRPr sz="827"/>
            </a:lvl5pPr>
            <a:lvl6pPr marL="1890128" indent="0">
              <a:buNone/>
              <a:defRPr sz="827"/>
            </a:lvl6pPr>
            <a:lvl7pPr marL="2268154" indent="0">
              <a:buNone/>
              <a:defRPr sz="827"/>
            </a:lvl7pPr>
            <a:lvl8pPr marL="2646180" indent="0">
              <a:buNone/>
              <a:defRPr sz="827"/>
            </a:lvl8pPr>
            <a:lvl9pPr marL="30242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F7F6782E-63B9-1541-9122-33AA32790951}"/>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50671D77-0A4E-C14C-9268-D43FE89F2012}"/>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0B59C0A-FF12-B041-91BF-C201A8580183}"/>
              </a:ext>
            </a:extLst>
          </p:cNvPr>
          <p:cNvSpPr>
            <a:spLocks noGrp="1"/>
          </p:cNvSpPr>
          <p:nvPr>
            <p:ph type="sldNum" sz="quarter" idx="12"/>
          </p:nvPr>
        </p:nvSpPr>
        <p:spPr/>
        <p:txBody>
          <a:bodyPr/>
          <a:lstStyle/>
          <a:p>
            <a:pPr lvl="0"/>
            <a:fld id="{8CFE13C8-1CA2-4E42-93D0-D92E5346982A}" type="slidenum">
              <a:rPr lang="en-US" smtClean="0"/>
              <a:t>‹#›</a:t>
            </a:fld>
            <a:endParaRPr lang="en-US"/>
          </a:p>
        </p:txBody>
      </p:sp>
    </p:spTree>
    <p:extLst>
      <p:ext uri="{BB962C8B-B14F-4D97-AF65-F5344CB8AC3E}">
        <p14:creationId xmlns:p14="http://schemas.microsoft.com/office/powerpoint/2010/main" val="416062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9810-80F8-A34E-984E-21E387F8A0BF}"/>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09DB4B96-5B7D-CF44-ACCE-EC5A587BB53E}"/>
              </a:ext>
            </a:extLst>
          </p:cNvPr>
          <p:cNvSpPr>
            <a:spLocks noGrp="1"/>
          </p:cNvSpPr>
          <p:nvPr>
            <p:ph type="pic" idx="1"/>
          </p:nvPr>
        </p:nvSpPr>
        <p:spPr>
          <a:xfrm>
            <a:off x="4285579" y="1088456"/>
            <a:ext cx="5103316" cy="5372269"/>
          </a:xfrm>
        </p:spPr>
        <p:txBody>
          <a:bodyPr/>
          <a:lstStyle>
            <a:lvl1pPr marL="0" indent="0">
              <a:buNone/>
              <a:defRPr sz="2646"/>
            </a:lvl1pPr>
            <a:lvl2pPr marL="378026" indent="0">
              <a:buNone/>
              <a:defRPr sz="2315"/>
            </a:lvl2pPr>
            <a:lvl3pPr marL="756051" indent="0">
              <a:buNone/>
              <a:defRPr sz="1984"/>
            </a:lvl3pPr>
            <a:lvl4pPr marL="1134077" indent="0">
              <a:buNone/>
              <a:defRPr sz="1654"/>
            </a:lvl4pPr>
            <a:lvl5pPr marL="1512103" indent="0">
              <a:buNone/>
              <a:defRPr sz="1654"/>
            </a:lvl5pPr>
            <a:lvl6pPr marL="1890128" indent="0">
              <a:buNone/>
              <a:defRPr sz="1654"/>
            </a:lvl6pPr>
            <a:lvl7pPr marL="2268154" indent="0">
              <a:buNone/>
              <a:defRPr sz="1654"/>
            </a:lvl7pPr>
            <a:lvl8pPr marL="2646180" indent="0">
              <a:buNone/>
              <a:defRPr sz="1654"/>
            </a:lvl8pPr>
            <a:lvl9pPr marL="3024204" indent="0">
              <a:buNone/>
              <a:defRPr sz="1654"/>
            </a:lvl9pPr>
          </a:lstStyle>
          <a:p>
            <a:endParaRPr lang="en-US"/>
          </a:p>
        </p:txBody>
      </p:sp>
      <p:sp>
        <p:nvSpPr>
          <p:cNvPr id="4" name="Text Placeholder 3">
            <a:extLst>
              <a:ext uri="{FF2B5EF4-FFF2-40B4-BE49-F238E27FC236}">
                <a16:creationId xmlns:a16="http://schemas.microsoft.com/office/drawing/2014/main" id="{5E8106FD-B872-AF4D-A3BA-571F3F3F61D2}"/>
              </a:ext>
            </a:extLst>
          </p:cNvPr>
          <p:cNvSpPr>
            <a:spLocks noGrp="1"/>
          </p:cNvSpPr>
          <p:nvPr>
            <p:ph type="body" sz="half" idx="2"/>
          </p:nvPr>
        </p:nvSpPr>
        <p:spPr>
          <a:xfrm>
            <a:off x="694356" y="2267902"/>
            <a:ext cx="3251264" cy="4201570"/>
          </a:xfrm>
        </p:spPr>
        <p:txBody>
          <a:bodyPr/>
          <a:lstStyle>
            <a:lvl1pPr marL="0" indent="0">
              <a:buNone/>
              <a:defRPr sz="1323"/>
            </a:lvl1pPr>
            <a:lvl2pPr marL="378026" indent="0">
              <a:buNone/>
              <a:defRPr sz="1158"/>
            </a:lvl2pPr>
            <a:lvl3pPr marL="756051" indent="0">
              <a:buNone/>
              <a:defRPr sz="992"/>
            </a:lvl3pPr>
            <a:lvl4pPr marL="1134077" indent="0">
              <a:buNone/>
              <a:defRPr sz="827"/>
            </a:lvl4pPr>
            <a:lvl5pPr marL="1512103" indent="0">
              <a:buNone/>
              <a:defRPr sz="827"/>
            </a:lvl5pPr>
            <a:lvl6pPr marL="1890128" indent="0">
              <a:buNone/>
              <a:defRPr sz="827"/>
            </a:lvl6pPr>
            <a:lvl7pPr marL="2268154" indent="0">
              <a:buNone/>
              <a:defRPr sz="827"/>
            </a:lvl7pPr>
            <a:lvl8pPr marL="2646180" indent="0">
              <a:buNone/>
              <a:defRPr sz="827"/>
            </a:lvl8pPr>
            <a:lvl9pPr marL="30242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B3FF8809-4FC2-BE4F-B96F-0F8DF7E0EA51}"/>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02743AA5-78D8-A84D-862D-8A170B2D9AC9}"/>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8DE850DC-814B-744C-81AA-9D9D8B207042}"/>
              </a:ext>
            </a:extLst>
          </p:cNvPr>
          <p:cNvSpPr>
            <a:spLocks noGrp="1"/>
          </p:cNvSpPr>
          <p:nvPr>
            <p:ph type="sldNum" sz="quarter" idx="12"/>
          </p:nvPr>
        </p:nvSpPr>
        <p:spPr/>
        <p:txBody>
          <a:bodyPr/>
          <a:lstStyle/>
          <a:p>
            <a:pPr lvl="0"/>
            <a:fld id="{C6797E3B-646A-2F44-90ED-A5F5F6F76E2E}" type="slidenum">
              <a:rPr lang="en-US" smtClean="0"/>
              <a:t>‹#›</a:t>
            </a:fld>
            <a:endParaRPr lang="en-US"/>
          </a:p>
        </p:txBody>
      </p:sp>
    </p:spTree>
    <p:extLst>
      <p:ext uri="{BB962C8B-B14F-4D97-AF65-F5344CB8AC3E}">
        <p14:creationId xmlns:p14="http://schemas.microsoft.com/office/powerpoint/2010/main" val="417612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08CA3-7ACC-AA4E-B55A-DDABCCF497DD}"/>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07687D-1DA4-244F-B24A-78DF799953B7}"/>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57511-45EE-6240-BFAE-DD9EE3E44681}"/>
              </a:ext>
            </a:extLst>
          </p:cNvPr>
          <p:cNvSpPr>
            <a:spLocks noGrp="1"/>
          </p:cNvSpPr>
          <p:nvPr>
            <p:ph type="dt" sz="half" idx="2"/>
          </p:nvPr>
        </p:nvSpPr>
        <p:spPr>
          <a:xfrm>
            <a:off x="693043" y="7006701"/>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pPr lvl="0"/>
            <a:endParaRPr lang="en-US"/>
          </a:p>
        </p:txBody>
      </p:sp>
      <p:sp>
        <p:nvSpPr>
          <p:cNvPr id="5" name="Footer Placeholder 4">
            <a:extLst>
              <a:ext uri="{FF2B5EF4-FFF2-40B4-BE49-F238E27FC236}">
                <a16:creationId xmlns:a16="http://schemas.microsoft.com/office/drawing/2014/main" id="{781516EF-C81A-5147-BB7E-E62D3EC9A816}"/>
              </a:ext>
            </a:extLst>
          </p:cNvPr>
          <p:cNvSpPr>
            <a:spLocks noGrp="1"/>
          </p:cNvSpPr>
          <p:nvPr>
            <p:ph type="ftr" sz="quarter" idx="3"/>
          </p:nvPr>
        </p:nvSpPr>
        <p:spPr>
          <a:xfrm>
            <a:off x="3339207" y="7006701"/>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pPr lvl="0"/>
            <a:endParaRPr lang="en-US"/>
          </a:p>
        </p:txBody>
      </p:sp>
      <p:sp>
        <p:nvSpPr>
          <p:cNvPr id="6" name="Slide Number Placeholder 5">
            <a:extLst>
              <a:ext uri="{FF2B5EF4-FFF2-40B4-BE49-F238E27FC236}">
                <a16:creationId xmlns:a16="http://schemas.microsoft.com/office/drawing/2014/main" id="{4CDFF026-9A93-B248-BCEC-E516CCCED0BA}"/>
              </a:ext>
            </a:extLst>
          </p:cNvPr>
          <p:cNvSpPr>
            <a:spLocks noGrp="1"/>
          </p:cNvSpPr>
          <p:nvPr>
            <p:ph type="sldNum" sz="quarter" idx="4"/>
          </p:nvPr>
        </p:nvSpPr>
        <p:spPr>
          <a:xfrm>
            <a:off x="7119441" y="7006701"/>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pPr lvl="0"/>
            <a:fld id="{35AAEC2F-1039-DD44-8EE4-DAF3D9D43199}" type="slidenum">
              <a:rPr lang="en-US" smtClean="0"/>
              <a:t>‹#›</a:t>
            </a:fld>
            <a:endParaRPr lang="en-US"/>
          </a:p>
        </p:txBody>
      </p:sp>
    </p:spTree>
    <p:extLst>
      <p:ext uri="{BB962C8B-B14F-4D97-AF65-F5344CB8AC3E}">
        <p14:creationId xmlns:p14="http://schemas.microsoft.com/office/powerpoint/2010/main" val="29933661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756051"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12" indent="-189012" algn="l" defTabSz="756051"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38" indent="-189012" algn="l" defTabSz="756051"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64" indent="-189012" algn="l" defTabSz="756051"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89"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115"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140"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166"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191"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217" indent="-189012" algn="l" defTabSz="756051"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51" rtl="0" eaLnBrk="1" latinLnBrk="0" hangingPunct="1">
        <a:defRPr sz="1488" kern="1200">
          <a:solidFill>
            <a:schemeClr val="tx1"/>
          </a:solidFill>
          <a:latin typeface="+mn-lt"/>
          <a:ea typeface="+mn-ea"/>
          <a:cs typeface="+mn-cs"/>
        </a:defRPr>
      </a:lvl1pPr>
      <a:lvl2pPr marL="378026" algn="l" defTabSz="756051" rtl="0" eaLnBrk="1" latinLnBrk="0" hangingPunct="1">
        <a:defRPr sz="1488" kern="1200">
          <a:solidFill>
            <a:schemeClr val="tx1"/>
          </a:solidFill>
          <a:latin typeface="+mn-lt"/>
          <a:ea typeface="+mn-ea"/>
          <a:cs typeface="+mn-cs"/>
        </a:defRPr>
      </a:lvl2pPr>
      <a:lvl3pPr marL="756051" algn="l" defTabSz="756051" rtl="0" eaLnBrk="1" latinLnBrk="0" hangingPunct="1">
        <a:defRPr sz="1488" kern="1200">
          <a:solidFill>
            <a:schemeClr val="tx1"/>
          </a:solidFill>
          <a:latin typeface="+mn-lt"/>
          <a:ea typeface="+mn-ea"/>
          <a:cs typeface="+mn-cs"/>
        </a:defRPr>
      </a:lvl3pPr>
      <a:lvl4pPr marL="1134077" algn="l" defTabSz="756051" rtl="0" eaLnBrk="1" latinLnBrk="0" hangingPunct="1">
        <a:defRPr sz="1488" kern="1200">
          <a:solidFill>
            <a:schemeClr val="tx1"/>
          </a:solidFill>
          <a:latin typeface="+mn-lt"/>
          <a:ea typeface="+mn-ea"/>
          <a:cs typeface="+mn-cs"/>
        </a:defRPr>
      </a:lvl4pPr>
      <a:lvl5pPr marL="1512103" algn="l" defTabSz="756051" rtl="0" eaLnBrk="1" latinLnBrk="0" hangingPunct="1">
        <a:defRPr sz="1488" kern="1200">
          <a:solidFill>
            <a:schemeClr val="tx1"/>
          </a:solidFill>
          <a:latin typeface="+mn-lt"/>
          <a:ea typeface="+mn-ea"/>
          <a:cs typeface="+mn-cs"/>
        </a:defRPr>
      </a:lvl5pPr>
      <a:lvl6pPr marL="1890128" algn="l" defTabSz="756051" rtl="0" eaLnBrk="1" latinLnBrk="0" hangingPunct="1">
        <a:defRPr sz="1488" kern="1200">
          <a:solidFill>
            <a:schemeClr val="tx1"/>
          </a:solidFill>
          <a:latin typeface="+mn-lt"/>
          <a:ea typeface="+mn-ea"/>
          <a:cs typeface="+mn-cs"/>
        </a:defRPr>
      </a:lvl6pPr>
      <a:lvl7pPr marL="2268154" algn="l" defTabSz="756051" rtl="0" eaLnBrk="1" latinLnBrk="0" hangingPunct="1">
        <a:defRPr sz="1488" kern="1200">
          <a:solidFill>
            <a:schemeClr val="tx1"/>
          </a:solidFill>
          <a:latin typeface="+mn-lt"/>
          <a:ea typeface="+mn-ea"/>
          <a:cs typeface="+mn-cs"/>
        </a:defRPr>
      </a:lvl7pPr>
      <a:lvl8pPr marL="2646180" algn="l" defTabSz="756051" rtl="0" eaLnBrk="1" latinLnBrk="0" hangingPunct="1">
        <a:defRPr sz="1488" kern="1200">
          <a:solidFill>
            <a:schemeClr val="tx1"/>
          </a:solidFill>
          <a:latin typeface="+mn-lt"/>
          <a:ea typeface="+mn-ea"/>
          <a:cs typeface="+mn-cs"/>
        </a:defRPr>
      </a:lvl8pPr>
      <a:lvl9pPr marL="3024204" algn="l" defTabSz="756051"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6.png"/></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26.png"/></Relationships>
</file>

<file path=ppt/slides/_rels/slide1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27.png"/><Relationship Id="rId4" Type="http://schemas.openxmlformats.org/officeDocument/2006/relationships/image" Target="../media/image26.png"/></Relationships>
</file>

<file path=ppt/slides/_rels/slide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Reinforcement Learning  Chris Amato  Northeastern University  Some images and slides are used from: Rob Platt, CS188 UC Berkeley, AIM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BE5C-B768-2A4A-A326-8955A4D4E129}"/>
              </a:ext>
            </a:extLst>
          </p:cNvPr>
          <p:cNvSpPr txBox="1">
            <a:spLocks noGrp="1"/>
          </p:cNvSpPr>
          <p:nvPr>
            <p:ph type="title" idx="4294967295"/>
          </p:nvPr>
        </p:nvSpPr>
        <p:spPr>
          <a:xfrm>
            <a:off x="756444" y="1220788"/>
            <a:ext cx="8567738" cy="3871912"/>
          </a:xfrm>
        </p:spPr>
        <p:txBody>
          <a:bodyPr vert="horz" wrap="square" lIns="90000" tIns="46800" rIns="90000" bIns="46800" rtlCol="0" anchor="ctr" anchorCtr="0">
            <a:noAutofit/>
          </a:bodyPr>
          <a:lstStyle/>
          <a:p>
            <a:pPr marL="215647" indent="-215647"/>
            <a:r>
              <a:rPr lang="en-US" sz="4000" dirty="0"/>
              <a:t>Dynamic Programming (DP)</a:t>
            </a:r>
            <a:br>
              <a:rPr lang="en-US" sz="4000" dirty="0"/>
            </a:br>
            <a:br>
              <a:rPr lang="en-US" sz="4000" dirty="0"/>
            </a:br>
            <a:r>
              <a:rPr lang="en-US" sz="2800" dirty="0"/>
              <a:t>Chris Amato</a:t>
            </a:r>
            <a:br>
              <a:rPr lang="en-US" sz="2800" dirty="0"/>
            </a:br>
            <a:r>
              <a:rPr lang="en-US" sz="2800" dirty="0"/>
              <a:t>Northeastern University</a:t>
            </a:r>
            <a:br>
              <a:rPr lang="en-US" sz="2800" dirty="0"/>
            </a:br>
            <a:br>
              <a:rPr lang="en-US" sz="2800" dirty="0"/>
            </a:br>
            <a:r>
              <a:rPr lang="en-US" sz="2400" dirty="0"/>
              <a:t>with some slides from Rob Platt, Lawson Wong and </a:t>
            </a:r>
            <a:r>
              <a:rPr lang="en-US" sz="2400" dirty="0" err="1"/>
              <a:t>UAlberta</a:t>
            </a:r>
            <a:br>
              <a:rPr lang="en-US" sz="2800" dirty="0"/>
            </a:b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74AA55-0815-3F42-ACA9-6117A6CD0F62}"/>
              </a:ext>
            </a:extLst>
          </p:cNvPr>
          <p:cNvGrpSpPr/>
          <p:nvPr/>
        </p:nvGrpSpPr>
        <p:grpSpPr>
          <a:xfrm>
            <a:off x="1371600" y="1180800"/>
            <a:ext cx="6221937" cy="385703"/>
            <a:chOff x="1371599" y="1180800"/>
            <a:chExt cx="6221937" cy="385703"/>
          </a:xfrm>
        </p:grpSpPr>
        <p:sp>
          <p:nvSpPr>
            <p:cNvPr id="4" name="TextBox 3">
              <a:extLst>
                <a:ext uri="{FF2B5EF4-FFF2-40B4-BE49-F238E27FC236}">
                  <a16:creationId xmlns:a16="http://schemas.microsoft.com/office/drawing/2014/main" id="{5B0134F2-4AAB-834E-8EAD-1EB9FDDD3B33}"/>
                </a:ext>
              </a:extLst>
            </p:cNvPr>
            <p:cNvSpPr txBox="1"/>
            <p:nvPr/>
          </p:nvSpPr>
          <p:spPr>
            <a:xfrm>
              <a:off x="1371599" y="1180800"/>
              <a:ext cx="6221937"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Droid Sans Fallback" pitchFamily="2"/>
                  <a:cs typeface="FreeSans" pitchFamily="2"/>
                </a:rPr>
                <a:t>Value of state      when acting according to policy      :</a:t>
              </a:r>
            </a:p>
          </p:txBody>
        </p:sp>
        <p:grpSp>
          <p:nvGrpSpPr>
            <p:cNvPr id="5" name="Group 4" descr="28§display§s§svg§600§FALSE" title="TexMaths">
              <a:extLst>
                <a:ext uri="{FF2B5EF4-FFF2-40B4-BE49-F238E27FC236}">
                  <a16:creationId xmlns:a16="http://schemas.microsoft.com/office/drawing/2014/main" id="{A100808A-9E16-2744-8D32-8D5722ECB2D4}"/>
                </a:ext>
              </a:extLst>
            </p:cNvPr>
            <p:cNvGrpSpPr/>
            <p:nvPr/>
          </p:nvGrpSpPr>
          <p:grpSpPr>
            <a:xfrm>
              <a:off x="3084120" y="1267200"/>
              <a:ext cx="207360" cy="201240"/>
              <a:chOff x="3084120" y="1267200"/>
              <a:chExt cx="207360" cy="201240"/>
            </a:xfrm>
          </p:grpSpPr>
          <p:sp>
            <p:nvSpPr>
              <p:cNvPr id="6" name="Freeform 5">
                <a:extLst>
                  <a:ext uri="{FF2B5EF4-FFF2-40B4-BE49-F238E27FC236}">
                    <a16:creationId xmlns:a16="http://schemas.microsoft.com/office/drawing/2014/main" id="{03AB7960-7B20-D347-9A1C-BD25FB6BB506}"/>
                  </a:ext>
                </a:extLst>
              </p:cNvPr>
              <p:cNvSpPr/>
              <p:nvPr/>
            </p:nvSpPr>
            <p:spPr>
              <a:xfrm>
                <a:off x="3084120" y="1273320"/>
                <a:ext cx="207360" cy="190080"/>
              </a:xfrm>
              <a:custGeom>
                <a:avLst/>
                <a:gdLst/>
                <a:ahLst/>
                <a:cxnLst>
                  <a:cxn ang="3cd4">
                    <a:pos x="hc" y="t"/>
                  </a:cxn>
                  <a:cxn ang="cd2">
                    <a:pos x="l" y="vc"/>
                  </a:cxn>
                  <a:cxn ang="cd4">
                    <a:pos x="hc" y="b"/>
                  </a:cxn>
                  <a:cxn ang="0">
                    <a:pos x="r" y="vc"/>
                  </a:cxn>
                </a:cxnLst>
                <a:rect l="l" t="t" r="r" b="b"/>
                <a:pathLst>
                  <a:path w="577" h="529">
                    <a:moveTo>
                      <a:pt x="289" y="529"/>
                    </a:moveTo>
                    <a:lnTo>
                      <a:pt x="0" y="529"/>
                    </a:lnTo>
                    <a:lnTo>
                      <a:pt x="0" y="0"/>
                    </a:lnTo>
                    <a:lnTo>
                      <a:pt x="577" y="0"/>
                    </a:lnTo>
                    <a:lnTo>
                      <a:pt x="577"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2D1FA1EC-A47D-3549-9EF2-FF31BEAE2652}"/>
                  </a:ext>
                </a:extLst>
              </p:cNvPr>
              <p:cNvSpPr/>
              <p:nvPr/>
            </p:nvSpPr>
            <p:spPr>
              <a:xfrm>
                <a:off x="3107159" y="1267200"/>
                <a:ext cx="164160" cy="201240"/>
              </a:xfrm>
              <a:custGeom>
                <a:avLst/>
                <a:gdLst/>
                <a:ahLst/>
                <a:cxnLst>
                  <a:cxn ang="3cd4">
                    <a:pos x="hc" y="t"/>
                  </a:cxn>
                  <a:cxn ang="cd2">
                    <a:pos x="l" y="vc"/>
                  </a:cxn>
                  <a:cxn ang="cd4">
                    <a:pos x="hc" y="b"/>
                  </a:cxn>
                  <a:cxn ang="0">
                    <a:pos x="r" y="vc"/>
                  </a:cxn>
                </a:cxnLst>
                <a:rect l="l" t="t" r="r" b="b"/>
                <a:pathLst>
                  <a:path w="457" h="560">
                    <a:moveTo>
                      <a:pt x="420" y="84"/>
                    </a:moveTo>
                    <a:cubicBezTo>
                      <a:pt x="384" y="84"/>
                      <a:pt x="361" y="112"/>
                      <a:pt x="361" y="140"/>
                    </a:cubicBezTo>
                    <a:cubicBezTo>
                      <a:pt x="361" y="157"/>
                      <a:pt x="373" y="176"/>
                      <a:pt x="398" y="176"/>
                    </a:cubicBezTo>
                    <a:cubicBezTo>
                      <a:pt x="426" y="176"/>
                      <a:pt x="457" y="154"/>
                      <a:pt x="457" y="106"/>
                    </a:cubicBezTo>
                    <a:cubicBezTo>
                      <a:pt x="457"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7" y="263"/>
                    </a:cubicBezTo>
                    <a:cubicBezTo>
                      <a:pt x="353" y="230"/>
                      <a:pt x="319" y="224"/>
                      <a:pt x="263" y="213"/>
                    </a:cubicBezTo>
                    <a:cubicBezTo>
                      <a:pt x="218" y="202"/>
                      <a:pt x="171" y="193"/>
                      <a:pt x="171" y="137"/>
                    </a:cubicBezTo>
                    <a:cubicBezTo>
                      <a:pt x="171" y="104"/>
                      <a:pt x="199" y="28"/>
                      <a:pt x="308" y="28"/>
                    </a:cubicBezTo>
                    <a:cubicBezTo>
                      <a:pt x="339" y="28"/>
                      <a:pt x="401"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 name="Group 7" descr="28§display§\pi§svg§600§FALSE" title="TexMaths">
              <a:extLst>
                <a:ext uri="{FF2B5EF4-FFF2-40B4-BE49-F238E27FC236}">
                  <a16:creationId xmlns:a16="http://schemas.microsoft.com/office/drawing/2014/main" id="{323FA944-1DD9-2B4E-A352-0DBD8F553B34}"/>
                </a:ext>
              </a:extLst>
            </p:cNvPr>
            <p:cNvGrpSpPr/>
            <p:nvPr/>
          </p:nvGrpSpPr>
          <p:grpSpPr>
            <a:xfrm>
              <a:off x="7047000" y="1285919"/>
              <a:ext cx="267840" cy="196200"/>
              <a:chOff x="7047000" y="1285919"/>
              <a:chExt cx="267840" cy="196200"/>
            </a:xfrm>
          </p:grpSpPr>
          <p:sp>
            <p:nvSpPr>
              <p:cNvPr id="9" name="Freeform 8">
                <a:extLst>
                  <a:ext uri="{FF2B5EF4-FFF2-40B4-BE49-F238E27FC236}">
                    <a16:creationId xmlns:a16="http://schemas.microsoft.com/office/drawing/2014/main" id="{1213A93A-7F62-5B48-97C7-79ED67C26883}"/>
                  </a:ext>
                </a:extLst>
              </p:cNvPr>
              <p:cNvSpPr/>
              <p:nvPr/>
            </p:nvSpPr>
            <p:spPr>
              <a:xfrm>
                <a:off x="7047000" y="12870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24278EF3-DE69-9240-B6E6-5A05F1A8597E}"/>
                  </a:ext>
                </a:extLst>
              </p:cNvPr>
              <p:cNvSpPr/>
              <p:nvPr/>
            </p:nvSpPr>
            <p:spPr>
              <a:xfrm>
                <a:off x="7059240" y="128591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grpSp>
        <p:nvGrpSpPr>
          <p:cNvPr id="11" name="Group 10" descr="22§display§V^\pi(s) = \mathbb{E}_\pi [G_t | s_t = s]§svg§600§FALSE" title="TexMaths">
            <a:extLst>
              <a:ext uri="{FF2B5EF4-FFF2-40B4-BE49-F238E27FC236}">
                <a16:creationId xmlns:a16="http://schemas.microsoft.com/office/drawing/2014/main" id="{D4FC240F-FA95-6D4A-A9F9-F57CAB7B7B1F}"/>
              </a:ext>
            </a:extLst>
          </p:cNvPr>
          <p:cNvGrpSpPr/>
          <p:nvPr/>
        </p:nvGrpSpPr>
        <p:grpSpPr>
          <a:xfrm>
            <a:off x="4210920" y="1937520"/>
            <a:ext cx="3378240" cy="348120"/>
            <a:chOff x="4210920" y="1937519"/>
            <a:chExt cx="3378240" cy="348120"/>
          </a:xfrm>
        </p:grpSpPr>
        <p:sp>
          <p:nvSpPr>
            <p:cNvPr id="12" name="Freeform 11">
              <a:extLst>
                <a:ext uri="{FF2B5EF4-FFF2-40B4-BE49-F238E27FC236}">
                  <a16:creationId xmlns:a16="http://schemas.microsoft.com/office/drawing/2014/main" id="{62D0B6F8-38FB-5842-B049-B0D32FAA3BB5}"/>
                </a:ext>
              </a:extLst>
            </p:cNvPr>
            <p:cNvSpPr/>
            <p:nvPr/>
          </p:nvSpPr>
          <p:spPr>
            <a:xfrm>
              <a:off x="4210920" y="1938239"/>
              <a:ext cx="3378240" cy="347400"/>
            </a:xfrm>
            <a:custGeom>
              <a:avLst/>
              <a:gdLst/>
              <a:ahLst/>
              <a:cxnLst>
                <a:cxn ang="3cd4">
                  <a:pos x="hc" y="t"/>
                </a:cxn>
                <a:cxn ang="cd2">
                  <a:pos x="l" y="vc"/>
                </a:cxn>
                <a:cxn ang="cd4">
                  <a:pos x="hc" y="b"/>
                </a:cxn>
                <a:cxn ang="0">
                  <a:pos x="r" y="vc"/>
                </a:cxn>
              </a:cxnLst>
              <a:rect l="l" t="t" r="r" b="b"/>
              <a:pathLst>
                <a:path w="9385" h="966">
                  <a:moveTo>
                    <a:pt x="4693" y="966"/>
                  </a:moveTo>
                  <a:lnTo>
                    <a:pt x="0" y="966"/>
                  </a:lnTo>
                  <a:lnTo>
                    <a:pt x="0" y="0"/>
                  </a:lnTo>
                  <a:lnTo>
                    <a:pt x="9385" y="0"/>
                  </a:lnTo>
                  <a:lnTo>
                    <a:pt x="938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72C58150-BD88-354B-A1A5-7F1926E50B92}"/>
                </a:ext>
              </a:extLst>
            </p:cNvPr>
            <p:cNvSpPr/>
            <p:nvPr/>
          </p:nvSpPr>
          <p:spPr>
            <a:xfrm>
              <a:off x="4230720" y="19605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3BDE721F-4D12-B24A-B41D-3A01DA20BFEC}"/>
                </a:ext>
              </a:extLst>
            </p:cNvPr>
            <p:cNvSpPr/>
            <p:nvPr/>
          </p:nvSpPr>
          <p:spPr>
            <a:xfrm>
              <a:off x="4501440" y="194940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C3519ED-EEA9-E144-B145-29EDC545116F}"/>
                </a:ext>
              </a:extLst>
            </p:cNvPr>
            <p:cNvSpPr/>
            <p:nvPr/>
          </p:nvSpPr>
          <p:spPr>
            <a:xfrm>
              <a:off x="4713840" y="193751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0EDAC3B-E1EF-6848-A31F-74EF33E8F2BE}"/>
                </a:ext>
              </a:extLst>
            </p:cNvPr>
            <p:cNvSpPr/>
            <p:nvPr/>
          </p:nvSpPr>
          <p:spPr>
            <a:xfrm>
              <a:off x="483192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C56B0D8-0D87-CA49-88BF-E83869170EEA}"/>
                </a:ext>
              </a:extLst>
            </p:cNvPr>
            <p:cNvSpPr/>
            <p:nvPr/>
          </p:nvSpPr>
          <p:spPr>
            <a:xfrm>
              <a:off x="4996440" y="193751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5779642E-9588-5346-A905-F09F1F92099F}"/>
                </a:ext>
              </a:extLst>
            </p:cNvPr>
            <p:cNvSpPr/>
            <p:nvPr/>
          </p:nvSpPr>
          <p:spPr>
            <a:xfrm>
              <a:off x="5227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01DE0EA-66CB-5841-A495-C8510D68D593}"/>
                </a:ext>
              </a:extLst>
            </p:cNvPr>
            <p:cNvSpPr/>
            <p:nvPr/>
          </p:nvSpPr>
          <p:spPr>
            <a:xfrm>
              <a:off x="5579640" y="1959840"/>
              <a:ext cx="218160" cy="238680"/>
            </a:xfrm>
            <a:custGeom>
              <a:avLst/>
              <a:gdLst/>
              <a:ahLst/>
              <a:cxnLst>
                <a:cxn ang="3cd4">
                  <a:pos x="hc" y="t"/>
                </a:cxn>
                <a:cxn ang="cd2">
                  <a:pos x="l" y="vc"/>
                </a:cxn>
                <a:cxn ang="cd4">
                  <a:pos x="hc" y="b"/>
                </a:cxn>
                <a:cxn ang="0">
                  <a:pos x="r" y="vc"/>
                </a:cxn>
              </a:cxnLst>
              <a:rect l="l" t="t" r="r" b="b"/>
              <a:pathLst>
                <a:path w="607" h="664">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0"/>
                    <a:pt x="81" y="631"/>
                    <a:pt x="31" y="631"/>
                  </a:cubicBezTo>
                  <a:cubicBezTo>
                    <a:pt x="15" y="631"/>
                    <a:pt x="0" y="631"/>
                    <a:pt x="0" y="647"/>
                  </a:cubicBezTo>
                  <a:cubicBezTo>
                    <a:pt x="0" y="664"/>
                    <a:pt x="15" y="664"/>
                    <a:pt x="33" y="664"/>
                  </a:cubicBezTo>
                  <a:lnTo>
                    <a:pt x="548" y="664"/>
                  </a:lnTo>
                  <a:cubicBezTo>
                    <a:pt x="565" y="664"/>
                    <a:pt x="574" y="664"/>
                    <a:pt x="579" y="651"/>
                  </a:cubicBezTo>
                  <a:cubicBezTo>
                    <a:pt x="579" y="649"/>
                    <a:pt x="607" y="488"/>
                    <a:pt x="607" y="484"/>
                  </a:cubicBezTo>
                  <a:cubicBezTo>
                    <a:pt x="607" y="473"/>
                    <a:pt x="598" y="466"/>
                    <a:pt x="590" y="466"/>
                  </a:cubicBezTo>
                  <a:cubicBezTo>
                    <a:pt x="576" y="466"/>
                    <a:pt x="572" y="477"/>
                    <a:pt x="572" y="480"/>
                  </a:cubicBezTo>
                  <a:cubicBezTo>
                    <a:pt x="565" y="504"/>
                    <a:pt x="557" y="546"/>
                    <a:pt x="486" y="587"/>
                  </a:cubicBezTo>
                  <a:cubicBezTo>
                    <a:pt x="436" y="616"/>
                    <a:pt x="385" y="631"/>
                    <a:pt x="332" y="631"/>
                  </a:cubicBezTo>
                  <a:lnTo>
                    <a:pt x="279" y="631"/>
                  </a:lnTo>
                  <a:cubicBezTo>
                    <a:pt x="255" y="631"/>
                    <a:pt x="238" y="631"/>
                    <a:pt x="238" y="565"/>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1"/>
                  </a:cubicBezTo>
                  <a:lnTo>
                    <a:pt x="112" y="631"/>
                  </a:lnTo>
                  <a:cubicBezTo>
                    <a:pt x="119" y="614"/>
                    <a:pt x="119" y="590"/>
                    <a:pt x="119" y="576"/>
                  </a:cubicBezTo>
                  <a:close/>
                  <a:moveTo>
                    <a:pt x="480" y="631"/>
                  </a:moveTo>
                  <a:lnTo>
                    <a:pt x="480" y="629"/>
                  </a:lnTo>
                  <a:cubicBezTo>
                    <a:pt x="510" y="614"/>
                    <a:pt x="537" y="594"/>
                    <a:pt x="557" y="576"/>
                  </a:cubicBezTo>
                  <a:cubicBezTo>
                    <a:pt x="557" y="581"/>
                    <a:pt x="550" y="623"/>
                    <a:pt x="548" y="6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E27D0E03-46C7-A548-88C2-F0F891886916}"/>
                </a:ext>
              </a:extLst>
            </p:cNvPr>
            <p:cNvSpPr/>
            <p:nvPr/>
          </p:nvSpPr>
          <p:spPr>
            <a:xfrm>
              <a:off x="5816160" y="214596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81DC56F8-6730-F549-B6DD-F9C41617BE0E}"/>
                </a:ext>
              </a:extLst>
            </p:cNvPr>
            <p:cNvSpPr/>
            <p:nvPr/>
          </p:nvSpPr>
          <p:spPr>
            <a:xfrm>
              <a:off x="6035759" y="1937519"/>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C83C7FF7-70DC-054C-A66B-B2333EA10EAF}"/>
                </a:ext>
              </a:extLst>
            </p:cNvPr>
            <p:cNvSpPr/>
            <p:nvPr/>
          </p:nvSpPr>
          <p:spPr>
            <a:xfrm>
              <a:off x="6107759" y="1953360"/>
              <a:ext cx="247680" cy="253080"/>
            </a:xfrm>
            <a:custGeom>
              <a:avLst/>
              <a:gdLst/>
              <a:ahLst/>
              <a:cxnLst>
                <a:cxn ang="3cd4">
                  <a:pos x="hc" y="t"/>
                </a:cxn>
                <a:cxn ang="cd2">
                  <a:pos x="l" y="vc"/>
                </a:cxn>
                <a:cxn ang="cd4">
                  <a:pos x="hc" y="b"/>
                </a:cxn>
                <a:cxn ang="0">
                  <a:pos x="r" y="vc"/>
                </a:cxn>
              </a:cxnLst>
              <a:rect l="l" t="t" r="r" b="b"/>
              <a:pathLst>
                <a:path w="689" h="704">
                  <a:moveTo>
                    <a:pt x="689" y="9"/>
                  </a:moveTo>
                  <a:cubicBezTo>
                    <a:pt x="689" y="7"/>
                    <a:pt x="686" y="0"/>
                    <a:pt x="678" y="0"/>
                  </a:cubicBezTo>
                  <a:cubicBezTo>
                    <a:pt x="675" y="0"/>
                    <a:pt x="673" y="0"/>
                    <a:pt x="662" y="11"/>
                  </a:cubicBezTo>
                  <a:lnTo>
                    <a:pt x="596" y="86"/>
                  </a:lnTo>
                  <a:cubicBezTo>
                    <a:pt x="587" y="73"/>
                    <a:pt x="541" y="0"/>
                    <a:pt x="433" y="0"/>
                  </a:cubicBezTo>
                  <a:cubicBezTo>
                    <a:pt x="218" y="0"/>
                    <a:pt x="0" y="213"/>
                    <a:pt x="0" y="440"/>
                  </a:cubicBezTo>
                  <a:cubicBezTo>
                    <a:pt x="0" y="594"/>
                    <a:pt x="108" y="704"/>
                    <a:pt x="264" y="704"/>
                  </a:cubicBezTo>
                  <a:cubicBezTo>
                    <a:pt x="308" y="704"/>
                    <a:pt x="352" y="695"/>
                    <a:pt x="385" y="682"/>
                  </a:cubicBezTo>
                  <a:cubicBezTo>
                    <a:pt x="433" y="662"/>
                    <a:pt x="453" y="642"/>
                    <a:pt x="471" y="623"/>
                  </a:cubicBezTo>
                  <a:cubicBezTo>
                    <a:pt x="480" y="647"/>
                    <a:pt x="504" y="682"/>
                    <a:pt x="515" y="682"/>
                  </a:cubicBezTo>
                  <a:cubicBezTo>
                    <a:pt x="519" y="682"/>
                    <a:pt x="521" y="680"/>
                    <a:pt x="521" y="678"/>
                  </a:cubicBezTo>
                  <a:cubicBezTo>
                    <a:pt x="524" y="678"/>
                    <a:pt x="532" y="640"/>
                    <a:pt x="537" y="620"/>
                  </a:cubicBezTo>
                  <a:lnTo>
                    <a:pt x="557" y="546"/>
                  </a:lnTo>
                  <a:cubicBezTo>
                    <a:pt x="559" y="528"/>
                    <a:pt x="565" y="513"/>
                    <a:pt x="568" y="495"/>
                  </a:cubicBezTo>
                  <a:cubicBezTo>
                    <a:pt x="579" y="451"/>
                    <a:pt x="581" y="449"/>
                    <a:pt x="636" y="449"/>
                  </a:cubicBezTo>
                  <a:cubicBezTo>
                    <a:pt x="640" y="449"/>
                    <a:pt x="651" y="449"/>
                    <a:pt x="651" y="429"/>
                  </a:cubicBezTo>
                  <a:cubicBezTo>
                    <a:pt x="651" y="422"/>
                    <a:pt x="647" y="418"/>
                    <a:pt x="638" y="418"/>
                  </a:cubicBezTo>
                  <a:cubicBezTo>
                    <a:pt x="616" y="418"/>
                    <a:pt x="559" y="422"/>
                    <a:pt x="537" y="422"/>
                  </a:cubicBezTo>
                  <a:cubicBezTo>
                    <a:pt x="506" y="422"/>
                    <a:pt x="431" y="418"/>
                    <a:pt x="400" y="418"/>
                  </a:cubicBezTo>
                  <a:cubicBezTo>
                    <a:pt x="392" y="418"/>
                    <a:pt x="381" y="418"/>
                    <a:pt x="381" y="438"/>
                  </a:cubicBezTo>
                  <a:cubicBezTo>
                    <a:pt x="381" y="449"/>
                    <a:pt x="387" y="449"/>
                    <a:pt x="409" y="449"/>
                  </a:cubicBezTo>
                  <a:cubicBezTo>
                    <a:pt x="409" y="449"/>
                    <a:pt x="438" y="449"/>
                    <a:pt x="460" y="451"/>
                  </a:cubicBezTo>
                  <a:cubicBezTo>
                    <a:pt x="486" y="453"/>
                    <a:pt x="491" y="458"/>
                    <a:pt x="491" y="469"/>
                  </a:cubicBezTo>
                  <a:cubicBezTo>
                    <a:pt x="491" y="477"/>
                    <a:pt x="480" y="521"/>
                    <a:pt x="471" y="557"/>
                  </a:cubicBezTo>
                  <a:cubicBezTo>
                    <a:pt x="442" y="664"/>
                    <a:pt x="317" y="675"/>
                    <a:pt x="284" y="675"/>
                  </a:cubicBezTo>
                  <a:cubicBezTo>
                    <a:pt x="189" y="675"/>
                    <a:pt x="88" y="620"/>
                    <a:pt x="88" y="471"/>
                  </a:cubicBezTo>
                  <a:cubicBezTo>
                    <a:pt x="88" y="442"/>
                    <a:pt x="99" y="282"/>
                    <a:pt x="200" y="156"/>
                  </a:cubicBezTo>
                  <a:cubicBezTo>
                    <a:pt x="253" y="90"/>
                    <a:pt x="345" y="31"/>
                    <a:pt x="442" y="31"/>
                  </a:cubicBezTo>
                  <a:cubicBezTo>
                    <a:pt x="541" y="31"/>
                    <a:pt x="598" y="106"/>
                    <a:pt x="598" y="218"/>
                  </a:cubicBezTo>
                  <a:cubicBezTo>
                    <a:pt x="598" y="255"/>
                    <a:pt x="596" y="257"/>
                    <a:pt x="596" y="266"/>
                  </a:cubicBezTo>
                  <a:cubicBezTo>
                    <a:pt x="596" y="277"/>
                    <a:pt x="605" y="277"/>
                    <a:pt x="609" y="277"/>
                  </a:cubicBezTo>
                  <a:cubicBezTo>
                    <a:pt x="623" y="277"/>
                    <a:pt x="623" y="275"/>
                    <a:pt x="627" y="2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8258E638-DA27-6B4D-BF02-E459ED859398}"/>
                </a:ext>
              </a:extLst>
            </p:cNvPr>
            <p:cNvSpPr/>
            <p:nvPr/>
          </p:nvSpPr>
          <p:spPr>
            <a:xfrm>
              <a:off x="6373080"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8E87D865-7939-724C-AE4E-FA0091B962CD}"/>
                </a:ext>
              </a:extLst>
            </p:cNvPr>
            <p:cNvSpPr/>
            <p:nvPr/>
          </p:nvSpPr>
          <p:spPr>
            <a:xfrm>
              <a:off x="6526800" y="1937519"/>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D40955F8-4843-E343-861A-34FC5F27F18C}"/>
                </a:ext>
              </a:extLst>
            </p:cNvPr>
            <p:cNvSpPr/>
            <p:nvPr/>
          </p:nvSpPr>
          <p:spPr>
            <a:xfrm>
              <a:off x="660024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CE8E817A-A4DB-854B-984F-3DD63744BDFA}"/>
                </a:ext>
              </a:extLst>
            </p:cNvPr>
            <p:cNvSpPr/>
            <p:nvPr/>
          </p:nvSpPr>
          <p:spPr>
            <a:xfrm>
              <a:off x="6754679"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6"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F2DC44FD-CE0B-244F-BFCF-08704C9C4D5B}"/>
                </a:ext>
              </a:extLst>
            </p:cNvPr>
            <p:cNvSpPr/>
            <p:nvPr/>
          </p:nvSpPr>
          <p:spPr>
            <a:xfrm>
              <a:off x="6982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66F0F356-1F1F-7848-9651-533D8475BEB6}"/>
                </a:ext>
              </a:extLst>
            </p:cNvPr>
            <p:cNvSpPr/>
            <p:nvPr/>
          </p:nvSpPr>
          <p:spPr>
            <a:xfrm>
              <a:off x="734796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6DF2243D-58C5-D944-9F67-81E60A48E069}"/>
                </a:ext>
              </a:extLst>
            </p:cNvPr>
            <p:cNvSpPr/>
            <p:nvPr/>
          </p:nvSpPr>
          <p:spPr>
            <a:xfrm>
              <a:off x="7499880" y="1937519"/>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0" name="Freeform 29">
            <a:extLst>
              <a:ext uri="{FF2B5EF4-FFF2-40B4-BE49-F238E27FC236}">
                <a16:creationId xmlns:a16="http://schemas.microsoft.com/office/drawing/2014/main" id="{6F8435DF-A1EE-9847-ABAB-9593563F721A}"/>
              </a:ext>
            </a:extLst>
          </p:cNvPr>
          <p:cNvSpPr/>
          <p:nvPr/>
        </p:nvSpPr>
        <p:spPr>
          <a:xfrm>
            <a:off x="1280159" y="2743199"/>
            <a:ext cx="7863840" cy="822960"/>
          </a:xfrm>
          <a:custGeom>
            <a:avLst>
              <a:gd name="f0" fmla="val 8280"/>
              <a:gd name="f1" fmla="val -1106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400">
                <a:latin typeface="Liberation Sans" pitchFamily="18"/>
                <a:ea typeface="Noto Sans CJK SC Regular" pitchFamily="2"/>
                <a:cs typeface="FreeSans" pitchFamily="2"/>
              </a:rPr>
              <a:t>Value of a state == expected return from that state</a:t>
            </a:r>
          </a:p>
          <a:p>
            <a:pPr algn="ctr" hangingPunct="0"/>
            <a:r>
              <a:rPr lang="en-US" sz="2400">
                <a:latin typeface="Liberation Sans" pitchFamily="18"/>
                <a:ea typeface="Noto Sans CJK SC Regular" pitchFamily="2"/>
                <a:cs typeface="FreeSans" pitchFamily="2"/>
              </a:rPr>
              <a:t>                if agent follows policy</a:t>
            </a:r>
          </a:p>
        </p:txBody>
      </p:sp>
      <p:grpSp>
        <p:nvGrpSpPr>
          <p:cNvPr id="31" name="Group 30" descr="22§display§\pi§svg§600§FALSE" title="TexMaths">
            <a:extLst>
              <a:ext uri="{FF2B5EF4-FFF2-40B4-BE49-F238E27FC236}">
                <a16:creationId xmlns:a16="http://schemas.microsoft.com/office/drawing/2014/main" id="{1B00CBC3-DEC3-7049-96D5-298143AF7E27}"/>
              </a:ext>
            </a:extLst>
          </p:cNvPr>
          <p:cNvGrpSpPr/>
          <p:nvPr/>
        </p:nvGrpSpPr>
        <p:grpSpPr>
          <a:xfrm>
            <a:off x="7423560" y="3269160"/>
            <a:ext cx="210240" cy="154080"/>
            <a:chOff x="7423560" y="3269160"/>
            <a:chExt cx="210240" cy="154080"/>
          </a:xfrm>
        </p:grpSpPr>
        <p:sp>
          <p:nvSpPr>
            <p:cNvPr id="32" name="Freeform 31">
              <a:extLst>
                <a:ext uri="{FF2B5EF4-FFF2-40B4-BE49-F238E27FC236}">
                  <a16:creationId xmlns:a16="http://schemas.microsoft.com/office/drawing/2014/main" id="{AB71A2A8-3776-6348-9935-62E95982115C}"/>
                </a:ext>
              </a:extLst>
            </p:cNvPr>
            <p:cNvSpPr/>
            <p:nvPr/>
          </p:nvSpPr>
          <p:spPr>
            <a:xfrm>
              <a:off x="7423560" y="3269880"/>
              <a:ext cx="210240" cy="149400"/>
            </a:xfrm>
            <a:custGeom>
              <a:avLst/>
              <a:gdLst/>
              <a:ahLst/>
              <a:cxnLst>
                <a:cxn ang="3cd4">
                  <a:pos x="hc" y="t"/>
                </a:cxn>
                <a:cxn ang="cd2">
                  <a:pos x="l" y="vc"/>
                </a:cxn>
                <a:cxn ang="cd4">
                  <a:pos x="hc" y="b"/>
                </a:cxn>
                <a:cxn ang="0">
                  <a:pos x="r" y="vc"/>
                </a:cxn>
              </a:cxnLst>
              <a:rect l="l" t="t" r="r" b="b"/>
              <a:pathLst>
                <a:path w="585" h="416">
                  <a:moveTo>
                    <a:pt x="293" y="416"/>
                  </a:moveTo>
                  <a:lnTo>
                    <a:pt x="0" y="416"/>
                  </a:lnTo>
                  <a:lnTo>
                    <a:pt x="0" y="0"/>
                  </a:lnTo>
                  <a:lnTo>
                    <a:pt x="585" y="0"/>
                  </a:lnTo>
                  <a:lnTo>
                    <a:pt x="585" y="41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E7711CF-0859-0E48-A641-CF2CADC9CB1A}"/>
                </a:ext>
              </a:extLst>
            </p:cNvPr>
            <p:cNvSpPr/>
            <p:nvPr/>
          </p:nvSpPr>
          <p:spPr>
            <a:xfrm>
              <a:off x="7432920" y="3269160"/>
              <a:ext cx="187920" cy="154080"/>
            </a:xfrm>
            <a:custGeom>
              <a:avLst/>
              <a:gdLst/>
              <a:ahLst/>
              <a:cxnLst>
                <a:cxn ang="3cd4">
                  <a:pos x="hc" y="t"/>
                </a:cxn>
                <a:cxn ang="cd2">
                  <a:pos x="l" y="vc"/>
                </a:cxn>
                <a:cxn ang="cd4">
                  <a:pos x="hc" y="b"/>
                </a:cxn>
                <a:cxn ang="0">
                  <a:pos x="r" y="vc"/>
                </a:cxn>
              </a:cxnLst>
              <a:rect l="l" t="t" r="r" b="b"/>
              <a:pathLst>
                <a:path w="523"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7" y="301"/>
                    <a:pt x="347" y="238"/>
                    <a:pt x="347" y="211"/>
                  </a:cubicBezTo>
                  <a:cubicBezTo>
                    <a:pt x="347" y="158"/>
                    <a:pt x="354" y="108"/>
                    <a:pt x="365" y="57"/>
                  </a:cubicBezTo>
                  <a:lnTo>
                    <a:pt x="477" y="57"/>
                  </a:lnTo>
                  <a:cubicBezTo>
                    <a:pt x="488" y="57"/>
                    <a:pt x="523" y="57"/>
                    <a:pt x="523" y="24"/>
                  </a:cubicBezTo>
                  <a:cubicBezTo>
                    <a:pt x="523"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4" name="Freeform 33">
            <a:extLst>
              <a:ext uri="{FF2B5EF4-FFF2-40B4-BE49-F238E27FC236}">
                <a16:creationId xmlns:a16="http://schemas.microsoft.com/office/drawing/2014/main" id="{AA86EC72-6E67-B34D-B8D6-412A0CF9AF9B}"/>
              </a:ext>
            </a:extLst>
          </p:cNvPr>
          <p:cNvSpPr/>
          <p:nvPr/>
        </p:nvSpPr>
        <p:spPr>
          <a:xfrm>
            <a:off x="1737000" y="4023361"/>
            <a:ext cx="6675480" cy="1280159"/>
          </a:xfrm>
          <a:custGeom>
            <a:avLst>
              <a:gd name="f0" fmla="val 6123"/>
              <a:gd name="f1" fmla="val 1420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But, how do we compute the value function?</a:t>
            </a:r>
          </a:p>
          <a:p>
            <a:pPr algn="ctr" hangingPunct="0"/>
            <a:r>
              <a:rPr lang="en-US" sz="2600">
                <a:latin typeface="Liberation Sans" pitchFamily="18"/>
                <a:ea typeface="Noto Sans CJK SC Regular" pitchFamily="2"/>
                <a:cs typeface="FreeSans" pitchFamily="2"/>
              </a:rPr>
              <a:t>(for a particular policy)</a:t>
            </a:r>
          </a:p>
        </p:txBody>
      </p:sp>
      <p:sp>
        <p:nvSpPr>
          <p:cNvPr id="35" name="TextBox 34">
            <a:extLst>
              <a:ext uri="{FF2B5EF4-FFF2-40B4-BE49-F238E27FC236}">
                <a16:creationId xmlns:a16="http://schemas.microsoft.com/office/drawing/2014/main" id="{3ADE8ABA-91ED-714F-AD30-0D814A316408}"/>
              </a:ext>
            </a:extLst>
          </p:cNvPr>
          <p:cNvSpPr txBox="1"/>
          <p:nvPr/>
        </p:nvSpPr>
        <p:spPr>
          <a:xfrm>
            <a:off x="2709859" y="6357752"/>
            <a:ext cx="3551041" cy="444758"/>
          </a:xfrm>
          <a:prstGeom prst="rect">
            <a:avLst/>
          </a:prstGeom>
          <a:noFill/>
          <a:ln>
            <a:noFill/>
          </a:ln>
        </p:spPr>
        <p:txBody>
          <a:bodyPr wrap="square" lIns="90000" tIns="45000" rIns="90000" bIns="45000" anchorCtr="0" compatLnSpc="0">
            <a:spAutoFit/>
          </a:bodyPr>
          <a:lstStyle/>
          <a:p>
            <a:pPr hangingPunct="0"/>
            <a:r>
              <a:rPr lang="en-US" sz="2400" dirty="0">
                <a:latin typeface="Liberation Sans" pitchFamily="18"/>
                <a:ea typeface="Noto Sans CJK SC Regular" pitchFamily="2"/>
                <a:cs typeface="FreeSans" pitchFamily="2"/>
              </a:rPr>
              <a:t>Dynamic programming</a:t>
            </a:r>
          </a:p>
        </p:txBody>
      </p:sp>
      <p:sp>
        <p:nvSpPr>
          <p:cNvPr id="36" name="TextBox 35">
            <a:extLst>
              <a:ext uri="{FF2B5EF4-FFF2-40B4-BE49-F238E27FC236}">
                <a16:creationId xmlns:a16="http://schemas.microsoft.com/office/drawing/2014/main" id="{0A6A2420-52F6-0A4C-90E4-18CA94539E92}"/>
              </a:ext>
            </a:extLst>
          </p:cNvPr>
          <p:cNvSpPr txBox="1"/>
          <p:nvPr/>
        </p:nvSpPr>
        <p:spPr>
          <a:xfrm>
            <a:off x="7214760" y="6310880"/>
            <a:ext cx="2577422" cy="680528"/>
          </a:xfrm>
          <a:prstGeom prst="rect">
            <a:avLst/>
          </a:prstGeom>
          <a:noFill/>
          <a:ln>
            <a:noFill/>
          </a:ln>
        </p:spPr>
        <p:txBody>
          <a:bodyPr wrap="square" lIns="90000" tIns="45000" rIns="90000" bIns="45000" anchorCtr="0" compatLnSpc="0">
            <a:spAutoFit/>
          </a:bodyPr>
          <a:lstStyle/>
          <a:p>
            <a:pPr hangingPunct="0"/>
            <a:r>
              <a:rPr lang="en-US" sz="2000" dirty="0">
                <a:latin typeface="Liberation Sans" pitchFamily="18"/>
                <a:ea typeface="Noto Sans CJK SC Regular" pitchFamily="2"/>
                <a:cs typeface="FreeSans" pitchFamily="2"/>
              </a:rPr>
              <a:t>New method that will</a:t>
            </a:r>
          </a:p>
          <a:p>
            <a:pPr hangingPunct="0"/>
            <a:r>
              <a:rPr lang="en-US" sz="2000" dirty="0">
                <a:latin typeface="Liberation Sans" pitchFamily="18"/>
                <a:ea typeface="Noto Sans CJK SC Regular" pitchFamily="2"/>
                <a:cs typeface="FreeSans" pitchFamily="2"/>
              </a:rPr>
              <a:t>be introduced today</a:t>
            </a:r>
          </a:p>
        </p:txBody>
      </p:sp>
      <p:sp>
        <p:nvSpPr>
          <p:cNvPr id="37" name="Freeform 36">
            <a:extLst>
              <a:ext uri="{FF2B5EF4-FFF2-40B4-BE49-F238E27FC236}">
                <a16:creationId xmlns:a16="http://schemas.microsoft.com/office/drawing/2014/main" id="{D1ED0E70-A31D-674E-AB39-7342840E0CE0}"/>
              </a:ext>
            </a:extLst>
          </p:cNvPr>
          <p:cNvSpPr/>
          <p:nvPr/>
        </p:nvSpPr>
        <p:spPr>
          <a:xfrm>
            <a:off x="6165634" y="6436750"/>
            <a:ext cx="1005840" cy="365760"/>
          </a:xfrm>
          <a:custGeom>
            <a:avLst>
              <a:gd name="f0" fmla="val 54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21600 f7 1"/>
              <a:gd name="f17" fmla="*/ f12 f11 1"/>
              <a:gd name="f18" fmla="*/ f13 f8 1"/>
              <a:gd name="f19" fmla="*/ f11 f8 1"/>
              <a:gd name="f20" fmla="*/ f17 1 10800"/>
              <a:gd name="f21" fmla="+- f12 0 f20"/>
              <a:gd name="f22" fmla="*/ f21 f7 1"/>
            </a:gdLst>
            <a:ahLst>
              <a:ahXY gdRefX="f0" minX="f4" maxX="f5" gdRefY="f1" minY="f4" maxY="f6">
                <a:pos x="f14" y="f15"/>
              </a:ahXY>
            </a:ahLst>
            <a:cxnLst>
              <a:cxn ang="3cd4">
                <a:pos x="hc" y="t"/>
              </a:cxn>
              <a:cxn ang="0">
                <a:pos x="r" y="vc"/>
              </a:cxn>
              <a:cxn ang="cd4">
                <a:pos x="hc" y="b"/>
              </a:cxn>
              <a:cxn ang="cd2">
                <a:pos x="l" y="vc"/>
              </a:cxn>
            </a:cxnLst>
            <a:rect l="f22" t="f19" r="f16" b="f18"/>
            <a:pathLst>
              <a:path w="21600" h="21600">
                <a:moveTo>
                  <a:pt x="f5" y="f11"/>
                </a:moveTo>
                <a:lnTo>
                  <a:pt x="f12" y="f11"/>
                </a:lnTo>
                <a:lnTo>
                  <a:pt x="f12" y="f4"/>
                </a:lnTo>
                <a:lnTo>
                  <a:pt x="f4" y="f6"/>
                </a:lnTo>
                <a:lnTo>
                  <a:pt x="f12" y="f5"/>
                </a:lnTo>
                <a:lnTo>
                  <a:pt x="f12" y="f13"/>
                </a:lnTo>
                <a:lnTo>
                  <a:pt x="f5" y="f13"/>
                </a:lnTo>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4C986A23-532C-2946-9AB1-2B02C6DAB3B3}"/>
              </a:ext>
            </a:extLst>
          </p:cNvPr>
          <p:cNvSpPr/>
          <p:nvPr/>
        </p:nvSpPr>
        <p:spPr>
          <a:xfrm>
            <a:off x="2624441" y="6413600"/>
            <a:ext cx="3474720" cy="39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41" name="Title 33">
            <a:extLst>
              <a:ext uri="{FF2B5EF4-FFF2-40B4-BE49-F238E27FC236}">
                <a16:creationId xmlns:a16="http://schemas.microsoft.com/office/drawing/2014/main" id="{D884CD3B-64AD-6149-8C34-32A466BB0C27}"/>
              </a:ext>
            </a:extLst>
          </p:cNvPr>
          <p:cNvSpPr>
            <a:spLocks noGrp="1"/>
          </p:cNvSpPr>
          <p:nvPr>
            <p:ph type="title"/>
          </p:nvPr>
        </p:nvSpPr>
        <p:spPr>
          <a:xfrm>
            <a:off x="693043" y="402483"/>
            <a:ext cx="8694539" cy="805318"/>
          </a:xfrm>
        </p:spPr>
        <p:txBody>
          <a:bodyPr>
            <a:normAutofit/>
          </a:bodyPr>
          <a:lstStyle/>
          <a:p>
            <a:r>
              <a:rPr lang="en-US" dirty="0"/>
              <a:t>Recall: Value Function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576628A-8A79-1E49-98E2-1443756687B1}"/>
              </a:ext>
            </a:extLst>
          </p:cNvPr>
          <p:cNvSpPr>
            <a:spLocks noGrp="1"/>
          </p:cNvSpPr>
          <p:nvPr>
            <p:ph type="title"/>
          </p:nvPr>
        </p:nvSpPr>
        <p:spPr/>
        <p:txBody>
          <a:bodyPr/>
          <a:lstStyle/>
          <a:p>
            <a:r>
              <a:rPr lang="en-US" dirty="0"/>
              <a:t>Value Iteration</a:t>
            </a:r>
          </a:p>
        </p:txBody>
      </p:sp>
      <p:pic>
        <p:nvPicPr>
          <p:cNvPr id="4" name="Picture 3">
            <a:extLst>
              <a:ext uri="{FF2B5EF4-FFF2-40B4-BE49-F238E27FC236}">
                <a16:creationId xmlns:a16="http://schemas.microsoft.com/office/drawing/2014/main" id="{9DCEC2A8-FA22-E445-A834-1D559135FB5E}"/>
              </a:ext>
            </a:extLst>
          </p:cNvPr>
          <p:cNvPicPr>
            <a:picLocks noChangeAspect="1"/>
          </p:cNvPicPr>
          <p:nvPr/>
        </p:nvPicPr>
        <p:blipFill>
          <a:blip r:embed="rId3">
            <a:lum/>
            <a:alphaModFix/>
          </a:blip>
          <a:srcRect/>
          <a:stretch>
            <a:fillRect/>
          </a:stretch>
        </p:blipFill>
        <p:spPr>
          <a:xfrm>
            <a:off x="1294920" y="1569240"/>
            <a:ext cx="7543440" cy="4304880"/>
          </a:xfrm>
          <a:prstGeom prst="rect">
            <a:avLst/>
          </a:prstGeom>
          <a:noFill/>
          <a:ln>
            <a:noFill/>
          </a:ln>
        </p:spPr>
      </p:pic>
      <p:sp>
        <p:nvSpPr>
          <p:cNvPr id="5" name="Freeform 4">
            <a:extLst>
              <a:ext uri="{FF2B5EF4-FFF2-40B4-BE49-F238E27FC236}">
                <a16:creationId xmlns:a16="http://schemas.microsoft.com/office/drawing/2014/main" id="{465BF42A-F170-6842-A0D7-5380809AEE70}"/>
              </a:ext>
            </a:extLst>
          </p:cNvPr>
          <p:cNvSpPr/>
          <p:nvPr/>
        </p:nvSpPr>
        <p:spPr>
          <a:xfrm rot="16200000">
            <a:off x="5745240" y="1725338"/>
            <a:ext cx="182880" cy="356616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E5471662-1A3F-A74E-B539-DDCEC8CEF080}"/>
              </a:ext>
            </a:extLst>
          </p:cNvPr>
          <p:cNvSpPr/>
          <p:nvPr/>
        </p:nvSpPr>
        <p:spPr>
          <a:xfrm>
            <a:off x="5943600" y="2194560"/>
            <a:ext cx="4023720" cy="681480"/>
          </a:xfrm>
          <a:custGeom>
            <a:avLst>
              <a:gd name="f0" fmla="val -65"/>
              <a:gd name="f1" fmla="val 38125"/>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One step of policy evaluation</a:t>
            </a:r>
          </a:p>
        </p:txBody>
      </p:sp>
      <p:sp>
        <p:nvSpPr>
          <p:cNvPr id="7" name="Freeform 6">
            <a:extLst>
              <a:ext uri="{FF2B5EF4-FFF2-40B4-BE49-F238E27FC236}">
                <a16:creationId xmlns:a16="http://schemas.microsoft.com/office/drawing/2014/main" id="{49A35355-B3DB-A744-B47C-20AF9BB0A9BF}"/>
              </a:ext>
            </a:extLst>
          </p:cNvPr>
          <p:cNvSpPr/>
          <p:nvPr/>
        </p:nvSpPr>
        <p:spPr>
          <a:xfrm>
            <a:off x="3108960" y="1970280"/>
            <a:ext cx="2743199" cy="681480"/>
          </a:xfrm>
          <a:custGeom>
            <a:avLst>
              <a:gd name="f0" fmla="val 4126"/>
              <a:gd name="f1" fmla="val 4958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Policy improvement</a:t>
            </a:r>
          </a:p>
        </p:txBody>
      </p:sp>
      <p:sp>
        <p:nvSpPr>
          <p:cNvPr id="8" name="Freeform 7">
            <a:extLst>
              <a:ext uri="{FF2B5EF4-FFF2-40B4-BE49-F238E27FC236}">
                <a16:creationId xmlns:a16="http://schemas.microsoft.com/office/drawing/2014/main" id="{877E8BB7-21AC-B948-A647-D59342476133}"/>
              </a:ext>
            </a:extLst>
          </p:cNvPr>
          <p:cNvSpPr/>
          <p:nvPr/>
        </p:nvSpPr>
        <p:spPr>
          <a:xfrm rot="16200000">
            <a:off x="3492226" y="3304705"/>
            <a:ext cx="182880" cy="731519"/>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0" name="Text Box 2">
            <a:extLst>
              <a:ext uri="{FF2B5EF4-FFF2-40B4-BE49-F238E27FC236}">
                <a16:creationId xmlns:a16="http://schemas.microsoft.com/office/drawing/2014/main" id="{83FE2F5F-031E-5F4C-9D9E-74E03413FC81}"/>
              </a:ext>
            </a:extLst>
          </p:cNvPr>
          <p:cNvSpPr txBox="1">
            <a:spLocks noChangeArrowheads="1"/>
          </p:cNvSpPr>
          <p:nvPr/>
        </p:nvSpPr>
        <p:spPr bwMode="auto">
          <a:xfrm>
            <a:off x="925512" y="5750497"/>
            <a:ext cx="8229600" cy="1658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endParaRPr lang="en-US" altLang="en-US" sz="2000" dirty="0">
              <a:cs typeface="Segoe UI" panose="020B0502040204020203" pitchFamily="34" charset="0"/>
            </a:endParaRPr>
          </a:p>
          <a:p>
            <a:r>
              <a:rPr lang="en-US" altLang="en-US" sz="2000" u="sng" dirty="0">
                <a:cs typeface="Segoe UI" panose="020B0502040204020203" pitchFamily="34" charset="0"/>
              </a:rPr>
              <a:t>In-place</a:t>
            </a:r>
            <a:r>
              <a:rPr lang="en-US" altLang="en-US" sz="2000" dirty="0">
                <a:cs typeface="Segoe UI" panose="020B0502040204020203" pitchFamily="34" charset="0"/>
              </a:rPr>
              <a:t> update of V(s)</a:t>
            </a:r>
          </a:p>
          <a:p>
            <a:endParaRPr lang="en-US" altLang="en-US" sz="2000" dirty="0">
              <a:cs typeface="Segoe UI" panose="020B0502040204020203" pitchFamily="34" charset="0"/>
            </a:endParaRPr>
          </a:p>
          <a:p>
            <a:r>
              <a:rPr lang="en-US" altLang="en-US" sz="2000" dirty="0">
                <a:cs typeface="Segoe UI" panose="020B0502040204020203" pitchFamily="34" charset="0"/>
              </a:rPr>
              <a:t>Typically converges faster than two-array (</a:t>
            </a:r>
            <a:r>
              <a:rPr lang="en-US" altLang="en-US" sz="2000" dirty="0" err="1">
                <a:cs typeface="Segoe UI" panose="020B0502040204020203" pitchFamily="34" charset="0"/>
              </a:rPr>
              <a:t>old+new</a:t>
            </a:r>
            <a:r>
              <a:rPr lang="en-US" altLang="en-US" sz="2000" dirty="0">
                <a:cs typeface="Segoe UI" panose="020B0502040204020203" pitchFamily="34" charset="0"/>
              </a:rPr>
              <a:t>) version</a:t>
            </a:r>
            <a:br>
              <a:rPr lang="en-US" altLang="en-US" sz="2000" dirty="0">
                <a:cs typeface="Segoe UI" panose="020B0502040204020203" pitchFamily="34" charset="0"/>
              </a:rPr>
            </a:br>
            <a:r>
              <a:rPr lang="en-US" altLang="en-US" sz="2000" dirty="0">
                <a:cs typeface="Segoe UI" panose="020B0502040204020203" pitchFamily="34" charset="0"/>
              </a:rPr>
              <a:t>	- Uses the latest value estimate</a:t>
            </a:r>
          </a:p>
        </p:txBody>
      </p:sp>
      <p:sp>
        <p:nvSpPr>
          <p:cNvPr id="11" name="Line 4">
            <a:extLst>
              <a:ext uri="{FF2B5EF4-FFF2-40B4-BE49-F238E27FC236}">
                <a16:creationId xmlns:a16="http://schemas.microsoft.com/office/drawing/2014/main" id="{50C7C8EA-2575-784E-B2C4-D3AB000FE93F}"/>
              </a:ext>
            </a:extLst>
          </p:cNvPr>
          <p:cNvSpPr>
            <a:spLocks noChangeShapeType="1"/>
          </p:cNvSpPr>
          <p:nvPr/>
        </p:nvSpPr>
        <p:spPr bwMode="auto">
          <a:xfrm flipV="1">
            <a:off x="1794077" y="4059313"/>
            <a:ext cx="1089146" cy="1931121"/>
          </a:xfrm>
          <a:prstGeom prst="line">
            <a:avLst/>
          </a:prstGeom>
          <a:noFill/>
          <a:ln w="54720" cap="flat">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1340529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1AE782-4F6D-9440-BD0F-AC71EB390BBB}"/>
              </a:ext>
            </a:extLst>
          </p:cNvPr>
          <p:cNvPicPr>
            <a:picLocks noChangeAspect="1"/>
          </p:cNvPicPr>
          <p:nvPr/>
        </p:nvPicPr>
        <p:blipFill>
          <a:blip r:embed="rId3">
            <a:lum/>
            <a:alphaModFix/>
          </a:blip>
          <a:srcRect/>
          <a:stretch>
            <a:fillRect/>
          </a:stretch>
        </p:blipFill>
        <p:spPr>
          <a:xfrm>
            <a:off x="1294920" y="1569240"/>
            <a:ext cx="7543440" cy="4304880"/>
          </a:xfrm>
          <a:prstGeom prst="rect">
            <a:avLst/>
          </a:prstGeom>
          <a:noFill/>
          <a:ln>
            <a:noFill/>
          </a:ln>
        </p:spPr>
      </p:pic>
      <p:sp>
        <p:nvSpPr>
          <p:cNvPr id="5" name="Freeform 4">
            <a:extLst>
              <a:ext uri="{FF2B5EF4-FFF2-40B4-BE49-F238E27FC236}">
                <a16:creationId xmlns:a16="http://schemas.microsoft.com/office/drawing/2014/main" id="{F9902809-E903-6B40-9F70-EB436FE48A5C}"/>
              </a:ext>
            </a:extLst>
          </p:cNvPr>
          <p:cNvSpPr/>
          <p:nvPr/>
        </p:nvSpPr>
        <p:spPr>
          <a:xfrm>
            <a:off x="3749040" y="2194560"/>
            <a:ext cx="4937760" cy="681480"/>
          </a:xfrm>
          <a:custGeom>
            <a:avLst>
              <a:gd name="f0" fmla="val 5205"/>
              <a:gd name="f1" fmla="val 4341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Update rule based on Bellman Eqn</a:t>
            </a:r>
          </a:p>
        </p:txBody>
      </p:sp>
      <p:sp>
        <p:nvSpPr>
          <p:cNvPr id="6" name="TextBox 5">
            <a:extLst>
              <a:ext uri="{FF2B5EF4-FFF2-40B4-BE49-F238E27FC236}">
                <a16:creationId xmlns:a16="http://schemas.microsoft.com/office/drawing/2014/main" id="{3408FDA8-FB40-9144-AD8D-CCAA9D2FDA66}"/>
              </a:ext>
            </a:extLst>
          </p:cNvPr>
          <p:cNvSpPr txBox="1"/>
          <p:nvPr/>
        </p:nvSpPr>
        <p:spPr>
          <a:xfrm>
            <a:off x="1737359" y="6217920"/>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7" name="Freeform 6">
            <a:extLst>
              <a:ext uri="{FF2B5EF4-FFF2-40B4-BE49-F238E27FC236}">
                <a16:creationId xmlns:a16="http://schemas.microsoft.com/office/drawing/2014/main" id="{BF3D0B00-8129-BB43-BFC4-619E96CB2CB1}"/>
              </a:ext>
            </a:extLst>
          </p:cNvPr>
          <p:cNvSpPr/>
          <p:nvPr/>
        </p:nvSpPr>
        <p:spPr>
          <a:xfrm>
            <a:off x="2103121" y="3600886"/>
            <a:ext cx="5669279" cy="465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8" name="Title 7">
            <a:extLst>
              <a:ext uri="{FF2B5EF4-FFF2-40B4-BE49-F238E27FC236}">
                <a16:creationId xmlns:a16="http://schemas.microsoft.com/office/drawing/2014/main" id="{45C21B87-6C2D-7B4B-81AE-6F14C2751101}"/>
              </a:ext>
            </a:extLst>
          </p:cNvPr>
          <p:cNvSpPr>
            <a:spLocks noGrp="1"/>
          </p:cNvSpPr>
          <p:nvPr>
            <p:ph type="title"/>
          </p:nvPr>
        </p:nvSpPr>
        <p:spPr/>
        <p:txBody>
          <a:bodyPr/>
          <a:lstStyle/>
          <a:p>
            <a:r>
              <a:rPr lang="en-US" dirty="0"/>
              <a:t>Value Iteration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734522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4" name="Freeform 143">
            <a:extLst>
              <a:ext uri="{FF2B5EF4-FFF2-40B4-BE49-F238E27FC236}">
                <a16:creationId xmlns:a16="http://schemas.microsoft.com/office/drawing/2014/main" id="{148875AA-0269-E243-A868-10C630CF0DDD}"/>
              </a:ext>
            </a:extLst>
          </p:cNvPr>
          <p:cNvSpPr/>
          <p:nvPr/>
        </p:nvSpPr>
        <p:spPr>
          <a:xfrm>
            <a:off x="6009573" y="2319856"/>
            <a:ext cx="2081132" cy="681480"/>
          </a:xfrm>
          <a:custGeom>
            <a:avLst>
              <a:gd name="f0" fmla="val -19828"/>
              <a:gd name="f1" fmla="val 18998"/>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dirty="0">
                <a:latin typeface="Liberation Sans" pitchFamily="18"/>
                <a:ea typeface="Noto Sans CJK SC Regular" pitchFamily="2"/>
                <a:cs typeface="FreeSans" pitchFamily="2"/>
              </a:rPr>
              <a:t>Initial value</a:t>
            </a:r>
          </a:p>
        </p:txBody>
      </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1478584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4" name="Freeform 143">
            <a:extLst>
              <a:ext uri="{FF2B5EF4-FFF2-40B4-BE49-F238E27FC236}">
                <a16:creationId xmlns:a16="http://schemas.microsoft.com/office/drawing/2014/main" id="{148875AA-0269-E243-A868-10C630CF0DDD}"/>
              </a:ext>
            </a:extLst>
          </p:cNvPr>
          <p:cNvSpPr/>
          <p:nvPr/>
        </p:nvSpPr>
        <p:spPr>
          <a:xfrm>
            <a:off x="6009572" y="2319856"/>
            <a:ext cx="3862079" cy="681480"/>
          </a:xfrm>
          <a:custGeom>
            <a:avLst>
              <a:gd name="f0" fmla="val 3637"/>
              <a:gd name="f1" fmla="val 3624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dirty="0">
                <a:latin typeface="Liberation Sans" pitchFamily="18"/>
                <a:ea typeface="Noto Sans CJK SC Regular" pitchFamily="2"/>
                <a:cs typeface="FreeSans" pitchFamily="2"/>
              </a:rPr>
              <a:t>Value over time horizon == 1</a:t>
            </a:r>
          </a:p>
        </p:txBody>
      </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28549614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4" name="Freeform 143">
            <a:extLst>
              <a:ext uri="{FF2B5EF4-FFF2-40B4-BE49-F238E27FC236}">
                <a16:creationId xmlns:a16="http://schemas.microsoft.com/office/drawing/2014/main" id="{148875AA-0269-E243-A868-10C630CF0DDD}"/>
              </a:ext>
            </a:extLst>
          </p:cNvPr>
          <p:cNvSpPr/>
          <p:nvPr/>
        </p:nvSpPr>
        <p:spPr>
          <a:xfrm>
            <a:off x="6055871" y="2331431"/>
            <a:ext cx="3862079" cy="681480"/>
          </a:xfrm>
          <a:custGeom>
            <a:avLst>
              <a:gd name="f0" fmla="val 3443"/>
              <a:gd name="f1" fmla="val 58620"/>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dirty="0">
                <a:latin typeface="Liberation Sans" pitchFamily="18"/>
                <a:ea typeface="Noto Sans CJK SC Regular" pitchFamily="2"/>
                <a:cs typeface="FreeSans" pitchFamily="2"/>
              </a:rPr>
              <a:t>Value over time horizon == 2</a:t>
            </a:r>
          </a:p>
        </p:txBody>
      </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408195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4" name="Freeform 143">
            <a:extLst>
              <a:ext uri="{FF2B5EF4-FFF2-40B4-BE49-F238E27FC236}">
                <a16:creationId xmlns:a16="http://schemas.microsoft.com/office/drawing/2014/main" id="{148875AA-0269-E243-A868-10C630CF0DDD}"/>
              </a:ext>
            </a:extLst>
          </p:cNvPr>
          <p:cNvSpPr/>
          <p:nvPr/>
        </p:nvSpPr>
        <p:spPr>
          <a:xfrm>
            <a:off x="5940124" y="2380031"/>
            <a:ext cx="3862079" cy="681480"/>
          </a:xfrm>
          <a:custGeom>
            <a:avLst>
              <a:gd name="f0" fmla="val 3831"/>
              <a:gd name="f1" fmla="val 6925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Value over time horizon == 3</a:t>
            </a:r>
          </a:p>
        </p:txBody>
      </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28033549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DEC2-99CC-5844-BF19-5FCFA26B7C06}"/>
              </a:ext>
            </a:extLst>
          </p:cNvPr>
          <p:cNvSpPr txBox="1"/>
          <p:nvPr/>
        </p:nvSpPr>
        <p:spPr>
          <a:xfrm>
            <a:off x="975724" y="1727712"/>
            <a:ext cx="7610586"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Another way to understand value iteration is to see that we are iteratively</a:t>
            </a:r>
          </a:p>
          <a:p>
            <a:pPr hangingPunct="0"/>
            <a:r>
              <a:rPr lang="en-US">
                <a:latin typeface="Liberation Sans" pitchFamily="18"/>
                <a:ea typeface="Noto Sans CJK SC Regular" pitchFamily="2"/>
                <a:cs typeface="FreeSans" pitchFamily="2"/>
              </a:rPr>
              <a:t>re-applying the Bellman Equation, used as an update rule.</a:t>
            </a:r>
          </a:p>
        </p:txBody>
      </p:sp>
      <p:sp>
        <p:nvSpPr>
          <p:cNvPr id="4" name="TextBox 3">
            <a:extLst>
              <a:ext uri="{FF2B5EF4-FFF2-40B4-BE49-F238E27FC236}">
                <a16:creationId xmlns:a16="http://schemas.microsoft.com/office/drawing/2014/main" id="{96D56BB4-2191-9E4C-94F8-3C048C21E409}"/>
              </a:ext>
            </a:extLst>
          </p:cNvPr>
          <p:cNvSpPr txBox="1"/>
          <p:nvPr/>
        </p:nvSpPr>
        <p:spPr>
          <a:xfrm>
            <a:off x="975725" y="2695751"/>
            <a:ext cx="417015" cy="2950701"/>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1.</a:t>
            </a:r>
          </a:p>
          <a:p>
            <a:pPr hangingPunct="0"/>
            <a:endParaRPr lang="en-US">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2.</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3.</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4.</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5.</a:t>
            </a:r>
          </a:p>
        </p:txBody>
      </p:sp>
      <p:grpSp>
        <p:nvGrpSpPr>
          <p:cNvPr id="5" name="Group 4" descr="28§display§V_0(s) = \mbox{arbitrary}§svg§600§FALSE" title="TexMaths">
            <a:extLst>
              <a:ext uri="{FF2B5EF4-FFF2-40B4-BE49-F238E27FC236}">
                <a16:creationId xmlns:a16="http://schemas.microsoft.com/office/drawing/2014/main" id="{3A40FAA2-CB3E-4245-BA34-0EA5FBD5852D}"/>
              </a:ext>
            </a:extLst>
          </p:cNvPr>
          <p:cNvGrpSpPr/>
          <p:nvPr/>
        </p:nvGrpSpPr>
        <p:grpSpPr>
          <a:xfrm>
            <a:off x="1622645" y="2767391"/>
            <a:ext cx="2297520" cy="321120"/>
            <a:chOff x="1900440" y="1991880"/>
            <a:chExt cx="2297520" cy="321120"/>
          </a:xfrm>
        </p:grpSpPr>
        <p:sp>
          <p:nvSpPr>
            <p:cNvPr id="6" name="Freeform 5">
              <a:extLst>
                <a:ext uri="{FF2B5EF4-FFF2-40B4-BE49-F238E27FC236}">
                  <a16:creationId xmlns:a16="http://schemas.microsoft.com/office/drawing/2014/main" id="{7C4815CE-653E-ED4C-9E60-90A474EF8E23}"/>
                </a:ext>
              </a:extLst>
            </p:cNvPr>
            <p:cNvSpPr/>
            <p:nvPr/>
          </p:nvSpPr>
          <p:spPr>
            <a:xfrm>
              <a:off x="1900440" y="1992600"/>
              <a:ext cx="2297520" cy="320400"/>
            </a:xfrm>
            <a:custGeom>
              <a:avLst/>
              <a:gdLst/>
              <a:ahLst/>
              <a:cxnLst>
                <a:cxn ang="3cd4">
                  <a:pos x="hc" y="t"/>
                </a:cxn>
                <a:cxn ang="cd2">
                  <a:pos x="l" y="vc"/>
                </a:cxn>
                <a:cxn ang="cd4">
                  <a:pos x="hc" y="b"/>
                </a:cxn>
                <a:cxn ang="0">
                  <a:pos x="r" y="vc"/>
                </a:cxn>
              </a:cxnLst>
              <a:rect l="l" t="t" r="r" b="b"/>
              <a:pathLst>
                <a:path w="6383" h="891">
                  <a:moveTo>
                    <a:pt x="3192" y="891"/>
                  </a:moveTo>
                  <a:lnTo>
                    <a:pt x="0" y="891"/>
                  </a:lnTo>
                  <a:lnTo>
                    <a:pt x="0" y="0"/>
                  </a:lnTo>
                  <a:lnTo>
                    <a:pt x="6383" y="0"/>
                  </a:lnTo>
                  <a:lnTo>
                    <a:pt x="6383" y="89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98F2501-1CF8-6D44-B236-F53F1D6A72CC}"/>
                </a:ext>
              </a:extLst>
            </p:cNvPr>
            <p:cNvSpPr/>
            <p:nvPr/>
          </p:nvSpPr>
          <p:spPr>
            <a:xfrm>
              <a:off x="1917719" y="2013119"/>
              <a:ext cx="217800" cy="226800"/>
            </a:xfrm>
            <a:custGeom>
              <a:avLst/>
              <a:gdLst/>
              <a:ahLst/>
              <a:cxnLst>
                <a:cxn ang="3cd4">
                  <a:pos x="hc" y="t"/>
                </a:cxn>
                <a:cxn ang="cd2">
                  <a:pos x="l" y="vc"/>
                </a:cxn>
                <a:cxn ang="cd4">
                  <a:pos x="hc" y="b"/>
                </a:cxn>
                <a:cxn ang="0">
                  <a:pos x="r" y="vc"/>
                </a:cxn>
              </a:cxnLst>
              <a:rect l="l" t="t" r="r" b="b"/>
              <a:pathLst>
                <a:path w="606" h="631">
                  <a:moveTo>
                    <a:pt x="486" y="101"/>
                  </a:moveTo>
                  <a:cubicBezTo>
                    <a:pt x="529" y="32"/>
                    <a:pt x="564" y="30"/>
                    <a:pt x="596" y="28"/>
                  </a:cubicBezTo>
                  <a:cubicBezTo>
                    <a:pt x="606" y="26"/>
                    <a:pt x="606" y="12"/>
                    <a:pt x="606" y="10"/>
                  </a:cubicBezTo>
                  <a:cubicBezTo>
                    <a:pt x="606" y="4"/>
                    <a:pt x="602" y="0"/>
                    <a:pt x="596" y="0"/>
                  </a:cubicBezTo>
                  <a:cubicBezTo>
                    <a:pt x="573" y="0"/>
                    <a:pt x="548" y="2"/>
                    <a:pt x="525" y="2"/>
                  </a:cubicBezTo>
                  <a:cubicBezTo>
                    <a:pt x="498" y="2"/>
                    <a:pt x="469" y="0"/>
                    <a:pt x="442" y="0"/>
                  </a:cubicBezTo>
                  <a:cubicBezTo>
                    <a:pt x="436" y="0"/>
                    <a:pt x="425" y="0"/>
                    <a:pt x="425" y="16"/>
                  </a:cubicBezTo>
                  <a:cubicBezTo>
                    <a:pt x="425" y="26"/>
                    <a:pt x="432" y="28"/>
                    <a:pt x="438" y="28"/>
                  </a:cubicBezTo>
                  <a:cubicBezTo>
                    <a:pt x="461" y="30"/>
                    <a:pt x="479" y="39"/>
                    <a:pt x="479" y="57"/>
                  </a:cubicBezTo>
                  <a:cubicBezTo>
                    <a:pt x="479" y="71"/>
                    <a:pt x="465" y="91"/>
                    <a:pt x="465" y="91"/>
                  </a:cubicBezTo>
                  <a:lnTo>
                    <a:pt x="205" y="528"/>
                  </a:lnTo>
                  <a:lnTo>
                    <a:pt x="147" y="55"/>
                  </a:lnTo>
                  <a:cubicBezTo>
                    <a:pt x="147" y="39"/>
                    <a:pt x="166" y="28"/>
                    <a:pt x="205" y="28"/>
                  </a:cubicBezTo>
                  <a:cubicBezTo>
                    <a:pt x="216" y="28"/>
                    <a:pt x="226" y="28"/>
                    <a:pt x="226" y="10"/>
                  </a:cubicBezTo>
                  <a:cubicBezTo>
                    <a:pt x="226" y="2"/>
                    <a:pt x="220" y="0"/>
                    <a:pt x="214" y="0"/>
                  </a:cubicBezTo>
                  <a:cubicBezTo>
                    <a:pt x="180" y="0"/>
                    <a:pt x="143" y="2"/>
                    <a:pt x="108" y="2"/>
                  </a:cubicBezTo>
                  <a:cubicBezTo>
                    <a:pt x="93" y="2"/>
                    <a:pt x="77" y="2"/>
                    <a:pt x="62" y="2"/>
                  </a:cubicBezTo>
                  <a:cubicBezTo>
                    <a:pt x="46" y="2"/>
                    <a:pt x="31" y="0"/>
                    <a:pt x="15" y="0"/>
                  </a:cubicBezTo>
                  <a:cubicBezTo>
                    <a:pt x="10" y="0"/>
                    <a:pt x="0" y="0"/>
                    <a:pt x="0" y="16"/>
                  </a:cubicBezTo>
                  <a:cubicBezTo>
                    <a:pt x="0" y="28"/>
                    <a:pt x="8" y="28"/>
                    <a:pt x="21" y="28"/>
                  </a:cubicBezTo>
                  <a:cubicBezTo>
                    <a:pt x="69" y="28"/>
                    <a:pt x="69" y="37"/>
                    <a:pt x="71" y="59"/>
                  </a:cubicBezTo>
                  <a:lnTo>
                    <a:pt x="139" y="611"/>
                  </a:lnTo>
                  <a:cubicBezTo>
                    <a:pt x="143" y="627"/>
                    <a:pt x="145" y="631"/>
                    <a:pt x="156" y="631"/>
                  </a:cubicBezTo>
                  <a:cubicBezTo>
                    <a:pt x="170" y="631"/>
                    <a:pt x="174" y="627"/>
                    <a:pt x="180" y="6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3938F69C-11B8-CC4D-AC4B-2C787D76B6A7}"/>
                </a:ext>
              </a:extLst>
            </p:cNvPr>
            <p:cNvSpPr/>
            <p:nvPr/>
          </p:nvSpPr>
          <p:spPr>
            <a:xfrm>
              <a:off x="2088719" y="2131560"/>
              <a:ext cx="99720" cy="153720"/>
            </a:xfrm>
            <a:custGeom>
              <a:avLst/>
              <a:gdLst/>
              <a:ahLst/>
              <a:cxnLst>
                <a:cxn ang="3cd4">
                  <a:pos x="hc" y="t"/>
                </a:cxn>
                <a:cxn ang="cd2">
                  <a:pos x="l" y="vc"/>
                </a:cxn>
                <a:cxn ang="cd4">
                  <a:pos x="hc" y="b"/>
                </a:cxn>
                <a:cxn ang="0">
                  <a:pos x="r" y="vc"/>
                </a:cxn>
              </a:cxnLst>
              <a:rect l="l" t="t" r="r" b="b"/>
              <a:pathLst>
                <a:path w="278" h="428">
                  <a:moveTo>
                    <a:pt x="278" y="217"/>
                  </a:moveTo>
                  <a:cubicBezTo>
                    <a:pt x="278" y="148"/>
                    <a:pt x="270" y="97"/>
                    <a:pt x="241" y="55"/>
                  </a:cubicBezTo>
                  <a:cubicBezTo>
                    <a:pt x="224" y="24"/>
                    <a:pt x="187" y="0"/>
                    <a:pt x="139" y="0"/>
                  </a:cubicBezTo>
                  <a:cubicBezTo>
                    <a:pt x="0" y="0"/>
                    <a:pt x="0" y="170"/>
                    <a:pt x="0" y="217"/>
                  </a:cubicBezTo>
                  <a:cubicBezTo>
                    <a:pt x="0" y="262"/>
                    <a:pt x="0" y="428"/>
                    <a:pt x="139" y="428"/>
                  </a:cubicBezTo>
                  <a:cubicBezTo>
                    <a:pt x="278" y="428"/>
                    <a:pt x="278" y="262"/>
                    <a:pt x="278" y="217"/>
                  </a:cubicBezTo>
                  <a:close/>
                  <a:moveTo>
                    <a:pt x="139" y="412"/>
                  </a:moveTo>
                  <a:cubicBezTo>
                    <a:pt x="112" y="412"/>
                    <a:pt x="75" y="394"/>
                    <a:pt x="64" y="343"/>
                  </a:cubicBezTo>
                  <a:cubicBezTo>
                    <a:pt x="54" y="306"/>
                    <a:pt x="54" y="254"/>
                    <a:pt x="54" y="209"/>
                  </a:cubicBezTo>
                  <a:cubicBezTo>
                    <a:pt x="54" y="162"/>
                    <a:pt x="54" y="116"/>
                    <a:pt x="64" y="81"/>
                  </a:cubicBezTo>
                  <a:cubicBezTo>
                    <a:pt x="75" y="30"/>
                    <a:pt x="114" y="18"/>
                    <a:pt x="139" y="18"/>
                  </a:cubicBezTo>
                  <a:cubicBezTo>
                    <a:pt x="172" y="18"/>
                    <a:pt x="203" y="39"/>
                    <a:pt x="212" y="75"/>
                  </a:cubicBezTo>
                  <a:cubicBezTo>
                    <a:pt x="222" y="108"/>
                    <a:pt x="224" y="154"/>
                    <a:pt x="224" y="209"/>
                  </a:cubicBezTo>
                  <a:cubicBezTo>
                    <a:pt x="224" y="254"/>
                    <a:pt x="224" y="300"/>
                    <a:pt x="214" y="341"/>
                  </a:cubicBezTo>
                  <a:cubicBezTo>
                    <a:pt x="203" y="398"/>
                    <a:pt x="162" y="412"/>
                    <a:pt x="139" y="41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0F86D55-0F1A-C845-B2CB-123657ABAC1E}"/>
                </a:ext>
              </a:extLst>
            </p:cNvPr>
            <p:cNvSpPr/>
            <p:nvPr/>
          </p:nvSpPr>
          <p:spPr>
            <a:xfrm>
              <a:off x="2244960" y="1991880"/>
              <a:ext cx="71280" cy="321120"/>
            </a:xfrm>
            <a:custGeom>
              <a:avLst/>
              <a:gdLst/>
              <a:ahLst/>
              <a:cxnLst>
                <a:cxn ang="3cd4">
                  <a:pos x="hc" y="t"/>
                </a:cxn>
                <a:cxn ang="cd2">
                  <a:pos x="l" y="vc"/>
                </a:cxn>
                <a:cxn ang="cd4">
                  <a:pos x="hc" y="b"/>
                </a:cxn>
                <a:cxn ang="0">
                  <a:pos x="r" y="vc"/>
                </a:cxn>
              </a:cxnLst>
              <a:rect l="l" t="t" r="r" b="b"/>
              <a:pathLst>
                <a:path w="199" h="893">
                  <a:moveTo>
                    <a:pt x="199" y="885"/>
                  </a:moveTo>
                  <a:cubicBezTo>
                    <a:pt x="199" y="883"/>
                    <a:pt x="199" y="881"/>
                    <a:pt x="183" y="865"/>
                  </a:cubicBezTo>
                  <a:cubicBezTo>
                    <a:pt x="77" y="753"/>
                    <a:pt x="50" y="585"/>
                    <a:pt x="50" y="447"/>
                  </a:cubicBezTo>
                  <a:cubicBezTo>
                    <a:pt x="50" y="292"/>
                    <a:pt x="83" y="136"/>
                    <a:pt x="187" y="24"/>
                  </a:cubicBezTo>
                  <a:cubicBezTo>
                    <a:pt x="199" y="14"/>
                    <a:pt x="199" y="12"/>
                    <a:pt x="199" y="8"/>
                  </a:cubicBezTo>
                  <a:cubicBezTo>
                    <a:pt x="199" y="2"/>
                    <a:pt x="195" y="0"/>
                    <a:pt x="189" y="0"/>
                  </a:cubicBezTo>
                  <a:cubicBezTo>
                    <a:pt x="181" y="0"/>
                    <a:pt x="104" y="61"/>
                    <a:pt x="54" y="175"/>
                  </a:cubicBezTo>
                  <a:cubicBezTo>
                    <a:pt x="10" y="272"/>
                    <a:pt x="0" y="371"/>
                    <a:pt x="0" y="447"/>
                  </a:cubicBezTo>
                  <a:cubicBezTo>
                    <a:pt x="0" y="518"/>
                    <a:pt x="10" y="625"/>
                    <a:pt x="56" y="727"/>
                  </a:cubicBezTo>
                  <a:cubicBezTo>
                    <a:pt x="108" y="836"/>
                    <a:pt x="181" y="893"/>
                    <a:pt x="189" y="893"/>
                  </a:cubicBezTo>
                  <a:cubicBezTo>
                    <a:pt x="195" y="893"/>
                    <a:pt x="199" y="891"/>
                    <a:pt x="199" y="8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4640301-6A29-6548-8B1D-C63DD325E8B1}"/>
                </a:ext>
              </a:extLst>
            </p:cNvPr>
            <p:cNvSpPr/>
            <p:nvPr/>
          </p:nvSpPr>
          <p:spPr>
            <a:xfrm>
              <a:off x="2348639" y="2090519"/>
              <a:ext cx="113040" cy="145800"/>
            </a:xfrm>
            <a:custGeom>
              <a:avLst/>
              <a:gdLst/>
              <a:ahLst/>
              <a:cxnLst>
                <a:cxn ang="3cd4">
                  <a:pos x="hc" y="t"/>
                </a:cxn>
                <a:cxn ang="cd2">
                  <a:pos x="l" y="vc"/>
                </a:cxn>
                <a:cxn ang="cd4">
                  <a:pos x="hc" y="b"/>
                </a:cxn>
                <a:cxn ang="0">
                  <a:pos x="r" y="vc"/>
                </a:cxn>
              </a:cxnLst>
              <a:rect l="l" t="t" r="r" b="b"/>
              <a:pathLst>
                <a:path w="315" h="406">
                  <a:moveTo>
                    <a:pt x="290" y="61"/>
                  </a:moveTo>
                  <a:cubicBezTo>
                    <a:pt x="264" y="61"/>
                    <a:pt x="249" y="81"/>
                    <a:pt x="249" y="101"/>
                  </a:cubicBezTo>
                  <a:cubicBezTo>
                    <a:pt x="249" y="114"/>
                    <a:pt x="257" y="128"/>
                    <a:pt x="274" y="128"/>
                  </a:cubicBezTo>
                  <a:cubicBezTo>
                    <a:pt x="293" y="128"/>
                    <a:pt x="315" y="112"/>
                    <a:pt x="315" y="77"/>
                  </a:cubicBezTo>
                  <a:cubicBezTo>
                    <a:pt x="315" y="37"/>
                    <a:pt x="278" y="0"/>
                    <a:pt x="212" y="0"/>
                  </a:cubicBezTo>
                  <a:cubicBezTo>
                    <a:pt x="100" y="0"/>
                    <a:pt x="68" y="91"/>
                    <a:pt x="68" y="130"/>
                  </a:cubicBezTo>
                  <a:cubicBezTo>
                    <a:pt x="68" y="201"/>
                    <a:pt x="131" y="215"/>
                    <a:pt x="156" y="219"/>
                  </a:cubicBezTo>
                  <a:cubicBezTo>
                    <a:pt x="201" y="229"/>
                    <a:pt x="245" y="237"/>
                    <a:pt x="245" y="288"/>
                  </a:cubicBezTo>
                  <a:cubicBezTo>
                    <a:pt x="245" y="311"/>
                    <a:pt x="226" y="386"/>
                    <a:pt x="124" y="386"/>
                  </a:cubicBezTo>
                  <a:cubicBezTo>
                    <a:pt x="110" y="386"/>
                    <a:pt x="44" y="386"/>
                    <a:pt x="25" y="339"/>
                  </a:cubicBezTo>
                  <a:cubicBezTo>
                    <a:pt x="58" y="343"/>
                    <a:pt x="79" y="317"/>
                    <a:pt x="79" y="290"/>
                  </a:cubicBezTo>
                  <a:cubicBezTo>
                    <a:pt x="79" y="270"/>
                    <a:pt x="66" y="260"/>
                    <a:pt x="48" y="260"/>
                  </a:cubicBezTo>
                  <a:cubicBezTo>
                    <a:pt x="25" y="260"/>
                    <a:pt x="0" y="278"/>
                    <a:pt x="0" y="319"/>
                  </a:cubicBezTo>
                  <a:cubicBezTo>
                    <a:pt x="0" y="369"/>
                    <a:pt x="48" y="406"/>
                    <a:pt x="122" y="406"/>
                  </a:cubicBezTo>
                  <a:cubicBezTo>
                    <a:pt x="261" y="406"/>
                    <a:pt x="293" y="298"/>
                    <a:pt x="293" y="258"/>
                  </a:cubicBezTo>
                  <a:cubicBezTo>
                    <a:pt x="293" y="225"/>
                    <a:pt x="278" y="203"/>
                    <a:pt x="266" y="191"/>
                  </a:cubicBezTo>
                  <a:cubicBezTo>
                    <a:pt x="243" y="166"/>
                    <a:pt x="220" y="162"/>
                    <a:pt x="181" y="154"/>
                  </a:cubicBezTo>
                  <a:cubicBezTo>
                    <a:pt x="151" y="146"/>
                    <a:pt x="118" y="140"/>
                    <a:pt x="118" y="99"/>
                  </a:cubicBezTo>
                  <a:cubicBezTo>
                    <a:pt x="118" y="75"/>
                    <a:pt x="137" y="20"/>
                    <a:pt x="212" y="20"/>
                  </a:cubicBezTo>
                  <a:cubicBezTo>
                    <a:pt x="234" y="20"/>
                    <a:pt x="276" y="26"/>
                    <a:pt x="290" y="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3E65E39-15FE-A344-9975-0629FC34D8B9}"/>
                </a:ext>
              </a:extLst>
            </p:cNvPr>
            <p:cNvSpPr/>
            <p:nvPr/>
          </p:nvSpPr>
          <p:spPr>
            <a:xfrm>
              <a:off x="2493000" y="1991880"/>
              <a:ext cx="71280" cy="321120"/>
            </a:xfrm>
            <a:custGeom>
              <a:avLst/>
              <a:gdLst/>
              <a:ahLst/>
              <a:cxnLst>
                <a:cxn ang="3cd4">
                  <a:pos x="hc" y="t"/>
                </a:cxn>
                <a:cxn ang="cd2">
                  <a:pos x="l" y="vc"/>
                </a:cxn>
                <a:cxn ang="cd4">
                  <a:pos x="hc" y="b"/>
                </a:cxn>
                <a:cxn ang="0">
                  <a:pos x="r" y="vc"/>
                </a:cxn>
              </a:cxnLst>
              <a:rect l="l" t="t" r="r" b="b"/>
              <a:pathLst>
                <a:path w="199" h="893">
                  <a:moveTo>
                    <a:pt x="199" y="447"/>
                  </a:moveTo>
                  <a:cubicBezTo>
                    <a:pt x="199" y="377"/>
                    <a:pt x="189" y="270"/>
                    <a:pt x="143" y="168"/>
                  </a:cubicBezTo>
                  <a:cubicBezTo>
                    <a:pt x="91" y="59"/>
                    <a:pt x="17" y="0"/>
                    <a:pt x="8" y="0"/>
                  </a:cubicBezTo>
                  <a:cubicBezTo>
                    <a:pt x="4" y="0"/>
                    <a:pt x="0" y="4"/>
                    <a:pt x="0" y="8"/>
                  </a:cubicBezTo>
                  <a:cubicBezTo>
                    <a:pt x="0" y="12"/>
                    <a:pt x="0" y="14"/>
                    <a:pt x="15" y="30"/>
                  </a:cubicBezTo>
                  <a:cubicBezTo>
                    <a:pt x="100" y="118"/>
                    <a:pt x="149" y="260"/>
                    <a:pt x="149" y="447"/>
                  </a:cubicBezTo>
                  <a:cubicBezTo>
                    <a:pt x="149" y="599"/>
                    <a:pt x="118" y="757"/>
                    <a:pt x="12" y="869"/>
                  </a:cubicBezTo>
                  <a:cubicBezTo>
                    <a:pt x="0" y="881"/>
                    <a:pt x="0" y="883"/>
                    <a:pt x="0" y="885"/>
                  </a:cubicBezTo>
                  <a:cubicBezTo>
                    <a:pt x="0" y="891"/>
                    <a:pt x="4" y="893"/>
                    <a:pt x="8" y="893"/>
                  </a:cubicBezTo>
                  <a:cubicBezTo>
                    <a:pt x="17" y="893"/>
                    <a:pt x="95" y="832"/>
                    <a:pt x="145" y="718"/>
                  </a:cubicBezTo>
                  <a:cubicBezTo>
                    <a:pt x="189" y="621"/>
                    <a:pt x="199" y="522"/>
                    <a:pt x="199" y="4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E643670-10A7-9E46-BC8C-4FA7F0798E9F}"/>
                </a:ext>
              </a:extLst>
            </p:cNvPr>
            <p:cNvSpPr/>
            <p:nvPr/>
          </p:nvSpPr>
          <p:spPr>
            <a:xfrm>
              <a:off x="2696040" y="2114640"/>
              <a:ext cx="203400" cy="75600"/>
            </a:xfrm>
            <a:custGeom>
              <a:avLst/>
              <a:gdLst/>
              <a:ahLst/>
              <a:cxnLst>
                <a:cxn ang="3cd4">
                  <a:pos x="hc" y="t"/>
                </a:cxn>
                <a:cxn ang="cd2">
                  <a:pos x="l" y="vc"/>
                </a:cxn>
                <a:cxn ang="cd4">
                  <a:pos x="hc" y="b"/>
                </a:cxn>
                <a:cxn ang="0">
                  <a:pos x="r" y="vc"/>
                </a:cxn>
              </a:cxnLst>
              <a:rect l="l" t="t" r="r" b="b"/>
              <a:pathLst>
                <a:path w="566" h="211">
                  <a:moveTo>
                    <a:pt x="537" y="37"/>
                  </a:moveTo>
                  <a:cubicBezTo>
                    <a:pt x="550" y="37"/>
                    <a:pt x="566" y="37"/>
                    <a:pt x="566" y="18"/>
                  </a:cubicBezTo>
                  <a:cubicBezTo>
                    <a:pt x="566" y="0"/>
                    <a:pt x="550" y="0"/>
                    <a:pt x="539" y="0"/>
                  </a:cubicBezTo>
                  <a:lnTo>
                    <a:pt x="29" y="0"/>
                  </a:lnTo>
                  <a:cubicBezTo>
                    <a:pt x="15" y="0"/>
                    <a:pt x="0" y="0"/>
                    <a:pt x="0" y="18"/>
                  </a:cubicBezTo>
                  <a:cubicBezTo>
                    <a:pt x="0" y="37"/>
                    <a:pt x="15" y="37"/>
                    <a:pt x="29" y="37"/>
                  </a:cubicBezTo>
                  <a:close/>
                  <a:moveTo>
                    <a:pt x="539" y="211"/>
                  </a:moveTo>
                  <a:cubicBezTo>
                    <a:pt x="550" y="211"/>
                    <a:pt x="566" y="211"/>
                    <a:pt x="566" y="193"/>
                  </a:cubicBezTo>
                  <a:cubicBezTo>
                    <a:pt x="566" y="175"/>
                    <a:pt x="550" y="175"/>
                    <a:pt x="537" y="175"/>
                  </a:cubicBezTo>
                  <a:lnTo>
                    <a:pt x="29" y="175"/>
                  </a:lnTo>
                  <a:cubicBezTo>
                    <a:pt x="15" y="175"/>
                    <a:pt x="0" y="175"/>
                    <a:pt x="0" y="193"/>
                  </a:cubicBezTo>
                  <a:cubicBezTo>
                    <a:pt x="0" y="211"/>
                    <a:pt x="15" y="211"/>
                    <a:pt x="29" y="2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F4FC28B-3854-6542-BB6F-8FF7892A9692}"/>
                </a:ext>
              </a:extLst>
            </p:cNvPr>
            <p:cNvSpPr/>
            <p:nvPr/>
          </p:nvSpPr>
          <p:spPr>
            <a:xfrm>
              <a:off x="301284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B3743AA-C5C2-334B-B5A0-78A2AC0412DD}"/>
                </a:ext>
              </a:extLst>
            </p:cNvPr>
            <p:cNvSpPr/>
            <p:nvPr/>
          </p:nvSpPr>
          <p:spPr>
            <a:xfrm>
              <a:off x="316080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B689D55-B12D-F942-98EB-18BD6DC4C27C}"/>
                </a:ext>
              </a:extLst>
            </p:cNvPr>
            <p:cNvSpPr/>
            <p:nvPr/>
          </p:nvSpPr>
          <p:spPr>
            <a:xfrm>
              <a:off x="3279600" y="2009520"/>
              <a:ext cx="151200" cy="226800"/>
            </a:xfrm>
            <a:custGeom>
              <a:avLst/>
              <a:gdLst/>
              <a:ahLst/>
              <a:cxnLst>
                <a:cxn ang="3cd4">
                  <a:pos x="hc" y="t"/>
                </a:cxn>
                <a:cxn ang="cd2">
                  <a:pos x="l" y="vc"/>
                </a:cxn>
                <a:cxn ang="cd4">
                  <a:pos x="hc" y="b"/>
                </a:cxn>
                <a:cxn ang="0">
                  <a:pos x="r" y="vc"/>
                </a:cxn>
              </a:cxnLst>
              <a:rect l="l" t="t" r="r" b="b"/>
              <a:pathLst>
                <a:path w="421" h="631">
                  <a:moveTo>
                    <a:pt x="124" y="284"/>
                  </a:moveTo>
                  <a:lnTo>
                    <a:pt x="124" y="0"/>
                  </a:lnTo>
                  <a:lnTo>
                    <a:pt x="0" y="10"/>
                  </a:lnTo>
                  <a:lnTo>
                    <a:pt x="0" y="39"/>
                  </a:lnTo>
                  <a:cubicBezTo>
                    <a:pt x="60" y="39"/>
                    <a:pt x="66" y="45"/>
                    <a:pt x="66" y="87"/>
                  </a:cubicBezTo>
                  <a:lnTo>
                    <a:pt x="66" y="621"/>
                  </a:lnTo>
                  <a:lnTo>
                    <a:pt x="87" y="621"/>
                  </a:lnTo>
                  <a:cubicBezTo>
                    <a:pt x="89" y="619"/>
                    <a:pt x="95" y="607"/>
                    <a:pt x="118" y="566"/>
                  </a:cubicBezTo>
                  <a:cubicBezTo>
                    <a:pt x="131" y="587"/>
                    <a:pt x="168" y="631"/>
                    <a:pt x="230" y="631"/>
                  </a:cubicBezTo>
                  <a:cubicBezTo>
                    <a:pt x="332" y="631"/>
                    <a:pt x="421" y="544"/>
                    <a:pt x="421" y="428"/>
                  </a:cubicBezTo>
                  <a:cubicBezTo>
                    <a:pt x="421" y="315"/>
                    <a:pt x="336" y="225"/>
                    <a:pt x="239" y="225"/>
                  </a:cubicBezTo>
                  <a:cubicBezTo>
                    <a:pt x="174" y="225"/>
                    <a:pt x="137" y="268"/>
                    <a:pt x="124" y="284"/>
                  </a:cubicBezTo>
                  <a:close/>
                  <a:moveTo>
                    <a:pt x="125" y="520"/>
                  </a:moveTo>
                  <a:lnTo>
                    <a:pt x="125" y="335"/>
                  </a:lnTo>
                  <a:cubicBezTo>
                    <a:pt x="125" y="317"/>
                    <a:pt x="125" y="317"/>
                    <a:pt x="135" y="302"/>
                  </a:cubicBezTo>
                  <a:cubicBezTo>
                    <a:pt x="168" y="252"/>
                    <a:pt x="214" y="246"/>
                    <a:pt x="235" y="246"/>
                  </a:cubicBezTo>
                  <a:cubicBezTo>
                    <a:pt x="274" y="246"/>
                    <a:pt x="305" y="268"/>
                    <a:pt x="324" y="302"/>
                  </a:cubicBezTo>
                  <a:cubicBezTo>
                    <a:pt x="347" y="339"/>
                    <a:pt x="349" y="390"/>
                    <a:pt x="349" y="426"/>
                  </a:cubicBezTo>
                  <a:cubicBezTo>
                    <a:pt x="349" y="461"/>
                    <a:pt x="347" y="513"/>
                    <a:pt x="322" y="554"/>
                  </a:cubicBezTo>
                  <a:cubicBezTo>
                    <a:pt x="305" y="580"/>
                    <a:pt x="272" y="611"/>
                    <a:pt x="226" y="611"/>
                  </a:cubicBezTo>
                  <a:cubicBezTo>
                    <a:pt x="189" y="611"/>
                    <a:pt x="158" y="589"/>
                    <a:pt x="137" y="556"/>
                  </a:cubicBezTo>
                  <a:cubicBezTo>
                    <a:pt x="125" y="538"/>
                    <a:pt x="125" y="536"/>
                    <a:pt x="125" y="5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DAADFCA-C49C-114B-B8E5-ED62931686AA}"/>
                </a:ext>
              </a:extLst>
            </p:cNvPr>
            <p:cNvSpPr/>
            <p:nvPr/>
          </p:nvSpPr>
          <p:spPr>
            <a:xfrm>
              <a:off x="3449880" y="2017439"/>
              <a:ext cx="65520" cy="215280"/>
            </a:xfrm>
            <a:custGeom>
              <a:avLst/>
              <a:gdLst/>
              <a:ahLst/>
              <a:cxnLst>
                <a:cxn ang="3cd4">
                  <a:pos x="hc" y="t"/>
                </a:cxn>
                <a:cxn ang="cd2">
                  <a:pos x="l" y="vc"/>
                </a:cxn>
                <a:cxn ang="cd4">
                  <a:pos x="hc" y="b"/>
                </a:cxn>
                <a:cxn ang="0">
                  <a:pos x="r" y="vc"/>
                </a:cxn>
              </a:cxnLst>
              <a:rect l="l" t="t" r="r" b="b"/>
              <a:pathLst>
                <a:path w="183" h="599">
                  <a:moveTo>
                    <a:pt x="124" y="203"/>
                  </a:moveTo>
                  <a:lnTo>
                    <a:pt x="4" y="213"/>
                  </a:lnTo>
                  <a:lnTo>
                    <a:pt x="4" y="242"/>
                  </a:lnTo>
                  <a:cubicBezTo>
                    <a:pt x="60" y="242"/>
                    <a:pt x="68" y="246"/>
                    <a:pt x="68" y="290"/>
                  </a:cubicBezTo>
                  <a:lnTo>
                    <a:pt x="68" y="530"/>
                  </a:lnTo>
                  <a:cubicBezTo>
                    <a:pt x="68" y="570"/>
                    <a:pt x="58" y="570"/>
                    <a:pt x="0" y="570"/>
                  </a:cubicBezTo>
                  <a:lnTo>
                    <a:pt x="0" y="599"/>
                  </a:lnTo>
                  <a:cubicBezTo>
                    <a:pt x="27" y="597"/>
                    <a:pt x="73" y="597"/>
                    <a:pt x="95" y="597"/>
                  </a:cubicBezTo>
                  <a:cubicBezTo>
                    <a:pt x="124" y="597"/>
                    <a:pt x="154" y="597"/>
                    <a:pt x="183" y="599"/>
                  </a:cubicBezTo>
                  <a:lnTo>
                    <a:pt x="183" y="570"/>
                  </a:lnTo>
                  <a:cubicBezTo>
                    <a:pt x="127" y="570"/>
                    <a:pt x="124" y="566"/>
                    <a:pt x="124" y="532"/>
                  </a:cubicBezTo>
                  <a:close/>
                  <a:moveTo>
                    <a:pt x="127" y="47"/>
                  </a:moveTo>
                  <a:cubicBezTo>
                    <a:pt x="127" y="18"/>
                    <a:pt x="106" y="0"/>
                    <a:pt x="81" y="0"/>
                  </a:cubicBezTo>
                  <a:cubicBezTo>
                    <a:pt x="54" y="0"/>
                    <a:pt x="37" y="24"/>
                    <a:pt x="37" y="47"/>
                  </a:cubicBezTo>
                  <a:cubicBezTo>
                    <a:pt x="37" y="71"/>
                    <a:pt x="54" y="95"/>
                    <a:pt x="81" y="95"/>
                  </a:cubicBezTo>
                  <a:cubicBezTo>
                    <a:pt x="106" y="95"/>
                    <a:pt x="127" y="75"/>
                    <a:pt x="127" y="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6445720-5E86-6344-A3A5-B7B8FD73CF67}"/>
                </a:ext>
              </a:extLst>
            </p:cNvPr>
            <p:cNvSpPr/>
            <p:nvPr/>
          </p:nvSpPr>
          <p:spPr>
            <a:xfrm>
              <a:off x="3530520" y="2035079"/>
              <a:ext cx="95400" cy="201240"/>
            </a:xfrm>
            <a:custGeom>
              <a:avLst/>
              <a:gdLst/>
              <a:ahLst/>
              <a:cxnLst>
                <a:cxn ang="3cd4">
                  <a:pos x="hc" y="t"/>
                </a:cxn>
                <a:cxn ang="cd2">
                  <a:pos x="l" y="vc"/>
                </a:cxn>
                <a:cxn ang="cd4">
                  <a:pos x="hc" y="b"/>
                </a:cxn>
                <a:cxn ang="0">
                  <a:pos x="r" y="vc"/>
                </a:cxn>
              </a:cxnLst>
              <a:rect l="l" t="t" r="r" b="b"/>
              <a:pathLst>
                <a:path w="266" h="560">
                  <a:moveTo>
                    <a:pt x="131" y="193"/>
                  </a:moveTo>
                  <a:lnTo>
                    <a:pt x="253" y="193"/>
                  </a:lnTo>
                  <a:lnTo>
                    <a:pt x="253" y="164"/>
                  </a:lnTo>
                  <a:lnTo>
                    <a:pt x="131" y="164"/>
                  </a:lnTo>
                  <a:lnTo>
                    <a:pt x="131" y="0"/>
                  </a:lnTo>
                  <a:lnTo>
                    <a:pt x="110" y="0"/>
                  </a:lnTo>
                  <a:cubicBezTo>
                    <a:pt x="110" y="73"/>
                    <a:pt x="83" y="168"/>
                    <a:pt x="0" y="173"/>
                  </a:cubicBezTo>
                  <a:lnTo>
                    <a:pt x="0" y="193"/>
                  </a:lnTo>
                  <a:lnTo>
                    <a:pt x="73" y="193"/>
                  </a:lnTo>
                  <a:lnTo>
                    <a:pt x="73" y="438"/>
                  </a:lnTo>
                  <a:cubicBezTo>
                    <a:pt x="73" y="550"/>
                    <a:pt x="152" y="560"/>
                    <a:pt x="183" y="560"/>
                  </a:cubicBezTo>
                  <a:cubicBezTo>
                    <a:pt x="243" y="560"/>
                    <a:pt x="266" y="497"/>
                    <a:pt x="266" y="438"/>
                  </a:cubicBezTo>
                  <a:lnTo>
                    <a:pt x="266" y="388"/>
                  </a:lnTo>
                  <a:lnTo>
                    <a:pt x="245" y="388"/>
                  </a:lnTo>
                  <a:lnTo>
                    <a:pt x="245" y="438"/>
                  </a:lnTo>
                  <a:cubicBezTo>
                    <a:pt x="245" y="503"/>
                    <a:pt x="220" y="538"/>
                    <a:pt x="189" y="538"/>
                  </a:cubicBezTo>
                  <a:cubicBezTo>
                    <a:pt x="131" y="538"/>
                    <a:pt x="131" y="457"/>
                    <a:pt x="131"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FF107E1-FD07-9E40-BC5D-7DD66B0E0E19}"/>
                </a:ext>
              </a:extLst>
            </p:cNvPr>
            <p:cNvSpPr/>
            <p:nvPr/>
          </p:nvSpPr>
          <p:spPr>
            <a:xfrm>
              <a:off x="3651479"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AAA4A22-838C-8440-8ADE-22C6457763F5}"/>
                </a:ext>
              </a:extLst>
            </p:cNvPr>
            <p:cNvSpPr/>
            <p:nvPr/>
          </p:nvSpPr>
          <p:spPr>
            <a:xfrm>
              <a:off x="3775320" y="2088360"/>
              <a:ext cx="137880" cy="147960"/>
            </a:xfrm>
            <a:custGeom>
              <a:avLst/>
              <a:gdLst/>
              <a:ahLst/>
              <a:cxnLst>
                <a:cxn ang="3cd4">
                  <a:pos x="hc" y="t"/>
                </a:cxn>
                <a:cxn ang="cd2">
                  <a:pos x="l" y="vc"/>
                </a:cxn>
                <a:cxn ang="cd4">
                  <a:pos x="hc" y="b"/>
                </a:cxn>
                <a:cxn ang="0">
                  <a:pos x="r" y="vc"/>
                </a:cxn>
              </a:cxnLst>
              <a:rect l="l" t="t" r="r" b="b"/>
              <a:pathLst>
                <a:path w="384" h="412">
                  <a:moveTo>
                    <a:pt x="247" y="333"/>
                  </a:moveTo>
                  <a:cubicBezTo>
                    <a:pt x="251" y="369"/>
                    <a:pt x="274" y="406"/>
                    <a:pt x="315" y="406"/>
                  </a:cubicBezTo>
                  <a:cubicBezTo>
                    <a:pt x="332" y="406"/>
                    <a:pt x="384" y="394"/>
                    <a:pt x="384" y="321"/>
                  </a:cubicBezTo>
                  <a:lnTo>
                    <a:pt x="384" y="272"/>
                  </a:lnTo>
                  <a:lnTo>
                    <a:pt x="363" y="272"/>
                  </a:lnTo>
                  <a:lnTo>
                    <a:pt x="363" y="321"/>
                  </a:lnTo>
                  <a:cubicBezTo>
                    <a:pt x="363" y="373"/>
                    <a:pt x="342" y="380"/>
                    <a:pt x="332" y="380"/>
                  </a:cubicBezTo>
                  <a:cubicBezTo>
                    <a:pt x="305" y="380"/>
                    <a:pt x="301" y="339"/>
                    <a:pt x="301" y="335"/>
                  </a:cubicBezTo>
                  <a:lnTo>
                    <a:pt x="301" y="154"/>
                  </a:lnTo>
                  <a:cubicBezTo>
                    <a:pt x="301" y="118"/>
                    <a:pt x="301" y="83"/>
                    <a:pt x="270" y="49"/>
                  </a:cubicBezTo>
                  <a:cubicBezTo>
                    <a:pt x="237" y="14"/>
                    <a:pt x="195" y="0"/>
                    <a:pt x="152" y="0"/>
                  </a:cubicBezTo>
                  <a:cubicBezTo>
                    <a:pt x="83" y="0"/>
                    <a:pt x="25" y="43"/>
                    <a:pt x="25" y="101"/>
                  </a:cubicBezTo>
                  <a:cubicBezTo>
                    <a:pt x="25" y="128"/>
                    <a:pt x="42" y="144"/>
                    <a:pt x="64" y="144"/>
                  </a:cubicBezTo>
                  <a:cubicBezTo>
                    <a:pt x="87" y="144"/>
                    <a:pt x="102" y="126"/>
                    <a:pt x="102" y="101"/>
                  </a:cubicBezTo>
                  <a:cubicBezTo>
                    <a:pt x="102" y="91"/>
                    <a:pt x="98" y="61"/>
                    <a:pt x="60" y="61"/>
                  </a:cubicBezTo>
                  <a:cubicBezTo>
                    <a:pt x="83" y="30"/>
                    <a:pt x="124" y="20"/>
                    <a:pt x="152" y="20"/>
                  </a:cubicBezTo>
                  <a:cubicBezTo>
                    <a:pt x="193" y="20"/>
                    <a:pt x="241" y="55"/>
                    <a:pt x="241" y="134"/>
                  </a:cubicBezTo>
                  <a:lnTo>
                    <a:pt x="241" y="168"/>
                  </a:lnTo>
                  <a:cubicBezTo>
                    <a:pt x="199" y="170"/>
                    <a:pt x="139" y="173"/>
                    <a:pt x="85" y="199"/>
                  </a:cubicBezTo>
                  <a:cubicBezTo>
                    <a:pt x="21" y="229"/>
                    <a:pt x="0" y="276"/>
                    <a:pt x="0" y="317"/>
                  </a:cubicBezTo>
                  <a:cubicBezTo>
                    <a:pt x="0" y="390"/>
                    <a:pt x="83" y="412"/>
                    <a:pt x="137" y="412"/>
                  </a:cubicBezTo>
                  <a:cubicBezTo>
                    <a:pt x="193" y="412"/>
                    <a:pt x="232" y="375"/>
                    <a:pt x="247" y="333"/>
                  </a:cubicBezTo>
                  <a:close/>
                  <a:moveTo>
                    <a:pt x="241" y="187"/>
                  </a:moveTo>
                  <a:lnTo>
                    <a:pt x="241" y="276"/>
                  </a:lnTo>
                  <a:cubicBezTo>
                    <a:pt x="241" y="361"/>
                    <a:pt x="181" y="392"/>
                    <a:pt x="143" y="392"/>
                  </a:cubicBezTo>
                  <a:cubicBezTo>
                    <a:pt x="100" y="392"/>
                    <a:pt x="66" y="359"/>
                    <a:pt x="66" y="315"/>
                  </a:cubicBezTo>
                  <a:cubicBezTo>
                    <a:pt x="66" y="266"/>
                    <a:pt x="102" y="191"/>
                    <a:pt x="241"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BADF277-4124-D241-B801-516CF7F4EBC1}"/>
                </a:ext>
              </a:extLst>
            </p:cNvPr>
            <p:cNvSpPr/>
            <p:nvPr/>
          </p:nvSpPr>
          <p:spPr>
            <a:xfrm>
              <a:off x="3922560" y="2090519"/>
              <a:ext cx="103320" cy="142200"/>
            </a:xfrm>
            <a:custGeom>
              <a:avLst/>
              <a:gdLst/>
              <a:ahLst/>
              <a:cxnLst>
                <a:cxn ang="3cd4">
                  <a:pos x="hc" y="t"/>
                </a:cxn>
                <a:cxn ang="cd2">
                  <a:pos x="l" y="vc"/>
                </a:cxn>
                <a:cxn ang="cd4">
                  <a:pos x="hc" y="b"/>
                </a:cxn>
                <a:cxn ang="0">
                  <a:pos x="r" y="vc"/>
                </a:cxn>
              </a:cxnLst>
              <a:rect l="l" t="t" r="r" b="b"/>
              <a:pathLst>
                <a:path w="288" h="396">
                  <a:moveTo>
                    <a:pt x="118" y="99"/>
                  </a:moveTo>
                  <a:lnTo>
                    <a:pt x="118" y="0"/>
                  </a:lnTo>
                  <a:lnTo>
                    <a:pt x="0" y="10"/>
                  </a:lnTo>
                  <a:lnTo>
                    <a:pt x="0" y="39"/>
                  </a:lnTo>
                  <a:cubicBezTo>
                    <a:pt x="60" y="39"/>
                    <a:pt x="66" y="45"/>
                    <a:pt x="66" y="87"/>
                  </a:cubicBezTo>
                  <a:lnTo>
                    <a:pt x="66" y="329"/>
                  </a:lnTo>
                  <a:cubicBezTo>
                    <a:pt x="66" y="367"/>
                    <a:pt x="58" y="367"/>
                    <a:pt x="0" y="367"/>
                  </a:cubicBezTo>
                  <a:lnTo>
                    <a:pt x="0" y="396"/>
                  </a:lnTo>
                  <a:cubicBezTo>
                    <a:pt x="33" y="396"/>
                    <a:pt x="73" y="394"/>
                    <a:pt x="97" y="394"/>
                  </a:cubicBezTo>
                  <a:cubicBezTo>
                    <a:pt x="131" y="394"/>
                    <a:pt x="172" y="394"/>
                    <a:pt x="207" y="396"/>
                  </a:cubicBezTo>
                  <a:lnTo>
                    <a:pt x="207" y="367"/>
                  </a:lnTo>
                  <a:lnTo>
                    <a:pt x="187" y="367"/>
                  </a:lnTo>
                  <a:cubicBezTo>
                    <a:pt x="125" y="367"/>
                    <a:pt x="124" y="359"/>
                    <a:pt x="124" y="327"/>
                  </a:cubicBezTo>
                  <a:lnTo>
                    <a:pt x="124" y="189"/>
                  </a:lnTo>
                  <a:cubicBezTo>
                    <a:pt x="124" y="99"/>
                    <a:pt x="158" y="20"/>
                    <a:pt x="224" y="20"/>
                  </a:cubicBezTo>
                  <a:cubicBezTo>
                    <a:pt x="230" y="20"/>
                    <a:pt x="232" y="20"/>
                    <a:pt x="234" y="20"/>
                  </a:cubicBezTo>
                  <a:cubicBezTo>
                    <a:pt x="230" y="22"/>
                    <a:pt x="214" y="32"/>
                    <a:pt x="214" y="55"/>
                  </a:cubicBezTo>
                  <a:cubicBezTo>
                    <a:pt x="214" y="81"/>
                    <a:pt x="232" y="93"/>
                    <a:pt x="251" y="93"/>
                  </a:cubicBezTo>
                  <a:cubicBezTo>
                    <a:pt x="266" y="93"/>
                    <a:pt x="288" y="83"/>
                    <a:pt x="288" y="55"/>
                  </a:cubicBezTo>
                  <a:cubicBezTo>
                    <a:pt x="288" y="26"/>
                    <a:pt x="261" y="0"/>
                    <a:pt x="224" y="0"/>
                  </a:cubicBezTo>
                  <a:cubicBezTo>
                    <a:pt x="162" y="0"/>
                    <a:pt x="131" y="61"/>
                    <a:pt x="118" y="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F6FC651-EB1D-B44F-A19A-34C86B2A9657}"/>
                </a:ext>
              </a:extLst>
            </p:cNvPr>
            <p:cNvSpPr/>
            <p:nvPr/>
          </p:nvSpPr>
          <p:spPr>
            <a:xfrm>
              <a:off x="4039199" y="2094119"/>
              <a:ext cx="149760" cy="204120"/>
            </a:xfrm>
            <a:custGeom>
              <a:avLst/>
              <a:gdLst/>
              <a:ahLst/>
              <a:cxnLst>
                <a:cxn ang="3cd4">
                  <a:pos x="hc" y="t"/>
                </a:cxn>
                <a:cxn ang="cd2">
                  <a:pos x="l" y="vc"/>
                </a:cxn>
                <a:cxn ang="cd4">
                  <a:pos x="hc" y="b"/>
                </a:cxn>
                <a:cxn ang="0">
                  <a:pos x="r" y="vc"/>
                </a:cxn>
              </a:cxnLst>
              <a:rect l="l" t="t" r="r" b="b"/>
              <a:pathLst>
                <a:path w="417" h="568">
                  <a:moveTo>
                    <a:pt x="338" y="85"/>
                  </a:moveTo>
                  <a:cubicBezTo>
                    <a:pt x="359" y="28"/>
                    <a:pt x="403" y="28"/>
                    <a:pt x="417" y="28"/>
                  </a:cubicBezTo>
                  <a:lnTo>
                    <a:pt x="417" y="0"/>
                  </a:lnTo>
                  <a:cubicBezTo>
                    <a:pt x="398" y="2"/>
                    <a:pt x="373" y="2"/>
                    <a:pt x="353" y="2"/>
                  </a:cubicBezTo>
                  <a:cubicBezTo>
                    <a:pt x="338" y="2"/>
                    <a:pt x="297" y="0"/>
                    <a:pt x="278" y="0"/>
                  </a:cubicBezTo>
                  <a:lnTo>
                    <a:pt x="278" y="28"/>
                  </a:lnTo>
                  <a:cubicBezTo>
                    <a:pt x="305" y="28"/>
                    <a:pt x="318" y="45"/>
                    <a:pt x="318" y="67"/>
                  </a:cubicBezTo>
                  <a:cubicBezTo>
                    <a:pt x="318" y="75"/>
                    <a:pt x="318" y="77"/>
                    <a:pt x="313" y="87"/>
                  </a:cubicBezTo>
                  <a:lnTo>
                    <a:pt x="228" y="308"/>
                  </a:lnTo>
                  <a:lnTo>
                    <a:pt x="133" y="67"/>
                  </a:lnTo>
                  <a:cubicBezTo>
                    <a:pt x="129" y="59"/>
                    <a:pt x="127" y="55"/>
                    <a:pt x="127" y="51"/>
                  </a:cubicBezTo>
                  <a:cubicBezTo>
                    <a:pt x="127" y="28"/>
                    <a:pt x="160" y="28"/>
                    <a:pt x="176" y="28"/>
                  </a:cubicBezTo>
                  <a:lnTo>
                    <a:pt x="176" y="0"/>
                  </a:lnTo>
                  <a:cubicBezTo>
                    <a:pt x="152" y="0"/>
                    <a:pt x="97" y="2"/>
                    <a:pt x="83" y="2"/>
                  </a:cubicBezTo>
                  <a:cubicBezTo>
                    <a:pt x="60" y="2"/>
                    <a:pt x="25" y="2"/>
                    <a:pt x="0" y="0"/>
                  </a:cubicBezTo>
                  <a:lnTo>
                    <a:pt x="0" y="28"/>
                  </a:lnTo>
                  <a:cubicBezTo>
                    <a:pt x="41" y="28"/>
                    <a:pt x="58" y="28"/>
                    <a:pt x="69" y="59"/>
                  </a:cubicBezTo>
                  <a:lnTo>
                    <a:pt x="197" y="386"/>
                  </a:lnTo>
                  <a:cubicBezTo>
                    <a:pt x="193" y="398"/>
                    <a:pt x="181" y="426"/>
                    <a:pt x="176" y="438"/>
                  </a:cubicBezTo>
                  <a:cubicBezTo>
                    <a:pt x="156" y="487"/>
                    <a:pt x="133" y="550"/>
                    <a:pt x="79" y="550"/>
                  </a:cubicBezTo>
                  <a:cubicBezTo>
                    <a:pt x="73" y="550"/>
                    <a:pt x="54" y="550"/>
                    <a:pt x="39" y="534"/>
                  </a:cubicBezTo>
                  <a:cubicBezTo>
                    <a:pt x="66" y="530"/>
                    <a:pt x="71" y="509"/>
                    <a:pt x="71" y="495"/>
                  </a:cubicBezTo>
                  <a:cubicBezTo>
                    <a:pt x="71" y="473"/>
                    <a:pt x="56" y="459"/>
                    <a:pt x="37" y="459"/>
                  </a:cubicBezTo>
                  <a:cubicBezTo>
                    <a:pt x="19" y="459"/>
                    <a:pt x="0" y="469"/>
                    <a:pt x="0" y="497"/>
                  </a:cubicBezTo>
                  <a:cubicBezTo>
                    <a:pt x="0" y="538"/>
                    <a:pt x="37" y="568"/>
                    <a:pt x="79" y="568"/>
                  </a:cubicBezTo>
                  <a:cubicBezTo>
                    <a:pt x="131" y="568"/>
                    <a:pt x="166" y="518"/>
                    <a:pt x="187" y="4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_1(s) = \max_{a} \sum_{s',r} p(s',r|s,a) [ r + \gamma V_0(s') ]§svg§600§FALSE" title="TexMaths">
            <a:extLst>
              <a:ext uri="{FF2B5EF4-FFF2-40B4-BE49-F238E27FC236}">
                <a16:creationId xmlns:a16="http://schemas.microsoft.com/office/drawing/2014/main" id="{737B54D5-7D5E-0548-B4BB-3B4DB3FF8154}"/>
              </a:ext>
            </a:extLst>
          </p:cNvPr>
          <p:cNvGrpSpPr/>
          <p:nvPr/>
        </p:nvGrpSpPr>
        <p:grpSpPr>
          <a:xfrm>
            <a:off x="1593483" y="3244391"/>
            <a:ext cx="5077800" cy="639720"/>
            <a:chOff x="1871279" y="2468880"/>
            <a:chExt cx="5077800" cy="639720"/>
          </a:xfrm>
        </p:grpSpPr>
        <p:sp>
          <p:nvSpPr>
            <p:cNvPr id="23" name="Freeform 22">
              <a:extLst>
                <a:ext uri="{FF2B5EF4-FFF2-40B4-BE49-F238E27FC236}">
                  <a16:creationId xmlns:a16="http://schemas.microsoft.com/office/drawing/2014/main" id="{F39351B9-AE3F-BA43-8BBF-8006D1268846}"/>
                </a:ext>
              </a:extLst>
            </p:cNvPr>
            <p:cNvSpPr/>
            <p:nvPr/>
          </p:nvSpPr>
          <p:spPr>
            <a:xfrm>
              <a:off x="1871279" y="246888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161729-F67E-EC4A-8543-8A4517E137B6}"/>
                </a:ext>
              </a:extLst>
            </p:cNvPr>
            <p:cNvSpPr/>
            <p:nvPr/>
          </p:nvSpPr>
          <p:spPr>
            <a:xfrm>
              <a:off x="188784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7F6A500-D4CD-4846-89F6-C7C53294A3ED}"/>
                </a:ext>
              </a:extLst>
            </p:cNvPr>
            <p:cNvSpPr/>
            <p:nvPr/>
          </p:nvSpPr>
          <p:spPr>
            <a:xfrm>
              <a:off x="2064600" y="266652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30"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2F280536-B8FE-504A-9709-246AA9CCC043}"/>
                </a:ext>
              </a:extLst>
            </p:cNvPr>
            <p:cNvSpPr/>
            <p:nvPr/>
          </p:nvSpPr>
          <p:spPr>
            <a:xfrm>
              <a:off x="220319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AD50F12E-A83E-BC4C-8D6A-5CB19B58F15B}"/>
                </a:ext>
              </a:extLst>
            </p:cNvPr>
            <p:cNvSpPr/>
            <p:nvPr/>
          </p:nvSpPr>
          <p:spPr>
            <a:xfrm>
              <a:off x="23029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536ADBF7-AB01-2840-B7F8-D475A36DFFB1}"/>
                </a:ext>
              </a:extLst>
            </p:cNvPr>
            <p:cNvSpPr/>
            <p:nvPr/>
          </p:nvSpPr>
          <p:spPr>
            <a:xfrm>
              <a:off x="244224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396D248F-4044-6847-A3F4-EB06FE3EC948}"/>
                </a:ext>
              </a:extLst>
            </p:cNvPr>
            <p:cNvSpPr/>
            <p:nvPr/>
          </p:nvSpPr>
          <p:spPr>
            <a:xfrm>
              <a:off x="2637360" y="2652119"/>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B6320643-9625-DB4A-B3B5-E026BF798D0E}"/>
                </a:ext>
              </a:extLst>
            </p:cNvPr>
            <p:cNvSpPr/>
            <p:nvPr/>
          </p:nvSpPr>
          <p:spPr>
            <a:xfrm>
              <a:off x="2939760" y="2631960"/>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221D7F8-657D-2B4B-9D9F-203E673131EA}"/>
                </a:ext>
              </a:extLst>
            </p:cNvPr>
            <p:cNvSpPr/>
            <p:nvPr/>
          </p:nvSpPr>
          <p:spPr>
            <a:xfrm>
              <a:off x="3186720" y="2630160"/>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8FC5120B-550F-B64D-910B-816098AEB2B5}"/>
                </a:ext>
              </a:extLst>
            </p:cNvPr>
            <p:cNvSpPr/>
            <p:nvPr/>
          </p:nvSpPr>
          <p:spPr>
            <a:xfrm>
              <a:off x="3323879" y="2635200"/>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AC482E93-2B9E-7D4E-9CFB-9CCEE684C06F}"/>
                </a:ext>
              </a:extLst>
            </p:cNvPr>
            <p:cNvSpPr/>
            <p:nvPr/>
          </p:nvSpPr>
          <p:spPr>
            <a:xfrm>
              <a:off x="3152520" y="282888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A35FDE7-D462-7A46-A288-57AA81954E75}"/>
                </a:ext>
              </a:extLst>
            </p:cNvPr>
            <p:cNvSpPr/>
            <p:nvPr/>
          </p:nvSpPr>
          <p:spPr>
            <a:xfrm>
              <a:off x="3542759" y="249588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F10A134-7E78-7B49-B8F4-1EF90F36FC31}"/>
                </a:ext>
              </a:extLst>
            </p:cNvPr>
            <p:cNvSpPr/>
            <p:nvPr/>
          </p:nvSpPr>
          <p:spPr>
            <a:xfrm>
              <a:off x="3565440" y="298836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44126C9-4872-0141-952D-E91CC48BDB91}"/>
                </a:ext>
              </a:extLst>
            </p:cNvPr>
            <p:cNvSpPr/>
            <p:nvPr/>
          </p:nvSpPr>
          <p:spPr>
            <a:xfrm>
              <a:off x="3674519" y="294264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0B7B1EB-9B69-D749-AF92-7E74B810F443}"/>
                </a:ext>
              </a:extLst>
            </p:cNvPr>
            <p:cNvSpPr/>
            <p:nvPr/>
          </p:nvSpPr>
          <p:spPr>
            <a:xfrm>
              <a:off x="3763800" y="305028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918EBD83-B90A-3140-A2E2-1E5B339FEEF9}"/>
                </a:ext>
              </a:extLst>
            </p:cNvPr>
            <p:cNvSpPr/>
            <p:nvPr/>
          </p:nvSpPr>
          <p:spPr>
            <a:xfrm>
              <a:off x="3819959" y="298836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89F7F62-9C7B-4748-B009-630E534A800D}"/>
                </a:ext>
              </a:extLst>
            </p:cNvPr>
            <p:cNvSpPr/>
            <p:nvPr/>
          </p:nvSpPr>
          <p:spPr>
            <a:xfrm>
              <a:off x="3990600" y="2631960"/>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E2A67C9-360D-7243-959B-9900C4CE3B33}"/>
                </a:ext>
              </a:extLst>
            </p:cNvPr>
            <p:cNvSpPr/>
            <p:nvPr/>
          </p:nvSpPr>
          <p:spPr>
            <a:xfrm>
              <a:off x="4176359"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58EAF1E-7ADF-1642-AB4E-D44B4B35658C}"/>
                </a:ext>
              </a:extLst>
            </p:cNvPr>
            <p:cNvSpPr/>
            <p:nvPr/>
          </p:nvSpPr>
          <p:spPr>
            <a:xfrm>
              <a:off x="42760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961AEB7-643D-F541-A1CC-7F6A3E48024C}"/>
                </a:ext>
              </a:extLst>
            </p:cNvPr>
            <p:cNvSpPr/>
            <p:nvPr/>
          </p:nvSpPr>
          <p:spPr>
            <a:xfrm>
              <a:off x="4407839"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34DD6E6-4999-9B42-B89A-8FB04E31EE67}"/>
                </a:ext>
              </a:extLst>
            </p:cNvPr>
            <p:cNvSpPr/>
            <p:nvPr/>
          </p:nvSpPr>
          <p:spPr>
            <a:xfrm>
              <a:off x="450648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F190EF6-2021-EE46-B839-385D8EDC2C9A}"/>
                </a:ext>
              </a:extLst>
            </p:cNvPr>
            <p:cNvSpPr/>
            <p:nvPr/>
          </p:nvSpPr>
          <p:spPr>
            <a:xfrm>
              <a:off x="462024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00735EF-66D3-1841-A7FB-4622CE5C3379}"/>
                </a:ext>
              </a:extLst>
            </p:cNvPr>
            <p:cNvSpPr/>
            <p:nvPr/>
          </p:nvSpPr>
          <p:spPr>
            <a:xfrm>
              <a:off x="4786920" y="254952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8F3BBCFA-C9C1-BD4F-BB15-8C251F6316D3}"/>
                </a:ext>
              </a:extLst>
            </p:cNvPr>
            <p:cNvSpPr/>
            <p:nvPr/>
          </p:nvSpPr>
          <p:spPr>
            <a:xfrm>
              <a:off x="484848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A4563177-2780-3341-AD7A-D718669A641F}"/>
                </a:ext>
              </a:extLst>
            </p:cNvPr>
            <p:cNvSpPr/>
            <p:nvPr/>
          </p:nvSpPr>
          <p:spPr>
            <a:xfrm>
              <a:off x="4995360" y="272268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DE4A4914-C74D-4D41-8EF4-014E20912919}"/>
                </a:ext>
              </a:extLst>
            </p:cNvPr>
            <p:cNvSpPr/>
            <p:nvPr/>
          </p:nvSpPr>
          <p:spPr>
            <a:xfrm>
              <a:off x="5112720" y="2631960"/>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888647-AAC5-2F48-B7EA-70EDBC7E313B}"/>
                </a:ext>
              </a:extLst>
            </p:cNvPr>
            <p:cNvSpPr/>
            <p:nvPr/>
          </p:nvSpPr>
          <p:spPr>
            <a:xfrm>
              <a:off x="5271839"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CF92601B-3AD3-1841-9D57-634DBDD7CAAD}"/>
                </a:ext>
              </a:extLst>
            </p:cNvPr>
            <p:cNvSpPr/>
            <p:nvPr/>
          </p:nvSpPr>
          <p:spPr>
            <a:xfrm>
              <a:off x="5403600" y="254952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E77C47A2-624E-C247-AC61-C811243074AF}"/>
                </a:ext>
              </a:extLst>
            </p:cNvPr>
            <p:cNvSpPr/>
            <p:nvPr/>
          </p:nvSpPr>
          <p:spPr>
            <a:xfrm>
              <a:off x="5459400" y="2631960"/>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4EFD0A86-30CA-1244-BE76-04E177238A50}"/>
                </a:ext>
              </a:extLst>
            </p:cNvPr>
            <p:cNvSpPr/>
            <p:nvPr/>
          </p:nvSpPr>
          <p:spPr>
            <a:xfrm>
              <a:off x="5672880" y="2594160"/>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683BBB7-E847-404E-9E3E-76EE941FBA2F}"/>
                </a:ext>
              </a:extLst>
            </p:cNvPr>
            <p:cNvSpPr/>
            <p:nvPr/>
          </p:nvSpPr>
          <p:spPr>
            <a:xfrm>
              <a:off x="5954400" y="2631960"/>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35108E4-FA74-DA4D-A473-7A01823F6DFF}"/>
                </a:ext>
              </a:extLst>
            </p:cNvPr>
            <p:cNvSpPr/>
            <p:nvPr/>
          </p:nvSpPr>
          <p:spPr>
            <a:xfrm>
              <a:off x="6133680" y="256716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352E9B88-AD3E-3344-BA5C-15DA131136D3}"/>
                </a:ext>
              </a:extLst>
            </p:cNvPr>
            <p:cNvSpPr/>
            <p:nvPr/>
          </p:nvSpPr>
          <p:spPr>
            <a:xfrm>
              <a:off x="6298920" y="2666520"/>
              <a:ext cx="96120" cy="128520"/>
            </a:xfrm>
            <a:custGeom>
              <a:avLst/>
              <a:gdLst/>
              <a:ahLst/>
              <a:cxnLst>
                <a:cxn ang="3cd4">
                  <a:pos x="hc" y="t"/>
                </a:cxn>
                <a:cxn ang="cd2">
                  <a:pos x="l" y="vc"/>
                </a:cxn>
                <a:cxn ang="cd4">
                  <a:pos x="hc" y="b"/>
                </a:cxn>
                <a:cxn ang="0">
                  <a:pos x="r" y="vc"/>
                </a:cxn>
              </a:cxnLst>
              <a:rect l="l" t="t" r="r" b="b"/>
              <a:pathLst>
                <a:path w="268" h="358">
                  <a:moveTo>
                    <a:pt x="268" y="182"/>
                  </a:moveTo>
                  <a:cubicBezTo>
                    <a:pt x="268" y="124"/>
                    <a:pt x="260" y="82"/>
                    <a:pt x="232" y="46"/>
                  </a:cubicBezTo>
                  <a:cubicBezTo>
                    <a:pt x="216" y="20"/>
                    <a:pt x="180" y="0"/>
                    <a:pt x="134" y="0"/>
                  </a:cubicBezTo>
                  <a:cubicBezTo>
                    <a:pt x="0" y="0"/>
                    <a:pt x="0" y="143"/>
                    <a:pt x="0" y="182"/>
                  </a:cubicBezTo>
                  <a:cubicBezTo>
                    <a:pt x="0" y="219"/>
                    <a:pt x="0" y="358"/>
                    <a:pt x="134" y="358"/>
                  </a:cubicBezTo>
                  <a:cubicBezTo>
                    <a:pt x="268" y="358"/>
                    <a:pt x="268" y="219"/>
                    <a:pt x="268" y="182"/>
                  </a:cubicBezTo>
                  <a:close/>
                  <a:moveTo>
                    <a:pt x="134" y="345"/>
                  </a:moveTo>
                  <a:cubicBezTo>
                    <a:pt x="108" y="345"/>
                    <a:pt x="72" y="329"/>
                    <a:pt x="61" y="287"/>
                  </a:cubicBezTo>
                  <a:cubicBezTo>
                    <a:pt x="52" y="256"/>
                    <a:pt x="52" y="212"/>
                    <a:pt x="52" y="175"/>
                  </a:cubicBezTo>
                  <a:cubicBezTo>
                    <a:pt x="52" y="136"/>
                    <a:pt x="52" y="97"/>
                    <a:pt x="61" y="68"/>
                  </a:cubicBezTo>
                  <a:cubicBezTo>
                    <a:pt x="72" y="25"/>
                    <a:pt x="110" y="15"/>
                    <a:pt x="134" y="15"/>
                  </a:cubicBezTo>
                  <a:cubicBezTo>
                    <a:pt x="165" y="15"/>
                    <a:pt x="195" y="32"/>
                    <a:pt x="204" y="63"/>
                  </a:cubicBezTo>
                  <a:cubicBezTo>
                    <a:pt x="214" y="90"/>
                    <a:pt x="214" y="129"/>
                    <a:pt x="214" y="175"/>
                  </a:cubicBezTo>
                  <a:cubicBezTo>
                    <a:pt x="214" y="212"/>
                    <a:pt x="214" y="251"/>
                    <a:pt x="208" y="285"/>
                  </a:cubicBezTo>
                  <a:cubicBezTo>
                    <a:pt x="195" y="333"/>
                    <a:pt x="156" y="345"/>
                    <a:pt x="134" y="3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9097568-C02D-CB46-8B9E-3C8858965F53}"/>
                </a:ext>
              </a:extLst>
            </p:cNvPr>
            <p:cNvSpPr/>
            <p:nvPr/>
          </p:nvSpPr>
          <p:spPr>
            <a:xfrm>
              <a:off x="6449040" y="254952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D321C9D-C0ED-F442-972D-CA6A704A3131}"/>
                </a:ext>
              </a:extLst>
            </p:cNvPr>
            <p:cNvSpPr/>
            <p:nvPr/>
          </p:nvSpPr>
          <p:spPr>
            <a:xfrm>
              <a:off x="6549120" y="2631960"/>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68B3610-3283-0848-B3F5-25D2063354FD}"/>
                </a:ext>
              </a:extLst>
            </p:cNvPr>
            <p:cNvSpPr/>
            <p:nvPr/>
          </p:nvSpPr>
          <p:spPr>
            <a:xfrm>
              <a:off x="6681240" y="253476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228BE089-FD77-AA4D-827D-A1205461A410}"/>
                </a:ext>
              </a:extLst>
            </p:cNvPr>
            <p:cNvSpPr/>
            <p:nvPr/>
          </p:nvSpPr>
          <p:spPr>
            <a:xfrm>
              <a:off x="6770880" y="254952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7431EC2-B483-7E43-AACA-BEA5240D2C7A}"/>
                </a:ext>
              </a:extLst>
            </p:cNvPr>
            <p:cNvSpPr/>
            <p:nvPr/>
          </p:nvSpPr>
          <p:spPr>
            <a:xfrm>
              <a:off x="6873840" y="254952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1" name="Group 60" descr="28§display§V_2(s) = \max_{a} \sum_{s',r} p(s',r|s,a) [ r + \gamma V_1(s') ]§svg§600§FALSE" title="TexMaths">
            <a:extLst>
              <a:ext uri="{FF2B5EF4-FFF2-40B4-BE49-F238E27FC236}">
                <a16:creationId xmlns:a16="http://schemas.microsoft.com/office/drawing/2014/main" id="{2C4182CD-285E-3B4E-A55E-C4907F9C7266}"/>
              </a:ext>
            </a:extLst>
          </p:cNvPr>
          <p:cNvGrpSpPr/>
          <p:nvPr/>
        </p:nvGrpSpPr>
        <p:grpSpPr>
          <a:xfrm>
            <a:off x="1573685" y="3934871"/>
            <a:ext cx="5077800" cy="639720"/>
            <a:chOff x="1851480" y="3159360"/>
            <a:chExt cx="5077800" cy="639720"/>
          </a:xfrm>
        </p:grpSpPr>
        <p:sp>
          <p:nvSpPr>
            <p:cNvPr id="62" name="Freeform 61">
              <a:extLst>
                <a:ext uri="{FF2B5EF4-FFF2-40B4-BE49-F238E27FC236}">
                  <a16:creationId xmlns:a16="http://schemas.microsoft.com/office/drawing/2014/main" id="{330129F9-FBC0-844E-8505-F85A827E370E}"/>
                </a:ext>
              </a:extLst>
            </p:cNvPr>
            <p:cNvSpPr/>
            <p:nvPr/>
          </p:nvSpPr>
          <p:spPr>
            <a:xfrm>
              <a:off x="1851480" y="3159360"/>
              <a:ext cx="5077800" cy="639000"/>
            </a:xfrm>
            <a:custGeom>
              <a:avLst/>
              <a:gdLst/>
              <a:ahLst/>
              <a:cxnLst>
                <a:cxn ang="3cd4">
                  <a:pos x="hc" y="t"/>
                </a:cxn>
                <a:cxn ang="cd2">
                  <a:pos x="l" y="vc"/>
                </a:cxn>
                <a:cxn ang="cd4">
                  <a:pos x="hc" y="b"/>
                </a:cxn>
                <a:cxn ang="0">
                  <a:pos x="r" y="vc"/>
                </a:cxn>
              </a:cxnLst>
              <a:rect l="l" t="t" r="r" b="b"/>
              <a:pathLst>
                <a:path w="14106" h="1776">
                  <a:moveTo>
                    <a:pt x="7054" y="1776"/>
                  </a:moveTo>
                  <a:lnTo>
                    <a:pt x="0" y="1776"/>
                  </a:lnTo>
                  <a:lnTo>
                    <a:pt x="0" y="0"/>
                  </a:lnTo>
                  <a:lnTo>
                    <a:pt x="14106" y="0"/>
                  </a:lnTo>
                  <a:lnTo>
                    <a:pt x="1410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7549946-8264-FE43-88CD-100727BBF63B}"/>
                </a:ext>
              </a:extLst>
            </p:cNvPr>
            <p:cNvSpPr/>
            <p:nvPr/>
          </p:nvSpPr>
          <p:spPr>
            <a:xfrm>
              <a:off x="1868040"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4" y="24"/>
                  </a:cubicBezTo>
                  <a:cubicBezTo>
                    <a:pt x="584" y="22"/>
                    <a:pt x="584" y="10"/>
                    <a:pt x="584" y="8"/>
                  </a:cubicBezTo>
                  <a:cubicBezTo>
                    <a:pt x="584" y="3"/>
                    <a:pt x="580" y="0"/>
                    <a:pt x="574"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22E9736C-96BA-014F-9BD2-D3CA08D0FBC4}"/>
                </a:ext>
              </a:extLst>
            </p:cNvPr>
            <p:cNvSpPr/>
            <p:nvPr/>
          </p:nvSpPr>
          <p:spPr>
            <a:xfrm>
              <a:off x="2035439" y="3357000"/>
              <a:ext cx="91440" cy="124920"/>
            </a:xfrm>
            <a:custGeom>
              <a:avLst/>
              <a:gdLst/>
              <a:ahLst/>
              <a:cxnLst>
                <a:cxn ang="3cd4">
                  <a:pos x="hc" y="t"/>
                </a:cxn>
                <a:cxn ang="cd2">
                  <a:pos x="l" y="vc"/>
                </a:cxn>
                <a:cxn ang="cd4">
                  <a:pos x="hc" y="b"/>
                </a:cxn>
                <a:cxn ang="0">
                  <a:pos x="r" y="vc"/>
                </a:cxn>
              </a:cxnLst>
              <a:rect l="l" t="t" r="r" b="b"/>
              <a:pathLst>
                <a:path w="255" h="348">
                  <a:moveTo>
                    <a:pt x="255" y="253"/>
                  </a:moveTo>
                  <a:lnTo>
                    <a:pt x="234" y="253"/>
                  </a:lnTo>
                  <a:cubicBezTo>
                    <a:pt x="232" y="265"/>
                    <a:pt x="227" y="295"/>
                    <a:pt x="219" y="301"/>
                  </a:cubicBezTo>
                  <a:cubicBezTo>
                    <a:pt x="216" y="304"/>
                    <a:pt x="171" y="304"/>
                    <a:pt x="164" y="304"/>
                  </a:cubicBezTo>
                  <a:lnTo>
                    <a:pt x="58" y="304"/>
                  </a:lnTo>
                  <a:cubicBezTo>
                    <a:pt x="117" y="255"/>
                    <a:pt x="138" y="241"/>
                    <a:pt x="173" y="216"/>
                  </a:cubicBezTo>
                  <a:cubicBezTo>
                    <a:pt x="216" y="185"/>
                    <a:pt x="255" y="153"/>
                    <a:pt x="255" y="102"/>
                  </a:cubicBezTo>
                  <a:cubicBezTo>
                    <a:pt x="255" y="39"/>
                    <a:pt x="193" y="0"/>
                    <a:pt x="119" y="0"/>
                  </a:cubicBezTo>
                  <a:cubicBezTo>
                    <a:pt x="48" y="0"/>
                    <a:pt x="0" y="46"/>
                    <a:pt x="0" y="93"/>
                  </a:cubicBezTo>
                  <a:cubicBezTo>
                    <a:pt x="0" y="121"/>
                    <a:pt x="24" y="124"/>
                    <a:pt x="30" y="124"/>
                  </a:cubicBezTo>
                  <a:cubicBezTo>
                    <a:pt x="45" y="124"/>
                    <a:pt x="61" y="114"/>
                    <a:pt x="61" y="95"/>
                  </a:cubicBezTo>
                  <a:cubicBezTo>
                    <a:pt x="61" y="87"/>
                    <a:pt x="58" y="68"/>
                    <a:pt x="28" y="68"/>
                  </a:cubicBezTo>
                  <a:cubicBezTo>
                    <a:pt x="45" y="31"/>
                    <a:pt x="84" y="19"/>
                    <a:pt x="112" y="19"/>
                  </a:cubicBezTo>
                  <a:cubicBezTo>
                    <a:pt x="169" y="19"/>
                    <a:pt x="199" y="59"/>
                    <a:pt x="199" y="102"/>
                  </a:cubicBezTo>
                  <a:cubicBezTo>
                    <a:pt x="199" y="148"/>
                    <a:pt x="164" y="183"/>
                    <a:pt x="145" y="204"/>
                  </a:cubicBezTo>
                  <a:lnTo>
                    <a:pt x="6" y="328"/>
                  </a:lnTo>
                  <a:cubicBezTo>
                    <a:pt x="0" y="333"/>
                    <a:pt x="0" y="335"/>
                    <a:pt x="0" y="348"/>
                  </a:cubicBezTo>
                  <a:lnTo>
                    <a:pt x="238" y="34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5C156B3-72BC-614D-AF1A-941719B2CE5D}"/>
                </a:ext>
              </a:extLst>
            </p:cNvPr>
            <p:cNvSpPr/>
            <p:nvPr/>
          </p:nvSpPr>
          <p:spPr>
            <a:xfrm>
              <a:off x="218340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98BF8B9F-42EF-F84C-9DD9-9821D1DAA25C}"/>
                </a:ext>
              </a:extLst>
            </p:cNvPr>
            <p:cNvSpPr/>
            <p:nvPr/>
          </p:nvSpPr>
          <p:spPr>
            <a:xfrm>
              <a:off x="22831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7E0BD1B7-618C-3C45-BC33-73D4111A26C3}"/>
                </a:ext>
              </a:extLst>
            </p:cNvPr>
            <p:cNvSpPr/>
            <p:nvPr/>
          </p:nvSpPr>
          <p:spPr>
            <a:xfrm>
              <a:off x="24224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91B293B-4786-BE45-A94F-D4630FDBC0C0}"/>
                </a:ext>
              </a:extLst>
            </p:cNvPr>
            <p:cNvSpPr/>
            <p:nvPr/>
          </p:nvSpPr>
          <p:spPr>
            <a:xfrm>
              <a:off x="2617560" y="3342600"/>
              <a:ext cx="195840" cy="63360"/>
            </a:xfrm>
            <a:custGeom>
              <a:avLst/>
              <a:gdLst/>
              <a:ahLst/>
              <a:cxnLst>
                <a:cxn ang="3cd4">
                  <a:pos x="hc" y="t"/>
                </a:cxn>
                <a:cxn ang="cd2">
                  <a:pos x="l" y="vc"/>
                </a:cxn>
                <a:cxn ang="cd4">
                  <a:pos x="hc" y="b"/>
                </a:cxn>
                <a:cxn ang="0">
                  <a:pos x="r" y="vc"/>
                </a:cxn>
              </a:cxnLst>
              <a:rect l="l" t="t" r="r" b="b"/>
              <a:pathLst>
                <a:path w="545" h="177">
                  <a:moveTo>
                    <a:pt x="517" y="31"/>
                  </a:moveTo>
                  <a:cubicBezTo>
                    <a:pt x="530" y="31"/>
                    <a:pt x="545" y="31"/>
                    <a:pt x="545" y="15"/>
                  </a:cubicBezTo>
                  <a:cubicBezTo>
                    <a:pt x="545" y="0"/>
                    <a:pt x="530" y="0"/>
                    <a:pt x="519" y="0"/>
                  </a:cubicBezTo>
                  <a:lnTo>
                    <a:pt x="28" y="0"/>
                  </a:lnTo>
                  <a:cubicBezTo>
                    <a:pt x="15" y="0"/>
                    <a:pt x="0" y="0"/>
                    <a:pt x="0" y="15"/>
                  </a:cubicBezTo>
                  <a:cubicBezTo>
                    <a:pt x="0" y="31"/>
                    <a:pt x="15" y="31"/>
                    <a:pt x="28" y="31"/>
                  </a:cubicBezTo>
                  <a:close/>
                  <a:moveTo>
                    <a:pt x="519" y="177"/>
                  </a:moveTo>
                  <a:cubicBezTo>
                    <a:pt x="530" y="177"/>
                    <a:pt x="545" y="177"/>
                    <a:pt x="545" y="161"/>
                  </a:cubicBezTo>
                  <a:cubicBezTo>
                    <a:pt x="545" y="146"/>
                    <a:pt x="530" y="146"/>
                    <a:pt x="517" y="146"/>
                  </a:cubicBezTo>
                  <a:lnTo>
                    <a:pt x="28" y="146"/>
                  </a:lnTo>
                  <a:cubicBezTo>
                    <a:pt x="15" y="146"/>
                    <a:pt x="0" y="146"/>
                    <a:pt x="0" y="161"/>
                  </a:cubicBezTo>
                  <a:cubicBezTo>
                    <a:pt x="0" y="177"/>
                    <a:pt x="15" y="177"/>
                    <a:pt x="28"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203638C-7DBD-A44C-9BE5-428ABA6739A2}"/>
                </a:ext>
              </a:extLst>
            </p:cNvPr>
            <p:cNvSpPr/>
            <p:nvPr/>
          </p:nvSpPr>
          <p:spPr>
            <a:xfrm>
              <a:off x="2919959" y="3322439"/>
              <a:ext cx="229680" cy="118800"/>
            </a:xfrm>
            <a:custGeom>
              <a:avLst/>
              <a:gdLst/>
              <a:ahLst/>
              <a:cxnLst>
                <a:cxn ang="3cd4">
                  <a:pos x="hc" y="t"/>
                </a:cxn>
                <a:cxn ang="cd2">
                  <a:pos x="l" y="vc"/>
                </a:cxn>
                <a:cxn ang="cd4">
                  <a:pos x="hc" y="b"/>
                </a:cxn>
                <a:cxn ang="0">
                  <a:pos x="r" y="vc"/>
                </a:cxn>
              </a:cxnLst>
              <a:rect l="l" t="t" r="r" b="b"/>
              <a:pathLst>
                <a:path w="639" h="331">
                  <a:moveTo>
                    <a:pt x="63" y="73"/>
                  </a:moveTo>
                  <a:lnTo>
                    <a:pt x="63" y="275"/>
                  </a:lnTo>
                  <a:cubicBezTo>
                    <a:pt x="63" y="307"/>
                    <a:pt x="56" y="307"/>
                    <a:pt x="0" y="307"/>
                  </a:cubicBezTo>
                  <a:lnTo>
                    <a:pt x="0" y="331"/>
                  </a:lnTo>
                  <a:cubicBezTo>
                    <a:pt x="28" y="331"/>
                    <a:pt x="71" y="329"/>
                    <a:pt x="93" y="329"/>
                  </a:cubicBezTo>
                  <a:cubicBezTo>
                    <a:pt x="113" y="329"/>
                    <a:pt x="156" y="331"/>
                    <a:pt x="184" y="331"/>
                  </a:cubicBezTo>
                  <a:lnTo>
                    <a:pt x="184" y="307"/>
                  </a:lnTo>
                  <a:cubicBezTo>
                    <a:pt x="130" y="307"/>
                    <a:pt x="121" y="307"/>
                    <a:pt x="121" y="275"/>
                  </a:cubicBezTo>
                  <a:lnTo>
                    <a:pt x="121" y="136"/>
                  </a:lnTo>
                  <a:cubicBezTo>
                    <a:pt x="121" y="58"/>
                    <a:pt x="178" y="17"/>
                    <a:pt x="230" y="17"/>
                  </a:cubicBezTo>
                  <a:cubicBezTo>
                    <a:pt x="283" y="17"/>
                    <a:pt x="292" y="58"/>
                    <a:pt x="292" y="100"/>
                  </a:cubicBezTo>
                  <a:lnTo>
                    <a:pt x="292" y="275"/>
                  </a:lnTo>
                  <a:cubicBezTo>
                    <a:pt x="292" y="307"/>
                    <a:pt x="283" y="307"/>
                    <a:pt x="229" y="307"/>
                  </a:cubicBezTo>
                  <a:lnTo>
                    <a:pt x="229" y="331"/>
                  </a:lnTo>
                  <a:cubicBezTo>
                    <a:pt x="257" y="331"/>
                    <a:pt x="297" y="329"/>
                    <a:pt x="320" y="329"/>
                  </a:cubicBezTo>
                  <a:cubicBezTo>
                    <a:pt x="342" y="329"/>
                    <a:pt x="385" y="331"/>
                    <a:pt x="413" y="331"/>
                  </a:cubicBezTo>
                  <a:lnTo>
                    <a:pt x="413" y="307"/>
                  </a:lnTo>
                  <a:cubicBezTo>
                    <a:pt x="357" y="307"/>
                    <a:pt x="348" y="307"/>
                    <a:pt x="348" y="275"/>
                  </a:cubicBezTo>
                  <a:lnTo>
                    <a:pt x="348" y="136"/>
                  </a:lnTo>
                  <a:cubicBezTo>
                    <a:pt x="348" y="58"/>
                    <a:pt x="407" y="17"/>
                    <a:pt x="459" y="17"/>
                  </a:cubicBezTo>
                  <a:cubicBezTo>
                    <a:pt x="511" y="17"/>
                    <a:pt x="519" y="58"/>
                    <a:pt x="519" y="100"/>
                  </a:cubicBezTo>
                  <a:lnTo>
                    <a:pt x="519" y="275"/>
                  </a:lnTo>
                  <a:cubicBezTo>
                    <a:pt x="519" y="307"/>
                    <a:pt x="511" y="307"/>
                    <a:pt x="455" y="307"/>
                  </a:cubicBezTo>
                  <a:lnTo>
                    <a:pt x="455" y="331"/>
                  </a:lnTo>
                  <a:cubicBezTo>
                    <a:pt x="483" y="331"/>
                    <a:pt x="526" y="329"/>
                    <a:pt x="548" y="329"/>
                  </a:cubicBezTo>
                  <a:cubicBezTo>
                    <a:pt x="569" y="329"/>
                    <a:pt x="612" y="331"/>
                    <a:pt x="639" y="331"/>
                  </a:cubicBezTo>
                  <a:lnTo>
                    <a:pt x="639" y="307"/>
                  </a:lnTo>
                  <a:cubicBezTo>
                    <a:pt x="597" y="307"/>
                    <a:pt x="576" y="307"/>
                    <a:pt x="576" y="285"/>
                  </a:cubicBezTo>
                  <a:lnTo>
                    <a:pt x="576" y="143"/>
                  </a:lnTo>
                  <a:cubicBezTo>
                    <a:pt x="576" y="78"/>
                    <a:pt x="576" y="54"/>
                    <a:pt x="550" y="27"/>
                  </a:cubicBezTo>
                  <a:cubicBezTo>
                    <a:pt x="539" y="15"/>
                    <a:pt x="511" y="0"/>
                    <a:pt x="465" y="0"/>
                  </a:cubicBezTo>
                  <a:cubicBezTo>
                    <a:pt x="396" y="0"/>
                    <a:pt x="359" y="44"/>
                    <a:pt x="346" y="73"/>
                  </a:cubicBezTo>
                  <a:cubicBezTo>
                    <a:pt x="335" y="8"/>
                    <a:pt x="273" y="0"/>
                    <a:pt x="236" y="0"/>
                  </a:cubicBezTo>
                  <a:cubicBezTo>
                    <a:pt x="177" y="0"/>
                    <a:pt x="138" y="32"/>
                    <a:pt x="115" y="78"/>
                  </a:cubicBezTo>
                  <a:lnTo>
                    <a:pt x="115" y="0"/>
                  </a:lnTo>
                  <a:lnTo>
                    <a:pt x="0" y="8"/>
                  </a:lnTo>
                  <a:lnTo>
                    <a:pt x="0" y="32"/>
                  </a:lnTo>
                  <a:cubicBezTo>
                    <a:pt x="58" y="32"/>
                    <a:pt x="63" y="37"/>
                    <a:pt x="63"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D3524467-8F6D-5A44-9214-B90471544F5A}"/>
                </a:ext>
              </a:extLst>
            </p:cNvPr>
            <p:cNvSpPr/>
            <p:nvPr/>
          </p:nvSpPr>
          <p:spPr>
            <a:xfrm>
              <a:off x="3166919" y="3320639"/>
              <a:ext cx="132840" cy="123840"/>
            </a:xfrm>
            <a:custGeom>
              <a:avLst/>
              <a:gdLst/>
              <a:ahLst/>
              <a:cxnLst>
                <a:cxn ang="3cd4">
                  <a:pos x="hc" y="t"/>
                </a:cxn>
                <a:cxn ang="cd2">
                  <a:pos x="l" y="vc"/>
                </a:cxn>
                <a:cxn ang="cd4">
                  <a:pos x="hc" y="b"/>
                </a:cxn>
                <a:cxn ang="0">
                  <a:pos x="r" y="vc"/>
                </a:cxn>
              </a:cxnLst>
              <a:rect l="l" t="t" r="r" b="b"/>
              <a:pathLst>
                <a:path w="370" h="345">
                  <a:moveTo>
                    <a:pt x="238" y="279"/>
                  </a:moveTo>
                  <a:cubicBezTo>
                    <a:pt x="242" y="309"/>
                    <a:pt x="264" y="340"/>
                    <a:pt x="303" y="340"/>
                  </a:cubicBezTo>
                  <a:cubicBezTo>
                    <a:pt x="320" y="340"/>
                    <a:pt x="370" y="329"/>
                    <a:pt x="370" y="268"/>
                  </a:cubicBezTo>
                  <a:lnTo>
                    <a:pt x="370" y="228"/>
                  </a:lnTo>
                  <a:lnTo>
                    <a:pt x="349" y="228"/>
                  </a:lnTo>
                  <a:lnTo>
                    <a:pt x="349" y="268"/>
                  </a:lnTo>
                  <a:cubicBezTo>
                    <a:pt x="349" y="312"/>
                    <a:pt x="329" y="318"/>
                    <a:pt x="320" y="318"/>
                  </a:cubicBezTo>
                  <a:cubicBezTo>
                    <a:pt x="294" y="318"/>
                    <a:pt x="290" y="284"/>
                    <a:pt x="290" y="280"/>
                  </a:cubicBezTo>
                  <a:lnTo>
                    <a:pt x="290" y="129"/>
                  </a:lnTo>
                  <a:cubicBezTo>
                    <a:pt x="290" y="98"/>
                    <a:pt x="290" y="70"/>
                    <a:pt x="260" y="41"/>
                  </a:cubicBezTo>
                  <a:cubicBezTo>
                    <a:pt x="229" y="12"/>
                    <a:pt x="188" y="0"/>
                    <a:pt x="147" y="0"/>
                  </a:cubicBezTo>
                  <a:cubicBezTo>
                    <a:pt x="80" y="0"/>
                    <a:pt x="24" y="36"/>
                    <a:pt x="24" y="85"/>
                  </a:cubicBezTo>
                  <a:cubicBezTo>
                    <a:pt x="24" y="107"/>
                    <a:pt x="41" y="121"/>
                    <a:pt x="61" y="121"/>
                  </a:cubicBezTo>
                  <a:cubicBezTo>
                    <a:pt x="84" y="121"/>
                    <a:pt x="99" y="105"/>
                    <a:pt x="99" y="85"/>
                  </a:cubicBezTo>
                  <a:cubicBezTo>
                    <a:pt x="99" y="76"/>
                    <a:pt x="95" y="51"/>
                    <a:pt x="58" y="51"/>
                  </a:cubicBezTo>
                  <a:cubicBezTo>
                    <a:pt x="80" y="25"/>
                    <a:pt x="119" y="17"/>
                    <a:pt x="147" y="17"/>
                  </a:cubicBezTo>
                  <a:cubicBezTo>
                    <a:pt x="186" y="17"/>
                    <a:pt x="232" y="46"/>
                    <a:pt x="232" y="112"/>
                  </a:cubicBezTo>
                  <a:lnTo>
                    <a:pt x="232" y="141"/>
                  </a:lnTo>
                  <a:cubicBezTo>
                    <a:pt x="191" y="143"/>
                    <a:pt x="134" y="144"/>
                    <a:pt x="82" y="166"/>
                  </a:cubicBezTo>
                  <a:cubicBezTo>
                    <a:pt x="20" y="192"/>
                    <a:pt x="0" y="231"/>
                    <a:pt x="0" y="265"/>
                  </a:cubicBezTo>
                  <a:cubicBezTo>
                    <a:pt x="0" y="326"/>
                    <a:pt x="80" y="345"/>
                    <a:pt x="132" y="345"/>
                  </a:cubicBezTo>
                  <a:cubicBezTo>
                    <a:pt x="186" y="345"/>
                    <a:pt x="223" y="314"/>
                    <a:pt x="238" y="279"/>
                  </a:cubicBezTo>
                  <a:close/>
                  <a:moveTo>
                    <a:pt x="232" y="156"/>
                  </a:moveTo>
                  <a:lnTo>
                    <a:pt x="232" y="231"/>
                  </a:lnTo>
                  <a:cubicBezTo>
                    <a:pt x="232" y="302"/>
                    <a:pt x="175" y="328"/>
                    <a:pt x="138" y="328"/>
                  </a:cubicBezTo>
                  <a:cubicBezTo>
                    <a:pt x="97" y="328"/>
                    <a:pt x="63" y="301"/>
                    <a:pt x="63" y="263"/>
                  </a:cubicBezTo>
                  <a:cubicBezTo>
                    <a:pt x="63" y="222"/>
                    <a:pt x="99" y="160"/>
                    <a:pt x="232"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A415ECF-543D-7F45-B2D8-71889D0469F3}"/>
                </a:ext>
              </a:extLst>
            </p:cNvPr>
            <p:cNvSpPr/>
            <p:nvPr/>
          </p:nvSpPr>
          <p:spPr>
            <a:xfrm>
              <a:off x="3304079" y="3325679"/>
              <a:ext cx="148320" cy="115920"/>
            </a:xfrm>
            <a:custGeom>
              <a:avLst/>
              <a:gdLst/>
              <a:ahLst/>
              <a:cxnLst>
                <a:cxn ang="3cd4">
                  <a:pos x="hc" y="t"/>
                </a:cxn>
                <a:cxn ang="cd2">
                  <a:pos x="l" y="vc"/>
                </a:cxn>
                <a:cxn ang="cd4">
                  <a:pos x="hc" y="b"/>
                </a:cxn>
                <a:cxn ang="0">
                  <a:pos x="r" y="vc"/>
                </a:cxn>
              </a:cxnLst>
              <a:rect l="l" t="t" r="r" b="b"/>
              <a:pathLst>
                <a:path w="413" h="323">
                  <a:moveTo>
                    <a:pt x="225" y="148"/>
                  </a:moveTo>
                  <a:cubicBezTo>
                    <a:pt x="251" y="119"/>
                    <a:pt x="281" y="82"/>
                    <a:pt x="301" y="63"/>
                  </a:cubicBezTo>
                  <a:cubicBezTo>
                    <a:pt x="327" y="36"/>
                    <a:pt x="361" y="24"/>
                    <a:pt x="398" y="24"/>
                  </a:cubicBezTo>
                  <a:lnTo>
                    <a:pt x="398" y="0"/>
                  </a:lnTo>
                  <a:cubicBezTo>
                    <a:pt x="377" y="2"/>
                    <a:pt x="353" y="2"/>
                    <a:pt x="331" y="2"/>
                  </a:cubicBezTo>
                  <a:cubicBezTo>
                    <a:pt x="307" y="2"/>
                    <a:pt x="264" y="0"/>
                    <a:pt x="253" y="0"/>
                  </a:cubicBezTo>
                  <a:lnTo>
                    <a:pt x="253" y="24"/>
                  </a:lnTo>
                  <a:cubicBezTo>
                    <a:pt x="270" y="25"/>
                    <a:pt x="277" y="34"/>
                    <a:pt x="277" y="46"/>
                  </a:cubicBezTo>
                  <a:cubicBezTo>
                    <a:pt x="277" y="58"/>
                    <a:pt x="268" y="68"/>
                    <a:pt x="264" y="73"/>
                  </a:cubicBezTo>
                  <a:lnTo>
                    <a:pt x="214" y="131"/>
                  </a:lnTo>
                  <a:lnTo>
                    <a:pt x="149" y="56"/>
                  </a:lnTo>
                  <a:cubicBezTo>
                    <a:pt x="141" y="48"/>
                    <a:pt x="141" y="46"/>
                    <a:pt x="141" y="42"/>
                  </a:cubicBezTo>
                  <a:cubicBezTo>
                    <a:pt x="141" y="31"/>
                    <a:pt x="154" y="24"/>
                    <a:pt x="171" y="24"/>
                  </a:cubicBezTo>
                  <a:lnTo>
                    <a:pt x="171" y="0"/>
                  </a:lnTo>
                  <a:cubicBezTo>
                    <a:pt x="149" y="0"/>
                    <a:pt x="95" y="2"/>
                    <a:pt x="82" y="2"/>
                  </a:cubicBezTo>
                  <a:cubicBezTo>
                    <a:pt x="65" y="2"/>
                    <a:pt x="26" y="2"/>
                    <a:pt x="4" y="0"/>
                  </a:cubicBezTo>
                  <a:lnTo>
                    <a:pt x="4" y="24"/>
                  </a:lnTo>
                  <a:cubicBezTo>
                    <a:pt x="61" y="24"/>
                    <a:pt x="63" y="24"/>
                    <a:pt x="100" y="70"/>
                  </a:cubicBezTo>
                  <a:lnTo>
                    <a:pt x="182" y="166"/>
                  </a:lnTo>
                  <a:lnTo>
                    <a:pt x="104" y="255"/>
                  </a:lnTo>
                  <a:cubicBezTo>
                    <a:pt x="65" y="299"/>
                    <a:pt x="17" y="301"/>
                    <a:pt x="0" y="301"/>
                  </a:cubicBezTo>
                  <a:lnTo>
                    <a:pt x="0" y="323"/>
                  </a:lnTo>
                  <a:cubicBezTo>
                    <a:pt x="20" y="321"/>
                    <a:pt x="46" y="321"/>
                    <a:pt x="69" y="321"/>
                  </a:cubicBezTo>
                  <a:cubicBezTo>
                    <a:pt x="91" y="321"/>
                    <a:pt x="126" y="323"/>
                    <a:pt x="147" y="323"/>
                  </a:cubicBezTo>
                  <a:lnTo>
                    <a:pt x="147" y="301"/>
                  </a:lnTo>
                  <a:cubicBezTo>
                    <a:pt x="128" y="297"/>
                    <a:pt x="123" y="289"/>
                    <a:pt x="123" y="277"/>
                  </a:cubicBezTo>
                  <a:cubicBezTo>
                    <a:pt x="123" y="260"/>
                    <a:pt x="147" y="236"/>
                    <a:pt x="195" y="182"/>
                  </a:cubicBezTo>
                  <a:lnTo>
                    <a:pt x="258" y="256"/>
                  </a:lnTo>
                  <a:cubicBezTo>
                    <a:pt x="266" y="265"/>
                    <a:pt x="275" y="277"/>
                    <a:pt x="275" y="282"/>
                  </a:cubicBezTo>
                  <a:cubicBezTo>
                    <a:pt x="275" y="289"/>
                    <a:pt x="268" y="299"/>
                    <a:pt x="245" y="301"/>
                  </a:cubicBezTo>
                  <a:lnTo>
                    <a:pt x="245" y="323"/>
                  </a:lnTo>
                  <a:cubicBezTo>
                    <a:pt x="271" y="323"/>
                    <a:pt x="316" y="321"/>
                    <a:pt x="335" y="321"/>
                  </a:cubicBezTo>
                  <a:cubicBezTo>
                    <a:pt x="357" y="321"/>
                    <a:pt x="388" y="321"/>
                    <a:pt x="413" y="323"/>
                  </a:cubicBezTo>
                  <a:lnTo>
                    <a:pt x="413" y="301"/>
                  </a:lnTo>
                  <a:cubicBezTo>
                    <a:pt x="370" y="301"/>
                    <a:pt x="355" y="299"/>
                    <a:pt x="336" y="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5E98D68A-EC40-994D-8E23-E2FA99A16B6E}"/>
                </a:ext>
              </a:extLst>
            </p:cNvPr>
            <p:cNvSpPr/>
            <p:nvPr/>
          </p:nvSpPr>
          <p:spPr>
            <a:xfrm>
              <a:off x="3132720" y="3519360"/>
              <a:ext cx="105480" cy="85320"/>
            </a:xfrm>
            <a:custGeom>
              <a:avLst/>
              <a:gdLst/>
              <a:ahLst/>
              <a:cxnLst>
                <a:cxn ang="3cd4">
                  <a:pos x="hc" y="t"/>
                </a:cxn>
                <a:cxn ang="cd2">
                  <a:pos x="l" y="vc"/>
                </a:cxn>
                <a:cxn ang="cd4">
                  <a:pos x="hc" y="b"/>
                </a:cxn>
                <a:cxn ang="0">
                  <a:pos x="r" y="vc"/>
                </a:cxn>
              </a:cxnLst>
              <a:rect l="l" t="t" r="r" b="b"/>
              <a:pathLst>
                <a:path w="294" h="238">
                  <a:moveTo>
                    <a:pt x="208" y="31"/>
                  </a:moveTo>
                  <a:cubicBezTo>
                    <a:pt x="195" y="14"/>
                    <a:pt x="177" y="0"/>
                    <a:pt x="149" y="0"/>
                  </a:cubicBezTo>
                  <a:cubicBezTo>
                    <a:pt x="74" y="0"/>
                    <a:pt x="0" y="75"/>
                    <a:pt x="0" y="149"/>
                  </a:cubicBezTo>
                  <a:cubicBezTo>
                    <a:pt x="0" y="200"/>
                    <a:pt x="37" y="238"/>
                    <a:pt x="87" y="238"/>
                  </a:cubicBezTo>
                  <a:cubicBezTo>
                    <a:pt x="117" y="238"/>
                    <a:pt x="145" y="221"/>
                    <a:pt x="169" y="200"/>
                  </a:cubicBezTo>
                  <a:cubicBezTo>
                    <a:pt x="180" y="233"/>
                    <a:pt x="212" y="238"/>
                    <a:pt x="229" y="238"/>
                  </a:cubicBezTo>
                  <a:cubicBezTo>
                    <a:pt x="249" y="238"/>
                    <a:pt x="262" y="226"/>
                    <a:pt x="273" y="209"/>
                  </a:cubicBezTo>
                  <a:cubicBezTo>
                    <a:pt x="286" y="188"/>
                    <a:pt x="294" y="160"/>
                    <a:pt x="294" y="156"/>
                  </a:cubicBezTo>
                  <a:cubicBezTo>
                    <a:pt x="294" y="149"/>
                    <a:pt x="286" y="149"/>
                    <a:pt x="284" y="149"/>
                  </a:cubicBezTo>
                  <a:cubicBezTo>
                    <a:pt x="277" y="149"/>
                    <a:pt x="275" y="153"/>
                    <a:pt x="271" y="166"/>
                  </a:cubicBezTo>
                  <a:cubicBezTo>
                    <a:pt x="264" y="192"/>
                    <a:pt x="253" y="222"/>
                    <a:pt x="229" y="222"/>
                  </a:cubicBezTo>
                  <a:cubicBezTo>
                    <a:pt x="214" y="222"/>
                    <a:pt x="210" y="211"/>
                    <a:pt x="210" y="197"/>
                  </a:cubicBezTo>
                  <a:cubicBezTo>
                    <a:pt x="210" y="188"/>
                    <a:pt x="216" y="168"/>
                    <a:pt x="219" y="155"/>
                  </a:cubicBezTo>
                  <a:cubicBezTo>
                    <a:pt x="223" y="141"/>
                    <a:pt x="229" y="119"/>
                    <a:pt x="232" y="107"/>
                  </a:cubicBezTo>
                  <a:lnTo>
                    <a:pt x="243" y="68"/>
                  </a:lnTo>
                  <a:cubicBezTo>
                    <a:pt x="247" y="54"/>
                    <a:pt x="253" y="29"/>
                    <a:pt x="253" y="27"/>
                  </a:cubicBezTo>
                  <a:cubicBezTo>
                    <a:pt x="253" y="15"/>
                    <a:pt x="243" y="10"/>
                    <a:pt x="234" y="10"/>
                  </a:cubicBezTo>
                  <a:cubicBezTo>
                    <a:pt x="225" y="10"/>
                    <a:pt x="212" y="17"/>
                    <a:pt x="208" y="31"/>
                  </a:cubicBezTo>
                  <a:close/>
                  <a:moveTo>
                    <a:pt x="171" y="166"/>
                  </a:moveTo>
                  <a:cubicBezTo>
                    <a:pt x="167" y="182"/>
                    <a:pt x="154" y="192"/>
                    <a:pt x="141" y="202"/>
                  </a:cubicBezTo>
                  <a:cubicBezTo>
                    <a:pt x="136" y="205"/>
                    <a:pt x="113" y="222"/>
                    <a:pt x="89" y="222"/>
                  </a:cubicBezTo>
                  <a:cubicBezTo>
                    <a:pt x="67" y="222"/>
                    <a:pt x="46" y="209"/>
                    <a:pt x="46" y="172"/>
                  </a:cubicBezTo>
                  <a:cubicBezTo>
                    <a:pt x="46" y="144"/>
                    <a:pt x="63" y="85"/>
                    <a:pt x="76" y="65"/>
                  </a:cubicBezTo>
                  <a:cubicBezTo>
                    <a:pt x="102" y="22"/>
                    <a:pt x="132" y="15"/>
                    <a:pt x="149" y="15"/>
                  </a:cubicBezTo>
                  <a:cubicBezTo>
                    <a:pt x="188" y="15"/>
                    <a:pt x="199" y="54"/>
                    <a:pt x="199" y="61"/>
                  </a:cubicBezTo>
                  <a:cubicBezTo>
                    <a:pt x="199" y="63"/>
                    <a:pt x="199" y="66"/>
                    <a:pt x="197"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01D98F10-2E1C-3645-BF5F-ED05EA77C55D}"/>
                </a:ext>
              </a:extLst>
            </p:cNvPr>
            <p:cNvSpPr/>
            <p:nvPr/>
          </p:nvSpPr>
          <p:spPr>
            <a:xfrm>
              <a:off x="3522960" y="3186360"/>
              <a:ext cx="391680" cy="376200"/>
            </a:xfrm>
            <a:custGeom>
              <a:avLst/>
              <a:gdLst/>
              <a:ahLst/>
              <a:cxnLst>
                <a:cxn ang="3cd4">
                  <a:pos x="hc" y="t"/>
                </a:cxn>
                <a:cxn ang="cd2">
                  <a:pos x="l" y="vc"/>
                </a:cxn>
                <a:cxn ang="cd4">
                  <a:pos x="hc" y="b"/>
                </a:cxn>
                <a:cxn ang="0">
                  <a:pos x="r" y="vc"/>
                </a:cxn>
              </a:cxnLst>
              <a:rect l="l" t="t" r="r" b="b"/>
              <a:pathLst>
                <a:path w="1089" h="1046">
                  <a:moveTo>
                    <a:pt x="991" y="1046"/>
                  </a:moveTo>
                  <a:lnTo>
                    <a:pt x="1089" y="807"/>
                  </a:lnTo>
                  <a:lnTo>
                    <a:pt x="1069" y="807"/>
                  </a:lnTo>
                  <a:cubicBezTo>
                    <a:pt x="1037" y="885"/>
                    <a:pt x="950" y="936"/>
                    <a:pt x="855" y="958"/>
                  </a:cubicBezTo>
                  <a:cubicBezTo>
                    <a:pt x="838" y="961"/>
                    <a:pt x="758" y="982"/>
                    <a:pt x="600" y="982"/>
                  </a:cubicBezTo>
                  <a:lnTo>
                    <a:pt x="108" y="982"/>
                  </a:lnTo>
                  <a:lnTo>
                    <a:pt x="524" y="535"/>
                  </a:lnTo>
                  <a:cubicBezTo>
                    <a:pt x="530" y="530"/>
                    <a:pt x="532" y="526"/>
                    <a:pt x="532" y="523"/>
                  </a:cubicBezTo>
                  <a:cubicBezTo>
                    <a:pt x="532" y="521"/>
                    <a:pt x="532" y="520"/>
                    <a:pt x="526" y="511"/>
                  </a:cubicBezTo>
                  <a:lnTo>
                    <a:pt x="145" y="36"/>
                  </a:lnTo>
                  <a:lnTo>
                    <a:pt x="593" y="36"/>
                  </a:lnTo>
                  <a:cubicBezTo>
                    <a:pt x="703" y="36"/>
                    <a:pt x="777" y="46"/>
                    <a:pt x="784" y="48"/>
                  </a:cubicBezTo>
                  <a:cubicBezTo>
                    <a:pt x="829" y="54"/>
                    <a:pt x="900" y="66"/>
                    <a:pt x="965" y="104"/>
                  </a:cubicBezTo>
                  <a:cubicBezTo>
                    <a:pt x="985" y="115"/>
                    <a:pt x="1041" y="149"/>
                    <a:pt x="1069" y="211"/>
                  </a:cubicBezTo>
                  <a:lnTo>
                    <a:pt x="1089" y="211"/>
                  </a:lnTo>
                  <a:lnTo>
                    <a:pt x="991" y="0"/>
                  </a:lnTo>
                  <a:lnTo>
                    <a:pt x="22" y="0"/>
                  </a:lnTo>
                  <a:cubicBezTo>
                    <a:pt x="4" y="0"/>
                    <a:pt x="4" y="0"/>
                    <a:pt x="0" y="5"/>
                  </a:cubicBezTo>
                  <a:cubicBezTo>
                    <a:pt x="0" y="7"/>
                    <a:pt x="0" y="22"/>
                    <a:pt x="0" y="31"/>
                  </a:cubicBezTo>
                  <a:lnTo>
                    <a:pt x="433" y="571"/>
                  </a:lnTo>
                  <a:lnTo>
                    <a:pt x="9" y="1024"/>
                  </a:lnTo>
                  <a:cubicBezTo>
                    <a:pt x="0" y="1034"/>
                    <a:pt x="0" y="1038"/>
                    <a:pt x="0" y="1038"/>
                  </a:cubicBezTo>
                  <a:cubicBezTo>
                    <a:pt x="0" y="1046"/>
                    <a:pt x="7" y="1046"/>
                    <a:pt x="22"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F52CACEE-6CF9-904F-8714-19A747462D7C}"/>
                </a:ext>
              </a:extLst>
            </p:cNvPr>
            <p:cNvSpPr/>
            <p:nvPr/>
          </p:nvSpPr>
          <p:spPr>
            <a:xfrm>
              <a:off x="3545640" y="3678840"/>
              <a:ext cx="82440" cy="85320"/>
            </a:xfrm>
            <a:custGeom>
              <a:avLst/>
              <a:gdLst/>
              <a:ahLst/>
              <a:cxnLst>
                <a:cxn ang="3cd4">
                  <a:pos x="hc" y="t"/>
                </a:cxn>
                <a:cxn ang="cd2">
                  <a:pos x="l" y="vc"/>
                </a:cxn>
                <a:cxn ang="cd4">
                  <a:pos x="hc" y="b"/>
                </a:cxn>
                <a:cxn ang="0">
                  <a:pos x="r" y="vc"/>
                </a:cxn>
              </a:cxnLst>
              <a:rect l="l" t="t" r="r" b="b"/>
              <a:pathLst>
                <a:path w="230" h="238">
                  <a:moveTo>
                    <a:pt x="208" y="34"/>
                  </a:moveTo>
                  <a:cubicBezTo>
                    <a:pt x="193" y="37"/>
                    <a:pt x="184" y="48"/>
                    <a:pt x="184" y="59"/>
                  </a:cubicBezTo>
                  <a:cubicBezTo>
                    <a:pt x="184" y="71"/>
                    <a:pt x="195" y="76"/>
                    <a:pt x="203" y="76"/>
                  </a:cubicBezTo>
                  <a:cubicBezTo>
                    <a:pt x="208" y="76"/>
                    <a:pt x="230" y="73"/>
                    <a:pt x="230" y="46"/>
                  </a:cubicBezTo>
                  <a:cubicBezTo>
                    <a:pt x="230" y="12"/>
                    <a:pt x="188" y="0"/>
                    <a:pt x="152" y="0"/>
                  </a:cubicBezTo>
                  <a:cubicBezTo>
                    <a:pt x="63" y="0"/>
                    <a:pt x="46" y="61"/>
                    <a:pt x="46" y="76"/>
                  </a:cubicBezTo>
                  <a:cubicBezTo>
                    <a:pt x="46" y="97"/>
                    <a:pt x="59" y="109"/>
                    <a:pt x="67" y="115"/>
                  </a:cubicBezTo>
                  <a:cubicBezTo>
                    <a:pt x="82" y="126"/>
                    <a:pt x="93" y="127"/>
                    <a:pt x="132" y="134"/>
                  </a:cubicBezTo>
                  <a:cubicBezTo>
                    <a:pt x="145" y="136"/>
                    <a:pt x="182" y="143"/>
                    <a:pt x="182" y="168"/>
                  </a:cubicBezTo>
                  <a:cubicBezTo>
                    <a:pt x="182" y="178"/>
                    <a:pt x="175" y="197"/>
                    <a:pt x="151" y="211"/>
                  </a:cubicBezTo>
                  <a:cubicBezTo>
                    <a:pt x="128" y="222"/>
                    <a:pt x="100" y="222"/>
                    <a:pt x="93" y="222"/>
                  </a:cubicBezTo>
                  <a:cubicBezTo>
                    <a:pt x="71" y="222"/>
                    <a:pt x="37" y="217"/>
                    <a:pt x="24" y="200"/>
                  </a:cubicBezTo>
                  <a:cubicBezTo>
                    <a:pt x="43" y="199"/>
                    <a:pt x="56" y="185"/>
                    <a:pt x="56" y="170"/>
                  </a:cubicBezTo>
                  <a:cubicBezTo>
                    <a:pt x="56" y="158"/>
                    <a:pt x="45" y="151"/>
                    <a:pt x="33" y="151"/>
                  </a:cubicBezTo>
                  <a:cubicBezTo>
                    <a:pt x="17" y="151"/>
                    <a:pt x="0" y="163"/>
                    <a:pt x="0" y="187"/>
                  </a:cubicBezTo>
                  <a:cubicBezTo>
                    <a:pt x="0" y="217"/>
                    <a:pt x="37" y="238"/>
                    <a:pt x="93" y="238"/>
                  </a:cubicBezTo>
                  <a:cubicBezTo>
                    <a:pt x="199" y="238"/>
                    <a:pt x="219" y="172"/>
                    <a:pt x="219" y="151"/>
                  </a:cubicBezTo>
                  <a:cubicBezTo>
                    <a:pt x="219" y="102"/>
                    <a:pt x="160" y="93"/>
                    <a:pt x="139" y="88"/>
                  </a:cubicBezTo>
                  <a:cubicBezTo>
                    <a:pt x="134" y="88"/>
                    <a:pt x="119" y="85"/>
                    <a:pt x="115" y="85"/>
                  </a:cubicBezTo>
                  <a:cubicBezTo>
                    <a:pt x="95" y="82"/>
                    <a:pt x="84" y="70"/>
                    <a:pt x="84" y="58"/>
                  </a:cubicBezTo>
                  <a:cubicBezTo>
                    <a:pt x="84" y="46"/>
                    <a:pt x="95" y="32"/>
                    <a:pt x="108" y="25"/>
                  </a:cubicBezTo>
                  <a:cubicBezTo>
                    <a:pt x="123" y="15"/>
                    <a:pt x="143" y="15"/>
                    <a:pt x="152" y="15"/>
                  </a:cubicBezTo>
                  <a:cubicBezTo>
                    <a:pt x="165" y="15"/>
                    <a:pt x="195" y="17"/>
                    <a:pt x="208"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CE6DB9C4-7834-B045-A1DB-91164C060431}"/>
                </a:ext>
              </a:extLst>
            </p:cNvPr>
            <p:cNvSpPr/>
            <p:nvPr/>
          </p:nvSpPr>
          <p:spPr>
            <a:xfrm>
              <a:off x="3654720" y="3633120"/>
              <a:ext cx="41040" cy="69840"/>
            </a:xfrm>
            <a:custGeom>
              <a:avLst/>
              <a:gdLst/>
              <a:ahLst/>
              <a:cxnLst>
                <a:cxn ang="3cd4">
                  <a:pos x="hc" y="t"/>
                </a:cxn>
                <a:cxn ang="cd2">
                  <a:pos x="l" y="vc"/>
                </a:cxn>
                <a:cxn ang="cd4">
                  <a:pos x="hc" y="b"/>
                </a:cxn>
                <a:cxn ang="0">
                  <a:pos x="r" y="vc"/>
                </a:cxn>
              </a:cxnLst>
              <a:rect l="l" t="t" r="r" b="b"/>
              <a:pathLst>
                <a:path w="115" h="195">
                  <a:moveTo>
                    <a:pt x="112" y="36"/>
                  </a:moveTo>
                  <a:cubicBezTo>
                    <a:pt x="112" y="36"/>
                    <a:pt x="115" y="27"/>
                    <a:pt x="115" y="22"/>
                  </a:cubicBezTo>
                  <a:cubicBezTo>
                    <a:pt x="115" y="8"/>
                    <a:pt x="102" y="0"/>
                    <a:pt x="89" y="0"/>
                  </a:cubicBezTo>
                  <a:cubicBezTo>
                    <a:pt x="72" y="0"/>
                    <a:pt x="67" y="12"/>
                    <a:pt x="65" y="17"/>
                  </a:cubicBezTo>
                  <a:lnTo>
                    <a:pt x="2" y="180"/>
                  </a:lnTo>
                  <a:cubicBezTo>
                    <a:pt x="0" y="185"/>
                    <a:pt x="0" y="185"/>
                    <a:pt x="0" y="187"/>
                  </a:cubicBezTo>
                  <a:cubicBezTo>
                    <a:pt x="0" y="192"/>
                    <a:pt x="17" y="195"/>
                    <a:pt x="19" y="195"/>
                  </a:cubicBezTo>
                  <a:cubicBezTo>
                    <a:pt x="22" y="195"/>
                    <a:pt x="22" y="194"/>
                    <a:pt x="24"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4E2FB8A-DCCD-3646-BCBF-2FFE035E2249}"/>
                </a:ext>
              </a:extLst>
            </p:cNvPr>
            <p:cNvSpPr/>
            <p:nvPr/>
          </p:nvSpPr>
          <p:spPr>
            <a:xfrm>
              <a:off x="3744000" y="3740760"/>
              <a:ext cx="26280" cy="58320"/>
            </a:xfrm>
            <a:custGeom>
              <a:avLst/>
              <a:gdLst/>
              <a:ahLst/>
              <a:cxnLst>
                <a:cxn ang="3cd4">
                  <a:pos x="hc" y="t"/>
                </a:cxn>
                <a:cxn ang="cd2">
                  <a:pos x="l" y="vc"/>
                </a:cxn>
                <a:cxn ang="cd4">
                  <a:pos x="hc" y="b"/>
                </a:cxn>
                <a:cxn ang="0">
                  <a:pos x="r" y="vc"/>
                </a:cxn>
              </a:cxnLst>
              <a:rect l="l" t="t" r="r" b="b"/>
              <a:pathLst>
                <a:path w="74" h="163">
                  <a:moveTo>
                    <a:pt x="58" y="53"/>
                  </a:moveTo>
                  <a:cubicBezTo>
                    <a:pt x="58" y="82"/>
                    <a:pt x="52" y="115"/>
                    <a:pt x="13" y="149"/>
                  </a:cubicBezTo>
                  <a:cubicBezTo>
                    <a:pt x="9" y="151"/>
                    <a:pt x="7" y="153"/>
                    <a:pt x="7" y="155"/>
                  </a:cubicBezTo>
                  <a:cubicBezTo>
                    <a:pt x="7" y="160"/>
                    <a:pt x="13" y="163"/>
                    <a:pt x="17" y="163"/>
                  </a:cubicBezTo>
                  <a:cubicBezTo>
                    <a:pt x="24" y="163"/>
                    <a:pt x="74" y="121"/>
                    <a:pt x="74" y="58"/>
                  </a:cubicBezTo>
                  <a:cubicBezTo>
                    <a:pt x="74" y="25"/>
                    <a:pt x="61" y="0"/>
                    <a:pt x="33" y="0"/>
                  </a:cubicBezTo>
                  <a:cubicBezTo>
                    <a:pt x="15" y="0"/>
                    <a:pt x="0" y="14"/>
                    <a:pt x="0" y="31"/>
                  </a:cubicBezTo>
                  <a:cubicBezTo>
                    <a:pt x="0" y="48"/>
                    <a:pt x="13" y="61"/>
                    <a:pt x="33" y="61"/>
                  </a:cubicBezTo>
                  <a:cubicBezTo>
                    <a:pt x="48" y="61"/>
                    <a:pt x="58" y="53"/>
                    <a:pt x="58" y="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5A3E9B9-4A21-644F-9ECF-D278971FE08F}"/>
                </a:ext>
              </a:extLst>
            </p:cNvPr>
            <p:cNvSpPr/>
            <p:nvPr/>
          </p:nvSpPr>
          <p:spPr>
            <a:xfrm>
              <a:off x="3800160" y="3678840"/>
              <a:ext cx="96120" cy="85320"/>
            </a:xfrm>
            <a:custGeom>
              <a:avLst/>
              <a:gdLst/>
              <a:ahLst/>
              <a:cxnLst>
                <a:cxn ang="3cd4">
                  <a:pos x="hc" y="t"/>
                </a:cxn>
                <a:cxn ang="cd2">
                  <a:pos x="l" y="vc"/>
                </a:cxn>
                <a:cxn ang="cd4">
                  <a:pos x="hc" y="b"/>
                </a:cxn>
                <a:cxn ang="0">
                  <a:pos x="r" y="vc"/>
                </a:cxn>
              </a:cxnLst>
              <a:rect l="l" t="t" r="r" b="b"/>
              <a:pathLst>
                <a:path w="268" h="238">
                  <a:moveTo>
                    <a:pt x="108" y="126"/>
                  </a:moveTo>
                  <a:cubicBezTo>
                    <a:pt x="110" y="122"/>
                    <a:pt x="123" y="75"/>
                    <a:pt x="123" y="73"/>
                  </a:cubicBezTo>
                  <a:cubicBezTo>
                    <a:pt x="125" y="68"/>
                    <a:pt x="141" y="42"/>
                    <a:pt x="160" y="29"/>
                  </a:cubicBezTo>
                  <a:cubicBezTo>
                    <a:pt x="165" y="25"/>
                    <a:pt x="182" y="15"/>
                    <a:pt x="206" y="15"/>
                  </a:cubicBezTo>
                  <a:cubicBezTo>
                    <a:pt x="212" y="15"/>
                    <a:pt x="227" y="15"/>
                    <a:pt x="238" y="22"/>
                  </a:cubicBezTo>
                  <a:cubicBezTo>
                    <a:pt x="219" y="27"/>
                    <a:pt x="212" y="41"/>
                    <a:pt x="212" y="51"/>
                  </a:cubicBezTo>
                  <a:cubicBezTo>
                    <a:pt x="212" y="63"/>
                    <a:pt x="223" y="71"/>
                    <a:pt x="236" y="71"/>
                  </a:cubicBezTo>
                  <a:cubicBezTo>
                    <a:pt x="249" y="71"/>
                    <a:pt x="268" y="61"/>
                    <a:pt x="268" y="39"/>
                  </a:cubicBezTo>
                  <a:cubicBezTo>
                    <a:pt x="268" y="12"/>
                    <a:pt x="236" y="0"/>
                    <a:pt x="206" y="0"/>
                  </a:cubicBezTo>
                  <a:cubicBezTo>
                    <a:pt x="177" y="0"/>
                    <a:pt x="151" y="12"/>
                    <a:pt x="126" y="37"/>
                  </a:cubicBezTo>
                  <a:cubicBezTo>
                    <a:pt x="115" y="5"/>
                    <a:pt x="80" y="0"/>
                    <a:pt x="67" y="0"/>
                  </a:cubicBezTo>
                  <a:cubicBezTo>
                    <a:pt x="45" y="0"/>
                    <a:pt x="30" y="12"/>
                    <a:pt x="20" y="27"/>
                  </a:cubicBezTo>
                  <a:cubicBezTo>
                    <a:pt x="7" y="48"/>
                    <a:pt x="0" y="78"/>
                    <a:pt x="0" y="80"/>
                  </a:cubicBezTo>
                  <a:cubicBezTo>
                    <a:pt x="0" y="87"/>
                    <a:pt x="7" y="87"/>
                    <a:pt x="9" y="87"/>
                  </a:cubicBezTo>
                  <a:cubicBezTo>
                    <a:pt x="19" y="87"/>
                    <a:pt x="19" y="85"/>
                    <a:pt x="22" y="71"/>
                  </a:cubicBezTo>
                  <a:cubicBezTo>
                    <a:pt x="32" y="39"/>
                    <a:pt x="43" y="15"/>
                    <a:pt x="65" y="15"/>
                  </a:cubicBezTo>
                  <a:cubicBezTo>
                    <a:pt x="80" y="15"/>
                    <a:pt x="84" y="25"/>
                    <a:pt x="84" y="41"/>
                  </a:cubicBezTo>
                  <a:cubicBezTo>
                    <a:pt x="84" y="51"/>
                    <a:pt x="78" y="70"/>
                    <a:pt x="74" y="85"/>
                  </a:cubicBezTo>
                  <a:cubicBezTo>
                    <a:pt x="71" y="98"/>
                    <a:pt x="65" y="121"/>
                    <a:pt x="61" y="131"/>
                  </a:cubicBezTo>
                  <a:lnTo>
                    <a:pt x="43" y="199"/>
                  </a:lnTo>
                  <a:cubicBezTo>
                    <a:pt x="41" y="205"/>
                    <a:pt x="37" y="219"/>
                    <a:pt x="37" y="221"/>
                  </a:cubicBezTo>
                  <a:cubicBezTo>
                    <a:pt x="37" y="233"/>
                    <a:pt x="48" y="238"/>
                    <a:pt x="58" y="238"/>
                  </a:cubicBezTo>
                  <a:cubicBezTo>
                    <a:pt x="65" y="238"/>
                    <a:pt x="78" y="233"/>
                    <a:pt x="82" y="222"/>
                  </a:cubicBezTo>
                  <a:cubicBezTo>
                    <a:pt x="84" y="219"/>
                    <a:pt x="89" y="195"/>
                    <a:pt x="93"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D17B79AE-AD61-AA45-AFCC-319A2F9D3A95}"/>
                </a:ext>
              </a:extLst>
            </p:cNvPr>
            <p:cNvSpPr/>
            <p:nvPr/>
          </p:nvSpPr>
          <p:spPr>
            <a:xfrm>
              <a:off x="3970800" y="3322439"/>
              <a:ext cx="153720" cy="170640"/>
            </a:xfrm>
            <a:custGeom>
              <a:avLst/>
              <a:gdLst/>
              <a:ahLst/>
              <a:cxnLst>
                <a:cxn ang="3cd4">
                  <a:pos x="hc" y="t"/>
                </a:cxn>
                <a:cxn ang="cd2">
                  <a:pos x="l" y="vc"/>
                </a:cxn>
                <a:cxn ang="cd4">
                  <a:pos x="hc" y="b"/>
                </a:cxn>
                <a:cxn ang="0">
                  <a:pos x="r" y="vc"/>
                </a:cxn>
              </a:cxnLst>
              <a:rect l="l" t="t" r="r" b="b"/>
              <a:pathLst>
                <a:path w="428" h="475">
                  <a:moveTo>
                    <a:pt x="63" y="423"/>
                  </a:moveTo>
                  <a:cubicBezTo>
                    <a:pt x="56" y="448"/>
                    <a:pt x="56" y="453"/>
                    <a:pt x="19" y="453"/>
                  </a:cubicBezTo>
                  <a:cubicBezTo>
                    <a:pt x="9" y="453"/>
                    <a:pt x="0" y="453"/>
                    <a:pt x="0" y="467"/>
                  </a:cubicBezTo>
                  <a:cubicBezTo>
                    <a:pt x="0" y="474"/>
                    <a:pt x="4" y="475"/>
                    <a:pt x="11" y="475"/>
                  </a:cubicBezTo>
                  <a:cubicBezTo>
                    <a:pt x="33" y="475"/>
                    <a:pt x="56" y="474"/>
                    <a:pt x="80" y="474"/>
                  </a:cubicBezTo>
                  <a:cubicBezTo>
                    <a:pt x="106" y="474"/>
                    <a:pt x="134" y="475"/>
                    <a:pt x="160" y="475"/>
                  </a:cubicBezTo>
                  <a:cubicBezTo>
                    <a:pt x="165" y="475"/>
                    <a:pt x="175" y="475"/>
                    <a:pt x="175" y="462"/>
                  </a:cubicBezTo>
                  <a:cubicBezTo>
                    <a:pt x="175" y="453"/>
                    <a:pt x="167" y="453"/>
                    <a:pt x="156" y="453"/>
                  </a:cubicBezTo>
                  <a:cubicBezTo>
                    <a:pt x="115" y="453"/>
                    <a:pt x="115" y="448"/>
                    <a:pt x="115" y="442"/>
                  </a:cubicBezTo>
                  <a:cubicBezTo>
                    <a:pt x="115" y="431"/>
                    <a:pt x="149" y="311"/>
                    <a:pt x="154" y="292"/>
                  </a:cubicBezTo>
                  <a:cubicBezTo>
                    <a:pt x="165" y="312"/>
                    <a:pt x="190" y="340"/>
                    <a:pt x="230" y="340"/>
                  </a:cubicBezTo>
                  <a:cubicBezTo>
                    <a:pt x="325" y="340"/>
                    <a:pt x="428" y="229"/>
                    <a:pt x="428" y="121"/>
                  </a:cubicBezTo>
                  <a:cubicBezTo>
                    <a:pt x="428" y="49"/>
                    <a:pt x="381" y="0"/>
                    <a:pt x="320" y="0"/>
                  </a:cubicBezTo>
                  <a:cubicBezTo>
                    <a:pt x="279" y="0"/>
                    <a:pt x="238" y="27"/>
                    <a:pt x="212" y="56"/>
                  </a:cubicBezTo>
                  <a:cubicBezTo>
                    <a:pt x="203" y="15"/>
                    <a:pt x="167" y="0"/>
                    <a:pt x="138" y="0"/>
                  </a:cubicBezTo>
                  <a:cubicBezTo>
                    <a:pt x="100" y="0"/>
                    <a:pt x="84" y="29"/>
                    <a:pt x="76" y="42"/>
                  </a:cubicBezTo>
                  <a:cubicBezTo>
                    <a:pt x="63" y="68"/>
                    <a:pt x="52" y="114"/>
                    <a:pt x="52" y="115"/>
                  </a:cubicBezTo>
                  <a:cubicBezTo>
                    <a:pt x="52" y="122"/>
                    <a:pt x="59" y="122"/>
                    <a:pt x="61" y="122"/>
                  </a:cubicBezTo>
                  <a:cubicBezTo>
                    <a:pt x="71" y="122"/>
                    <a:pt x="71" y="122"/>
                    <a:pt x="76" y="105"/>
                  </a:cubicBezTo>
                  <a:cubicBezTo>
                    <a:pt x="89" y="53"/>
                    <a:pt x="106" y="17"/>
                    <a:pt x="136" y="17"/>
                  </a:cubicBezTo>
                  <a:cubicBezTo>
                    <a:pt x="149" y="17"/>
                    <a:pt x="160" y="22"/>
                    <a:pt x="160" y="51"/>
                  </a:cubicBezTo>
                  <a:cubicBezTo>
                    <a:pt x="160" y="68"/>
                    <a:pt x="158" y="76"/>
                    <a:pt x="154" y="88"/>
                  </a:cubicBezTo>
                  <a:close/>
                  <a:moveTo>
                    <a:pt x="208" y="97"/>
                  </a:moveTo>
                  <a:cubicBezTo>
                    <a:pt x="214" y="76"/>
                    <a:pt x="236" y="56"/>
                    <a:pt x="251" y="44"/>
                  </a:cubicBezTo>
                  <a:cubicBezTo>
                    <a:pt x="279" y="22"/>
                    <a:pt x="303" y="17"/>
                    <a:pt x="316" y="17"/>
                  </a:cubicBezTo>
                  <a:cubicBezTo>
                    <a:pt x="349" y="17"/>
                    <a:pt x="370" y="42"/>
                    <a:pt x="370" y="87"/>
                  </a:cubicBezTo>
                  <a:cubicBezTo>
                    <a:pt x="370" y="131"/>
                    <a:pt x="342" y="217"/>
                    <a:pt x="327" y="246"/>
                  </a:cubicBezTo>
                  <a:cubicBezTo>
                    <a:pt x="299" y="297"/>
                    <a:pt x="260" y="323"/>
                    <a:pt x="230" y="323"/>
                  </a:cubicBezTo>
                  <a:cubicBezTo>
                    <a:pt x="175" y="323"/>
                    <a:pt x="165" y="260"/>
                    <a:pt x="165" y="256"/>
                  </a:cubicBezTo>
                  <a:cubicBezTo>
                    <a:pt x="165" y="255"/>
                    <a:pt x="165" y="253"/>
                    <a:pt x="167" y="2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CC5EEABE-AC06-8047-B651-FDAE4F7E32DA}"/>
                </a:ext>
              </a:extLst>
            </p:cNvPr>
            <p:cNvSpPr/>
            <p:nvPr/>
          </p:nvSpPr>
          <p:spPr>
            <a:xfrm>
              <a:off x="415656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DE0045A-CFE3-C845-86F9-C7E2016541C5}"/>
                </a:ext>
              </a:extLst>
            </p:cNvPr>
            <p:cNvSpPr/>
            <p:nvPr/>
          </p:nvSpPr>
          <p:spPr>
            <a:xfrm>
              <a:off x="42562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AC93A8E8-E036-4A4B-8129-BC1D200B189F}"/>
                </a:ext>
              </a:extLst>
            </p:cNvPr>
            <p:cNvSpPr/>
            <p:nvPr/>
          </p:nvSpPr>
          <p:spPr>
            <a:xfrm>
              <a:off x="43880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23B25F1E-F325-5947-9639-411542FEC8BD}"/>
                </a:ext>
              </a:extLst>
            </p:cNvPr>
            <p:cNvSpPr/>
            <p:nvPr/>
          </p:nvSpPr>
          <p:spPr>
            <a:xfrm>
              <a:off x="448668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8755E8BD-FE6E-AB41-8D41-E6357FCE4540}"/>
                </a:ext>
              </a:extLst>
            </p:cNvPr>
            <p:cNvSpPr/>
            <p:nvPr/>
          </p:nvSpPr>
          <p:spPr>
            <a:xfrm>
              <a:off x="460044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80AE904-F659-F04B-9853-6B1A9A106120}"/>
                </a:ext>
              </a:extLst>
            </p:cNvPr>
            <p:cNvSpPr/>
            <p:nvPr/>
          </p:nvSpPr>
          <p:spPr>
            <a:xfrm>
              <a:off x="4767120" y="3240000"/>
              <a:ext cx="12240" cy="268560"/>
            </a:xfrm>
            <a:custGeom>
              <a:avLst/>
              <a:gdLst/>
              <a:ahLst/>
              <a:cxnLst>
                <a:cxn ang="3cd4">
                  <a:pos x="hc" y="t"/>
                </a:cxn>
                <a:cxn ang="cd2">
                  <a:pos x="l" y="vc"/>
                </a:cxn>
                <a:cxn ang="cd4">
                  <a:pos x="hc" y="b"/>
                </a:cxn>
                <a:cxn ang="0">
                  <a:pos x="r" y="vc"/>
                </a:cxn>
              </a:cxnLst>
              <a:rect l="l" t="t" r="r" b="b"/>
              <a:pathLst>
                <a:path w="35" h="747">
                  <a:moveTo>
                    <a:pt x="35" y="27"/>
                  </a:moveTo>
                  <a:cubicBezTo>
                    <a:pt x="35" y="14"/>
                    <a:pt x="35" y="0"/>
                    <a:pt x="17" y="0"/>
                  </a:cubicBezTo>
                  <a:cubicBezTo>
                    <a:pt x="0" y="0"/>
                    <a:pt x="0" y="14"/>
                    <a:pt x="0" y="27"/>
                  </a:cubicBezTo>
                  <a:lnTo>
                    <a:pt x="0" y="720"/>
                  </a:lnTo>
                  <a:cubicBezTo>
                    <a:pt x="0" y="734"/>
                    <a:pt x="0" y="747"/>
                    <a:pt x="17" y="747"/>
                  </a:cubicBezTo>
                  <a:cubicBezTo>
                    <a:pt x="35" y="747"/>
                    <a:pt x="35" y="734"/>
                    <a:pt x="35"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AE75E741-E7FF-0E49-9D52-F3E493A3C2A0}"/>
                </a:ext>
              </a:extLst>
            </p:cNvPr>
            <p:cNvSpPr/>
            <p:nvPr/>
          </p:nvSpPr>
          <p:spPr>
            <a:xfrm>
              <a:off x="482868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86169EE0-C5A6-104A-B3B9-0EE0392CBB48}"/>
                </a:ext>
              </a:extLst>
            </p:cNvPr>
            <p:cNvSpPr/>
            <p:nvPr/>
          </p:nvSpPr>
          <p:spPr>
            <a:xfrm>
              <a:off x="4975560" y="3413160"/>
              <a:ext cx="34560" cy="80280"/>
            </a:xfrm>
            <a:custGeom>
              <a:avLst/>
              <a:gdLst/>
              <a:ahLst/>
              <a:cxnLst>
                <a:cxn ang="3cd4">
                  <a:pos x="hc" y="t"/>
                </a:cxn>
                <a:cxn ang="cd2">
                  <a:pos x="l" y="vc"/>
                </a:cxn>
                <a:cxn ang="cd4">
                  <a:pos x="hc" y="b"/>
                </a:cxn>
                <a:cxn ang="0">
                  <a:pos x="r" y="vc"/>
                </a:cxn>
              </a:cxnLst>
              <a:rect l="l" t="t" r="r" b="b"/>
              <a:pathLst>
                <a:path w="97" h="224">
                  <a:moveTo>
                    <a:pt x="97" y="78"/>
                  </a:moveTo>
                  <a:cubicBezTo>
                    <a:pt x="97" y="29"/>
                    <a:pt x="76" y="0"/>
                    <a:pt x="45" y="0"/>
                  </a:cubicBezTo>
                  <a:cubicBezTo>
                    <a:pt x="17" y="0"/>
                    <a:pt x="0" y="19"/>
                    <a:pt x="0" y="39"/>
                  </a:cubicBezTo>
                  <a:cubicBezTo>
                    <a:pt x="0" y="59"/>
                    <a:pt x="17" y="80"/>
                    <a:pt x="45" y="80"/>
                  </a:cubicBezTo>
                  <a:cubicBezTo>
                    <a:pt x="54" y="80"/>
                    <a:pt x="65" y="76"/>
                    <a:pt x="72" y="70"/>
                  </a:cubicBezTo>
                  <a:cubicBezTo>
                    <a:pt x="76" y="68"/>
                    <a:pt x="76" y="68"/>
                    <a:pt x="78" y="68"/>
                  </a:cubicBezTo>
                  <a:cubicBezTo>
                    <a:pt x="78" y="68"/>
                    <a:pt x="80" y="68"/>
                    <a:pt x="80" y="78"/>
                  </a:cubicBezTo>
                  <a:cubicBezTo>
                    <a:pt x="80" y="134"/>
                    <a:pt x="50" y="180"/>
                    <a:pt x="22" y="204"/>
                  </a:cubicBezTo>
                  <a:cubicBezTo>
                    <a:pt x="13" y="212"/>
                    <a:pt x="13" y="214"/>
                    <a:pt x="13" y="216"/>
                  </a:cubicBezTo>
                  <a:cubicBezTo>
                    <a:pt x="13" y="222"/>
                    <a:pt x="17" y="224"/>
                    <a:pt x="22" y="224"/>
                  </a:cubicBezTo>
                  <a:cubicBezTo>
                    <a:pt x="32" y="224"/>
                    <a:pt x="97" y="166"/>
                    <a:pt x="97"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A9B965E-CBEB-214F-AC37-0263D3934EB0}"/>
                </a:ext>
              </a:extLst>
            </p:cNvPr>
            <p:cNvSpPr/>
            <p:nvPr/>
          </p:nvSpPr>
          <p:spPr>
            <a:xfrm>
              <a:off x="5092919" y="3322439"/>
              <a:ext cx="134640" cy="122040"/>
            </a:xfrm>
            <a:custGeom>
              <a:avLst/>
              <a:gdLst/>
              <a:ahLst/>
              <a:cxnLst>
                <a:cxn ang="3cd4">
                  <a:pos x="hc" y="t"/>
                </a:cxn>
                <a:cxn ang="cd2">
                  <a:pos x="l" y="vc"/>
                </a:cxn>
                <a:cxn ang="cd4">
                  <a:pos x="hc" y="b"/>
                </a:cxn>
                <a:cxn ang="0">
                  <a:pos x="r" y="vc"/>
                </a:cxn>
              </a:cxnLst>
              <a:rect l="l" t="t" r="r" b="b"/>
              <a:pathLst>
                <a:path w="375" h="340">
                  <a:moveTo>
                    <a:pt x="273" y="48"/>
                  </a:moveTo>
                  <a:cubicBezTo>
                    <a:pt x="258" y="20"/>
                    <a:pt x="234" y="0"/>
                    <a:pt x="197" y="0"/>
                  </a:cubicBezTo>
                  <a:cubicBezTo>
                    <a:pt x="102" y="0"/>
                    <a:pt x="0" y="110"/>
                    <a:pt x="0" y="219"/>
                  </a:cubicBezTo>
                  <a:cubicBezTo>
                    <a:pt x="0" y="290"/>
                    <a:pt x="45" y="340"/>
                    <a:pt x="110" y="340"/>
                  </a:cubicBezTo>
                  <a:cubicBezTo>
                    <a:pt x="126" y="340"/>
                    <a:pt x="167" y="336"/>
                    <a:pt x="216" y="284"/>
                  </a:cubicBezTo>
                  <a:cubicBezTo>
                    <a:pt x="223" y="314"/>
                    <a:pt x="251" y="340"/>
                    <a:pt x="290" y="340"/>
                  </a:cubicBezTo>
                  <a:cubicBezTo>
                    <a:pt x="320" y="340"/>
                    <a:pt x="338" y="323"/>
                    <a:pt x="351" y="299"/>
                  </a:cubicBezTo>
                  <a:cubicBezTo>
                    <a:pt x="364" y="272"/>
                    <a:pt x="375" y="226"/>
                    <a:pt x="375" y="224"/>
                  </a:cubicBezTo>
                  <a:cubicBezTo>
                    <a:pt x="375" y="217"/>
                    <a:pt x="368" y="217"/>
                    <a:pt x="366" y="217"/>
                  </a:cubicBezTo>
                  <a:cubicBezTo>
                    <a:pt x="359" y="217"/>
                    <a:pt x="357" y="219"/>
                    <a:pt x="355" y="231"/>
                  </a:cubicBezTo>
                  <a:cubicBezTo>
                    <a:pt x="340" y="279"/>
                    <a:pt x="325" y="323"/>
                    <a:pt x="292" y="323"/>
                  </a:cubicBezTo>
                  <a:cubicBezTo>
                    <a:pt x="270" y="323"/>
                    <a:pt x="268" y="304"/>
                    <a:pt x="268" y="289"/>
                  </a:cubicBezTo>
                  <a:cubicBezTo>
                    <a:pt x="268" y="272"/>
                    <a:pt x="270" y="267"/>
                    <a:pt x="279" y="233"/>
                  </a:cubicBezTo>
                  <a:cubicBezTo>
                    <a:pt x="288" y="202"/>
                    <a:pt x="288" y="194"/>
                    <a:pt x="296" y="166"/>
                  </a:cubicBezTo>
                  <a:lnTo>
                    <a:pt x="325" y="61"/>
                  </a:lnTo>
                  <a:cubicBezTo>
                    <a:pt x="331" y="39"/>
                    <a:pt x="331" y="39"/>
                    <a:pt x="331" y="36"/>
                  </a:cubicBezTo>
                  <a:cubicBezTo>
                    <a:pt x="331" y="22"/>
                    <a:pt x="322" y="15"/>
                    <a:pt x="309" y="15"/>
                  </a:cubicBezTo>
                  <a:cubicBezTo>
                    <a:pt x="288" y="15"/>
                    <a:pt x="275" y="32"/>
                    <a:pt x="273" y="48"/>
                  </a:cubicBezTo>
                  <a:close/>
                  <a:moveTo>
                    <a:pt x="219" y="243"/>
                  </a:moveTo>
                  <a:cubicBezTo>
                    <a:pt x="216" y="256"/>
                    <a:pt x="216" y="256"/>
                    <a:pt x="204" y="270"/>
                  </a:cubicBezTo>
                  <a:cubicBezTo>
                    <a:pt x="167" y="311"/>
                    <a:pt x="134" y="323"/>
                    <a:pt x="112" y="323"/>
                  </a:cubicBezTo>
                  <a:cubicBezTo>
                    <a:pt x="71" y="323"/>
                    <a:pt x="58" y="282"/>
                    <a:pt x="58" y="253"/>
                  </a:cubicBezTo>
                  <a:cubicBezTo>
                    <a:pt x="58" y="216"/>
                    <a:pt x="84" y="122"/>
                    <a:pt x="104" y="88"/>
                  </a:cubicBezTo>
                  <a:cubicBezTo>
                    <a:pt x="128" y="44"/>
                    <a:pt x="165" y="17"/>
                    <a:pt x="199" y="17"/>
                  </a:cubicBezTo>
                  <a:cubicBezTo>
                    <a:pt x="253" y="17"/>
                    <a:pt x="264" y="78"/>
                    <a:pt x="264" y="83"/>
                  </a:cubicBezTo>
                  <a:cubicBezTo>
                    <a:pt x="264" y="87"/>
                    <a:pt x="262" y="92"/>
                    <a:pt x="260"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00CE86BB-F533-BF45-AE0B-65B4A00160F6}"/>
                </a:ext>
              </a:extLst>
            </p:cNvPr>
            <p:cNvSpPr/>
            <p:nvPr/>
          </p:nvSpPr>
          <p:spPr>
            <a:xfrm>
              <a:off x="525204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035E0988-600C-DF42-83AB-CBFFFDC94CAE}"/>
                </a:ext>
              </a:extLst>
            </p:cNvPr>
            <p:cNvSpPr/>
            <p:nvPr/>
          </p:nvSpPr>
          <p:spPr>
            <a:xfrm>
              <a:off x="5383800" y="3240000"/>
              <a:ext cx="40320" cy="268560"/>
            </a:xfrm>
            <a:custGeom>
              <a:avLst/>
              <a:gdLst/>
              <a:ahLst/>
              <a:cxnLst>
                <a:cxn ang="3cd4">
                  <a:pos x="hc" y="t"/>
                </a:cxn>
                <a:cxn ang="cd2">
                  <a:pos x="l" y="vc"/>
                </a:cxn>
                <a:cxn ang="cd4">
                  <a:pos x="hc" y="b"/>
                </a:cxn>
                <a:cxn ang="0">
                  <a:pos x="r" y="vc"/>
                </a:cxn>
              </a:cxnLst>
              <a:rect l="l" t="t" r="r" b="b"/>
              <a:pathLst>
                <a:path w="113" h="747">
                  <a:moveTo>
                    <a:pt x="113" y="747"/>
                  </a:moveTo>
                  <a:lnTo>
                    <a:pt x="113" y="718"/>
                  </a:lnTo>
                  <a:lnTo>
                    <a:pt x="33" y="718"/>
                  </a:lnTo>
                  <a:lnTo>
                    <a:pt x="33" y="31"/>
                  </a:lnTo>
                  <a:lnTo>
                    <a:pt x="113" y="31"/>
                  </a:lnTo>
                  <a:lnTo>
                    <a:pt x="113"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80256D2-4C07-CA41-B5C8-4180AC3140C9}"/>
                </a:ext>
              </a:extLst>
            </p:cNvPr>
            <p:cNvSpPr/>
            <p:nvPr/>
          </p:nvSpPr>
          <p:spPr>
            <a:xfrm>
              <a:off x="5439600" y="3322439"/>
              <a:ext cx="120240" cy="122040"/>
            </a:xfrm>
            <a:custGeom>
              <a:avLst/>
              <a:gdLst/>
              <a:ahLst/>
              <a:cxnLst>
                <a:cxn ang="3cd4">
                  <a:pos x="hc" y="t"/>
                </a:cxn>
                <a:cxn ang="cd2">
                  <a:pos x="l" y="vc"/>
                </a:cxn>
                <a:cxn ang="cd4">
                  <a:pos x="hc" y="b"/>
                </a:cxn>
                <a:cxn ang="0">
                  <a:pos x="r" y="vc"/>
                </a:cxn>
              </a:cxnLst>
              <a:rect l="l" t="t" r="r" b="b"/>
              <a:pathLst>
                <a:path w="335" h="340">
                  <a:moveTo>
                    <a:pt x="48" y="287"/>
                  </a:moveTo>
                  <a:cubicBezTo>
                    <a:pt x="46" y="299"/>
                    <a:pt x="41" y="316"/>
                    <a:pt x="41" y="319"/>
                  </a:cubicBezTo>
                  <a:cubicBezTo>
                    <a:pt x="41" y="333"/>
                    <a:pt x="52" y="340"/>
                    <a:pt x="65" y="340"/>
                  </a:cubicBezTo>
                  <a:cubicBezTo>
                    <a:pt x="74" y="340"/>
                    <a:pt x="89" y="333"/>
                    <a:pt x="95" y="319"/>
                  </a:cubicBezTo>
                  <a:cubicBezTo>
                    <a:pt x="97" y="316"/>
                    <a:pt x="125" y="214"/>
                    <a:pt x="128" y="200"/>
                  </a:cubicBezTo>
                  <a:cubicBezTo>
                    <a:pt x="134" y="175"/>
                    <a:pt x="149" y="122"/>
                    <a:pt x="154" y="102"/>
                  </a:cubicBezTo>
                  <a:cubicBezTo>
                    <a:pt x="158" y="93"/>
                    <a:pt x="180" y="58"/>
                    <a:pt x="201" y="41"/>
                  </a:cubicBezTo>
                  <a:cubicBezTo>
                    <a:pt x="206" y="36"/>
                    <a:pt x="230" y="17"/>
                    <a:pt x="266" y="17"/>
                  </a:cubicBezTo>
                  <a:cubicBezTo>
                    <a:pt x="288" y="17"/>
                    <a:pt x="299" y="25"/>
                    <a:pt x="301" y="25"/>
                  </a:cubicBezTo>
                  <a:cubicBezTo>
                    <a:pt x="275" y="29"/>
                    <a:pt x="258" y="48"/>
                    <a:pt x="258" y="66"/>
                  </a:cubicBezTo>
                  <a:cubicBezTo>
                    <a:pt x="258" y="78"/>
                    <a:pt x="268" y="93"/>
                    <a:pt x="290" y="93"/>
                  </a:cubicBezTo>
                  <a:cubicBezTo>
                    <a:pt x="310" y="93"/>
                    <a:pt x="335" y="76"/>
                    <a:pt x="335" y="49"/>
                  </a:cubicBezTo>
                  <a:cubicBezTo>
                    <a:pt x="335" y="22"/>
                    <a:pt x="309" y="0"/>
                    <a:pt x="266" y="0"/>
                  </a:cubicBezTo>
                  <a:cubicBezTo>
                    <a:pt x="212" y="0"/>
                    <a:pt x="177" y="37"/>
                    <a:pt x="162" y="58"/>
                  </a:cubicBezTo>
                  <a:cubicBezTo>
                    <a:pt x="154" y="24"/>
                    <a:pt x="125" y="0"/>
                    <a:pt x="86" y="0"/>
                  </a:cubicBezTo>
                  <a:cubicBezTo>
                    <a:pt x="48" y="0"/>
                    <a:pt x="33" y="29"/>
                    <a:pt x="26" y="42"/>
                  </a:cubicBezTo>
                  <a:cubicBezTo>
                    <a:pt x="11" y="68"/>
                    <a:pt x="0" y="114"/>
                    <a:pt x="0" y="115"/>
                  </a:cubicBezTo>
                  <a:cubicBezTo>
                    <a:pt x="0" y="122"/>
                    <a:pt x="7" y="122"/>
                    <a:pt x="9" y="122"/>
                  </a:cubicBezTo>
                  <a:cubicBezTo>
                    <a:pt x="19" y="122"/>
                    <a:pt x="19" y="122"/>
                    <a:pt x="24" y="105"/>
                  </a:cubicBezTo>
                  <a:cubicBezTo>
                    <a:pt x="37" y="53"/>
                    <a:pt x="54" y="17"/>
                    <a:pt x="84" y="17"/>
                  </a:cubicBezTo>
                  <a:cubicBezTo>
                    <a:pt x="99" y="17"/>
                    <a:pt x="110" y="22"/>
                    <a:pt x="110" y="51"/>
                  </a:cubicBezTo>
                  <a:cubicBezTo>
                    <a:pt x="110" y="66"/>
                    <a:pt x="106" y="75"/>
                    <a:pt x="97"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E15CD24-45DB-9841-B160-953FA232D05B}"/>
                </a:ext>
              </a:extLst>
            </p:cNvPr>
            <p:cNvSpPr/>
            <p:nvPr/>
          </p:nvSpPr>
          <p:spPr>
            <a:xfrm>
              <a:off x="5653080" y="3284639"/>
              <a:ext cx="195840" cy="179280"/>
            </a:xfrm>
            <a:custGeom>
              <a:avLst/>
              <a:gdLst/>
              <a:ahLst/>
              <a:cxnLst>
                <a:cxn ang="3cd4">
                  <a:pos x="hc" y="t"/>
                </a:cxn>
                <a:cxn ang="cd2">
                  <a:pos x="l" y="vc"/>
                </a:cxn>
                <a:cxn ang="cd4">
                  <a:pos x="hc" y="b"/>
                </a:cxn>
                <a:cxn ang="0">
                  <a:pos x="r" y="vc"/>
                </a:cxn>
              </a:cxnLst>
              <a:rect l="l" t="t" r="r" b="b"/>
              <a:pathLst>
                <a:path w="545" h="499">
                  <a:moveTo>
                    <a:pt x="290" y="265"/>
                  </a:moveTo>
                  <a:lnTo>
                    <a:pt x="519" y="265"/>
                  </a:lnTo>
                  <a:cubicBezTo>
                    <a:pt x="530" y="265"/>
                    <a:pt x="545" y="265"/>
                    <a:pt x="545" y="250"/>
                  </a:cubicBezTo>
                  <a:cubicBezTo>
                    <a:pt x="545" y="234"/>
                    <a:pt x="530" y="234"/>
                    <a:pt x="519" y="234"/>
                  </a:cubicBezTo>
                  <a:lnTo>
                    <a:pt x="290" y="234"/>
                  </a:lnTo>
                  <a:lnTo>
                    <a:pt x="290" y="25"/>
                  </a:lnTo>
                  <a:cubicBezTo>
                    <a:pt x="290" y="14"/>
                    <a:pt x="290" y="0"/>
                    <a:pt x="273" y="0"/>
                  </a:cubicBezTo>
                  <a:cubicBezTo>
                    <a:pt x="257" y="0"/>
                    <a:pt x="257" y="14"/>
                    <a:pt x="257" y="25"/>
                  </a:cubicBezTo>
                  <a:lnTo>
                    <a:pt x="257" y="234"/>
                  </a:lnTo>
                  <a:lnTo>
                    <a:pt x="28" y="234"/>
                  </a:lnTo>
                  <a:cubicBezTo>
                    <a:pt x="15" y="234"/>
                    <a:pt x="0" y="234"/>
                    <a:pt x="0" y="250"/>
                  </a:cubicBezTo>
                  <a:cubicBezTo>
                    <a:pt x="0" y="265"/>
                    <a:pt x="15" y="265"/>
                    <a:pt x="28" y="265"/>
                  </a:cubicBezTo>
                  <a:lnTo>
                    <a:pt x="257" y="265"/>
                  </a:lnTo>
                  <a:lnTo>
                    <a:pt x="257" y="474"/>
                  </a:lnTo>
                  <a:cubicBezTo>
                    <a:pt x="257" y="484"/>
                    <a:pt x="257" y="499"/>
                    <a:pt x="273" y="499"/>
                  </a:cubicBezTo>
                  <a:cubicBezTo>
                    <a:pt x="290" y="499"/>
                    <a:pt x="290" y="484"/>
                    <a:pt x="29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36EF1827-C40E-C543-A83C-7557651BB418}"/>
                </a:ext>
              </a:extLst>
            </p:cNvPr>
            <p:cNvSpPr/>
            <p:nvPr/>
          </p:nvSpPr>
          <p:spPr>
            <a:xfrm>
              <a:off x="5934599" y="3322439"/>
              <a:ext cx="154800" cy="176760"/>
            </a:xfrm>
            <a:custGeom>
              <a:avLst/>
              <a:gdLst/>
              <a:ahLst/>
              <a:cxnLst>
                <a:cxn ang="3cd4">
                  <a:pos x="hc" y="t"/>
                </a:cxn>
                <a:cxn ang="cd2">
                  <a:pos x="l" y="vc"/>
                </a:cxn>
                <a:cxn ang="cd4">
                  <a:pos x="hc" y="b"/>
                </a:cxn>
                <a:cxn ang="0">
                  <a:pos x="r" y="vc"/>
                </a:cxn>
              </a:cxnLst>
              <a:rect l="l" t="t" r="r" b="b"/>
              <a:pathLst>
                <a:path w="431" h="492">
                  <a:moveTo>
                    <a:pt x="19" y="141"/>
                  </a:moveTo>
                  <a:cubicBezTo>
                    <a:pt x="50" y="54"/>
                    <a:pt x="139" y="54"/>
                    <a:pt x="149" y="54"/>
                  </a:cubicBezTo>
                  <a:cubicBezTo>
                    <a:pt x="273" y="54"/>
                    <a:pt x="283" y="185"/>
                    <a:pt x="283" y="245"/>
                  </a:cubicBezTo>
                  <a:cubicBezTo>
                    <a:pt x="283" y="290"/>
                    <a:pt x="279" y="302"/>
                    <a:pt x="271" y="318"/>
                  </a:cubicBezTo>
                  <a:cubicBezTo>
                    <a:pt x="255" y="372"/>
                    <a:pt x="230" y="459"/>
                    <a:pt x="230" y="479"/>
                  </a:cubicBezTo>
                  <a:cubicBezTo>
                    <a:pt x="230" y="487"/>
                    <a:pt x="234" y="492"/>
                    <a:pt x="240" y="492"/>
                  </a:cubicBezTo>
                  <a:cubicBezTo>
                    <a:pt x="251" y="492"/>
                    <a:pt x="258" y="475"/>
                    <a:pt x="266" y="447"/>
                  </a:cubicBezTo>
                  <a:cubicBezTo>
                    <a:pt x="286" y="384"/>
                    <a:pt x="294" y="341"/>
                    <a:pt x="297" y="318"/>
                  </a:cubicBezTo>
                  <a:cubicBezTo>
                    <a:pt x="299" y="309"/>
                    <a:pt x="299" y="299"/>
                    <a:pt x="303" y="289"/>
                  </a:cubicBezTo>
                  <a:cubicBezTo>
                    <a:pt x="329" y="216"/>
                    <a:pt x="383" y="104"/>
                    <a:pt x="414" y="44"/>
                  </a:cubicBezTo>
                  <a:cubicBezTo>
                    <a:pt x="420" y="36"/>
                    <a:pt x="431" y="19"/>
                    <a:pt x="431" y="15"/>
                  </a:cubicBezTo>
                  <a:cubicBezTo>
                    <a:pt x="431" y="8"/>
                    <a:pt x="422" y="8"/>
                    <a:pt x="420" y="8"/>
                  </a:cubicBezTo>
                  <a:cubicBezTo>
                    <a:pt x="418" y="8"/>
                    <a:pt x="413" y="8"/>
                    <a:pt x="411" y="14"/>
                  </a:cubicBezTo>
                  <a:cubicBezTo>
                    <a:pt x="368" y="85"/>
                    <a:pt x="335" y="160"/>
                    <a:pt x="303" y="234"/>
                  </a:cubicBezTo>
                  <a:cubicBezTo>
                    <a:pt x="301" y="212"/>
                    <a:pt x="301" y="155"/>
                    <a:pt x="270" y="82"/>
                  </a:cubicBezTo>
                  <a:cubicBezTo>
                    <a:pt x="249" y="37"/>
                    <a:pt x="216" y="0"/>
                    <a:pt x="160" y="0"/>
                  </a:cubicBezTo>
                  <a:cubicBezTo>
                    <a:pt x="58" y="0"/>
                    <a:pt x="0" y="114"/>
                    <a:pt x="0" y="138"/>
                  </a:cubicBezTo>
                  <a:cubicBezTo>
                    <a:pt x="0" y="144"/>
                    <a:pt x="7" y="144"/>
                    <a:pt x="15"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16A702E0-ED25-F043-8C15-29D979087734}"/>
                </a:ext>
              </a:extLst>
            </p:cNvPr>
            <p:cNvSpPr/>
            <p:nvPr/>
          </p:nvSpPr>
          <p:spPr>
            <a:xfrm>
              <a:off x="6113879" y="3257640"/>
              <a:ext cx="209880" cy="189720"/>
            </a:xfrm>
            <a:custGeom>
              <a:avLst/>
              <a:gdLst/>
              <a:ahLst/>
              <a:cxnLst>
                <a:cxn ang="3cd4">
                  <a:pos x="hc" y="t"/>
                </a:cxn>
                <a:cxn ang="cd2">
                  <a:pos x="l" y="vc"/>
                </a:cxn>
                <a:cxn ang="cd4">
                  <a:pos x="hc" y="b"/>
                </a:cxn>
                <a:cxn ang="0">
                  <a:pos x="r" y="vc"/>
                </a:cxn>
              </a:cxnLst>
              <a:rect l="l" t="t" r="r" b="b"/>
              <a:pathLst>
                <a:path w="584" h="528">
                  <a:moveTo>
                    <a:pt x="468" y="85"/>
                  </a:moveTo>
                  <a:cubicBezTo>
                    <a:pt x="509" y="27"/>
                    <a:pt x="543" y="25"/>
                    <a:pt x="572" y="24"/>
                  </a:cubicBezTo>
                  <a:cubicBezTo>
                    <a:pt x="584" y="22"/>
                    <a:pt x="584" y="10"/>
                    <a:pt x="584" y="8"/>
                  </a:cubicBezTo>
                  <a:cubicBezTo>
                    <a:pt x="584" y="3"/>
                    <a:pt x="580" y="0"/>
                    <a:pt x="572" y="0"/>
                  </a:cubicBezTo>
                  <a:cubicBezTo>
                    <a:pt x="552" y="0"/>
                    <a:pt x="528" y="2"/>
                    <a:pt x="506" y="2"/>
                  </a:cubicBezTo>
                  <a:cubicBezTo>
                    <a:pt x="480" y="2"/>
                    <a:pt x="452" y="0"/>
                    <a:pt x="426" y="0"/>
                  </a:cubicBezTo>
                  <a:cubicBezTo>
                    <a:pt x="420" y="0"/>
                    <a:pt x="409" y="0"/>
                    <a:pt x="409" y="14"/>
                  </a:cubicBezTo>
                  <a:cubicBezTo>
                    <a:pt x="409" y="22"/>
                    <a:pt x="416" y="24"/>
                    <a:pt x="422" y="24"/>
                  </a:cubicBezTo>
                  <a:cubicBezTo>
                    <a:pt x="444" y="25"/>
                    <a:pt x="461" y="32"/>
                    <a:pt x="461" y="48"/>
                  </a:cubicBezTo>
                  <a:cubicBezTo>
                    <a:pt x="461" y="59"/>
                    <a:pt x="448" y="76"/>
                    <a:pt x="448" y="76"/>
                  </a:cubicBezTo>
                  <a:lnTo>
                    <a:pt x="197" y="442"/>
                  </a:lnTo>
                  <a:lnTo>
                    <a:pt x="141" y="46"/>
                  </a:lnTo>
                  <a:cubicBezTo>
                    <a:pt x="141" y="32"/>
                    <a:pt x="160" y="24"/>
                    <a:pt x="197" y="24"/>
                  </a:cubicBezTo>
                  <a:cubicBezTo>
                    <a:pt x="208" y="24"/>
                    <a:pt x="217" y="24"/>
                    <a:pt x="217" y="8"/>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4"/>
                    <a:pt x="7" y="24"/>
                    <a:pt x="20" y="24"/>
                  </a:cubicBezTo>
                  <a:cubicBezTo>
                    <a:pt x="67" y="24"/>
                    <a:pt x="67" y="31"/>
                    <a:pt x="69" y="49"/>
                  </a:cubicBezTo>
                  <a:lnTo>
                    <a:pt x="134" y="511"/>
                  </a:lnTo>
                  <a:cubicBezTo>
                    <a:pt x="138" y="525"/>
                    <a:pt x="139" y="528"/>
                    <a:pt x="151" y="528"/>
                  </a:cubicBezTo>
                  <a:cubicBezTo>
                    <a:pt x="164" y="528"/>
                    <a:pt x="167" y="525"/>
                    <a:pt x="173"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C372A2D2-D344-F341-8C55-75B2C2D39B63}"/>
                </a:ext>
              </a:extLst>
            </p:cNvPr>
            <p:cNvSpPr/>
            <p:nvPr/>
          </p:nvSpPr>
          <p:spPr>
            <a:xfrm>
              <a:off x="6290640" y="3357000"/>
              <a:ext cx="75240" cy="124920"/>
            </a:xfrm>
            <a:custGeom>
              <a:avLst/>
              <a:gdLst/>
              <a:ahLst/>
              <a:cxnLst>
                <a:cxn ang="3cd4">
                  <a:pos x="hc" y="t"/>
                </a:cxn>
                <a:cxn ang="cd2">
                  <a:pos x="l" y="vc"/>
                </a:cxn>
                <a:cxn ang="cd4">
                  <a:pos x="hc" y="b"/>
                </a:cxn>
                <a:cxn ang="0">
                  <a:pos x="r" y="vc"/>
                </a:cxn>
              </a:cxnLst>
              <a:rect l="l" t="t" r="r" b="b"/>
              <a:pathLst>
                <a:path w="210" h="348">
                  <a:moveTo>
                    <a:pt x="130" y="15"/>
                  </a:moveTo>
                  <a:cubicBezTo>
                    <a:pt x="130" y="0"/>
                    <a:pt x="128" y="0"/>
                    <a:pt x="113" y="0"/>
                  </a:cubicBezTo>
                  <a:cubicBezTo>
                    <a:pt x="76" y="32"/>
                    <a:pt x="24" y="34"/>
                    <a:pt x="0" y="34"/>
                  </a:cubicBezTo>
                  <a:lnTo>
                    <a:pt x="0" y="53"/>
                  </a:lnTo>
                  <a:cubicBezTo>
                    <a:pt x="13" y="53"/>
                    <a:pt x="52" y="53"/>
                    <a:pt x="84" y="37"/>
                  </a:cubicBezTo>
                  <a:lnTo>
                    <a:pt x="84" y="306"/>
                  </a:lnTo>
                  <a:cubicBezTo>
                    <a:pt x="84" y="323"/>
                    <a:pt x="84" y="329"/>
                    <a:pt x="26" y="329"/>
                  </a:cubicBezTo>
                  <a:lnTo>
                    <a:pt x="4" y="329"/>
                  </a:lnTo>
                  <a:lnTo>
                    <a:pt x="4" y="348"/>
                  </a:lnTo>
                  <a:cubicBezTo>
                    <a:pt x="15" y="348"/>
                    <a:pt x="86" y="346"/>
                    <a:pt x="106" y="346"/>
                  </a:cubicBezTo>
                  <a:cubicBezTo>
                    <a:pt x="125" y="346"/>
                    <a:pt x="197" y="348"/>
                    <a:pt x="210" y="348"/>
                  </a:cubicBezTo>
                  <a:lnTo>
                    <a:pt x="210" y="329"/>
                  </a:lnTo>
                  <a:lnTo>
                    <a:pt x="188" y="329"/>
                  </a:lnTo>
                  <a:cubicBezTo>
                    <a:pt x="130" y="329"/>
                    <a:pt x="130" y="323"/>
                    <a:pt x="130" y="3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816FF72-AE05-064E-98B4-0394575FEF49}"/>
                </a:ext>
              </a:extLst>
            </p:cNvPr>
            <p:cNvSpPr/>
            <p:nvPr/>
          </p:nvSpPr>
          <p:spPr>
            <a:xfrm>
              <a:off x="6429240" y="3240000"/>
              <a:ext cx="68400" cy="268560"/>
            </a:xfrm>
            <a:custGeom>
              <a:avLst/>
              <a:gdLst/>
              <a:ahLst/>
              <a:cxnLst>
                <a:cxn ang="3cd4">
                  <a:pos x="hc" y="t"/>
                </a:cxn>
                <a:cxn ang="cd2">
                  <a:pos x="l" y="vc"/>
                </a:cxn>
                <a:cxn ang="cd4">
                  <a:pos x="hc" y="b"/>
                </a:cxn>
                <a:cxn ang="0">
                  <a:pos x="r" y="vc"/>
                </a:cxn>
              </a:cxnLst>
              <a:rect l="l" t="t" r="r" b="b"/>
              <a:pathLst>
                <a:path w="191" h="747">
                  <a:moveTo>
                    <a:pt x="191" y="740"/>
                  </a:moveTo>
                  <a:cubicBezTo>
                    <a:pt x="191" y="739"/>
                    <a:pt x="191" y="737"/>
                    <a:pt x="177" y="723"/>
                  </a:cubicBezTo>
                  <a:cubicBezTo>
                    <a:pt x="74" y="630"/>
                    <a:pt x="48" y="489"/>
                    <a:pt x="48" y="374"/>
                  </a:cubicBezTo>
                  <a:cubicBezTo>
                    <a:pt x="48" y="245"/>
                    <a:pt x="80" y="114"/>
                    <a:pt x="180" y="20"/>
                  </a:cubicBezTo>
                  <a:cubicBezTo>
                    <a:pt x="191" y="12"/>
                    <a:pt x="191" y="10"/>
                    <a:pt x="191" y="7"/>
                  </a:cubicBezTo>
                  <a:cubicBezTo>
                    <a:pt x="191" y="2"/>
                    <a:pt x="188" y="0"/>
                    <a:pt x="182" y="0"/>
                  </a:cubicBezTo>
                  <a:cubicBezTo>
                    <a:pt x="175" y="0"/>
                    <a:pt x="100" y="51"/>
                    <a:pt x="52" y="146"/>
                  </a:cubicBezTo>
                  <a:cubicBezTo>
                    <a:pt x="9" y="228"/>
                    <a:pt x="0" y="311"/>
                    <a:pt x="0" y="374"/>
                  </a:cubicBezTo>
                  <a:cubicBezTo>
                    <a:pt x="0" y="433"/>
                    <a:pt x="9" y="523"/>
                    <a:pt x="54" y="608"/>
                  </a:cubicBezTo>
                  <a:cubicBezTo>
                    <a:pt x="104" y="700"/>
                    <a:pt x="175" y="747"/>
                    <a:pt x="182" y="747"/>
                  </a:cubicBezTo>
                  <a:cubicBezTo>
                    <a:pt x="188" y="747"/>
                    <a:pt x="191" y="746"/>
                    <a:pt x="191" y="7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E1B91330-A37F-AA47-815E-81049D6EF423}"/>
                </a:ext>
              </a:extLst>
            </p:cNvPr>
            <p:cNvSpPr/>
            <p:nvPr/>
          </p:nvSpPr>
          <p:spPr>
            <a:xfrm>
              <a:off x="6529320" y="3322439"/>
              <a:ext cx="108720" cy="122040"/>
            </a:xfrm>
            <a:custGeom>
              <a:avLst/>
              <a:gdLst/>
              <a:ahLst/>
              <a:cxnLst>
                <a:cxn ang="3cd4">
                  <a:pos x="hc" y="t"/>
                </a:cxn>
                <a:cxn ang="cd2">
                  <a:pos x="l" y="vc"/>
                </a:cxn>
                <a:cxn ang="cd4">
                  <a:pos x="hc" y="b"/>
                </a:cxn>
                <a:cxn ang="0">
                  <a:pos x="r" y="vc"/>
                </a:cxn>
              </a:cxnLst>
              <a:rect l="l" t="t" r="r" b="b"/>
              <a:pathLst>
                <a:path w="303" h="340">
                  <a:moveTo>
                    <a:pt x="279" y="51"/>
                  </a:moveTo>
                  <a:cubicBezTo>
                    <a:pt x="255" y="51"/>
                    <a:pt x="240" y="68"/>
                    <a:pt x="240" y="85"/>
                  </a:cubicBezTo>
                  <a:cubicBezTo>
                    <a:pt x="240" y="95"/>
                    <a:pt x="247" y="107"/>
                    <a:pt x="264" y="107"/>
                  </a:cubicBezTo>
                  <a:cubicBezTo>
                    <a:pt x="283" y="107"/>
                    <a:pt x="303" y="93"/>
                    <a:pt x="303" y="65"/>
                  </a:cubicBezTo>
                  <a:cubicBezTo>
                    <a:pt x="303" y="31"/>
                    <a:pt x="268" y="0"/>
                    <a:pt x="204" y="0"/>
                  </a:cubicBezTo>
                  <a:cubicBezTo>
                    <a:pt x="97" y="0"/>
                    <a:pt x="65" y="76"/>
                    <a:pt x="65" y="109"/>
                  </a:cubicBezTo>
                  <a:cubicBezTo>
                    <a:pt x="65" y="168"/>
                    <a:pt x="126" y="180"/>
                    <a:pt x="151" y="183"/>
                  </a:cubicBezTo>
                  <a:cubicBezTo>
                    <a:pt x="193" y="192"/>
                    <a:pt x="236" y="199"/>
                    <a:pt x="236" y="241"/>
                  </a:cubicBezTo>
                  <a:cubicBezTo>
                    <a:pt x="236" y="260"/>
                    <a:pt x="217" y="323"/>
                    <a:pt x="119" y="323"/>
                  </a:cubicBezTo>
                  <a:cubicBezTo>
                    <a:pt x="106" y="323"/>
                    <a:pt x="43" y="323"/>
                    <a:pt x="24" y="284"/>
                  </a:cubicBezTo>
                  <a:cubicBezTo>
                    <a:pt x="56" y="287"/>
                    <a:pt x="76" y="265"/>
                    <a:pt x="76" y="243"/>
                  </a:cubicBezTo>
                  <a:cubicBezTo>
                    <a:pt x="76" y="226"/>
                    <a:pt x="63" y="217"/>
                    <a:pt x="46" y="217"/>
                  </a:cubicBezTo>
                  <a:cubicBezTo>
                    <a:pt x="24" y="217"/>
                    <a:pt x="0" y="233"/>
                    <a:pt x="0" y="267"/>
                  </a:cubicBezTo>
                  <a:cubicBezTo>
                    <a:pt x="0" y="309"/>
                    <a:pt x="46" y="340"/>
                    <a:pt x="117" y="340"/>
                  </a:cubicBezTo>
                  <a:cubicBezTo>
                    <a:pt x="251" y="340"/>
                    <a:pt x="283" y="250"/>
                    <a:pt x="283" y="216"/>
                  </a:cubicBezTo>
                  <a:cubicBezTo>
                    <a:pt x="283" y="188"/>
                    <a:pt x="268" y="170"/>
                    <a:pt x="257" y="160"/>
                  </a:cubicBezTo>
                  <a:cubicBezTo>
                    <a:pt x="234" y="139"/>
                    <a:pt x="212" y="136"/>
                    <a:pt x="175" y="129"/>
                  </a:cubicBezTo>
                  <a:cubicBezTo>
                    <a:pt x="145" y="122"/>
                    <a:pt x="113" y="117"/>
                    <a:pt x="113" y="83"/>
                  </a:cubicBezTo>
                  <a:cubicBezTo>
                    <a:pt x="113" y="63"/>
                    <a:pt x="132" y="17"/>
                    <a:pt x="204" y="17"/>
                  </a:cubicBezTo>
                  <a:cubicBezTo>
                    <a:pt x="225" y="17"/>
                    <a:pt x="266" y="22"/>
                    <a:pt x="279"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B09DC36-F082-914B-ABC0-C884BEBA501A}"/>
                </a:ext>
              </a:extLst>
            </p:cNvPr>
            <p:cNvSpPr/>
            <p:nvPr/>
          </p:nvSpPr>
          <p:spPr>
            <a:xfrm>
              <a:off x="6661440" y="3225240"/>
              <a:ext cx="51840" cy="97560"/>
            </a:xfrm>
            <a:custGeom>
              <a:avLst/>
              <a:gdLst/>
              <a:ahLst/>
              <a:cxnLst>
                <a:cxn ang="3cd4">
                  <a:pos x="hc" y="t"/>
                </a:cxn>
                <a:cxn ang="cd2">
                  <a:pos x="l" y="vc"/>
                </a:cxn>
                <a:cxn ang="cd4">
                  <a:pos x="hc" y="b"/>
                </a:cxn>
                <a:cxn ang="0">
                  <a:pos x="r" y="vc"/>
                </a:cxn>
              </a:cxnLst>
              <a:rect l="l" t="t" r="r" b="b"/>
              <a:pathLst>
                <a:path w="145" h="272">
                  <a:moveTo>
                    <a:pt x="139" y="46"/>
                  </a:moveTo>
                  <a:cubicBezTo>
                    <a:pt x="145" y="37"/>
                    <a:pt x="145" y="32"/>
                    <a:pt x="145" y="29"/>
                  </a:cubicBezTo>
                  <a:cubicBezTo>
                    <a:pt x="145" y="12"/>
                    <a:pt x="128" y="0"/>
                    <a:pt x="112" y="0"/>
                  </a:cubicBezTo>
                  <a:cubicBezTo>
                    <a:pt x="89" y="0"/>
                    <a:pt x="82" y="17"/>
                    <a:pt x="80" y="25"/>
                  </a:cubicBezTo>
                  <a:lnTo>
                    <a:pt x="4" y="253"/>
                  </a:lnTo>
                  <a:cubicBezTo>
                    <a:pt x="2" y="253"/>
                    <a:pt x="0" y="260"/>
                    <a:pt x="0" y="260"/>
                  </a:cubicBezTo>
                  <a:cubicBezTo>
                    <a:pt x="0" y="267"/>
                    <a:pt x="19" y="272"/>
                    <a:pt x="22" y="272"/>
                  </a:cubicBezTo>
                  <a:cubicBezTo>
                    <a:pt x="26" y="272"/>
                    <a:pt x="28" y="272"/>
                    <a:pt x="32"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A818C94-AAFF-9844-AE0D-56DDD3B6F183}"/>
                </a:ext>
              </a:extLst>
            </p:cNvPr>
            <p:cNvSpPr/>
            <p:nvPr/>
          </p:nvSpPr>
          <p:spPr>
            <a:xfrm>
              <a:off x="6751080" y="3240000"/>
              <a:ext cx="68400" cy="268560"/>
            </a:xfrm>
            <a:custGeom>
              <a:avLst/>
              <a:gdLst/>
              <a:ahLst/>
              <a:cxnLst>
                <a:cxn ang="3cd4">
                  <a:pos x="hc" y="t"/>
                </a:cxn>
                <a:cxn ang="cd2">
                  <a:pos x="l" y="vc"/>
                </a:cxn>
                <a:cxn ang="cd4">
                  <a:pos x="hc" y="b"/>
                </a:cxn>
                <a:cxn ang="0">
                  <a:pos x="r" y="vc"/>
                </a:cxn>
              </a:cxnLst>
              <a:rect l="l" t="t" r="r" b="b"/>
              <a:pathLst>
                <a:path w="191" h="747">
                  <a:moveTo>
                    <a:pt x="191" y="374"/>
                  </a:moveTo>
                  <a:cubicBezTo>
                    <a:pt x="191" y="316"/>
                    <a:pt x="182" y="226"/>
                    <a:pt x="138" y="141"/>
                  </a:cubicBezTo>
                  <a:cubicBezTo>
                    <a:pt x="87" y="49"/>
                    <a:pt x="17" y="0"/>
                    <a:pt x="7" y="0"/>
                  </a:cubicBezTo>
                  <a:cubicBezTo>
                    <a:pt x="4" y="0"/>
                    <a:pt x="0" y="3"/>
                    <a:pt x="0" y="7"/>
                  </a:cubicBezTo>
                  <a:cubicBezTo>
                    <a:pt x="0" y="10"/>
                    <a:pt x="0" y="12"/>
                    <a:pt x="15" y="25"/>
                  </a:cubicBezTo>
                  <a:cubicBezTo>
                    <a:pt x="97" y="98"/>
                    <a:pt x="143" y="217"/>
                    <a:pt x="143" y="374"/>
                  </a:cubicBezTo>
                  <a:cubicBezTo>
                    <a:pt x="143" y="501"/>
                    <a:pt x="113" y="633"/>
                    <a:pt x="11" y="727"/>
                  </a:cubicBezTo>
                  <a:cubicBezTo>
                    <a:pt x="0" y="737"/>
                    <a:pt x="0" y="739"/>
                    <a:pt x="0" y="740"/>
                  </a:cubicBezTo>
                  <a:cubicBezTo>
                    <a:pt x="0" y="746"/>
                    <a:pt x="4" y="747"/>
                    <a:pt x="7" y="747"/>
                  </a:cubicBezTo>
                  <a:cubicBezTo>
                    <a:pt x="17" y="747"/>
                    <a:pt x="91" y="696"/>
                    <a:pt x="139" y="601"/>
                  </a:cubicBezTo>
                  <a:cubicBezTo>
                    <a:pt x="182" y="520"/>
                    <a:pt x="191" y="436"/>
                    <a:pt x="191"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6A6FA24-6113-FC4A-8488-F4D77ABC269F}"/>
                </a:ext>
              </a:extLst>
            </p:cNvPr>
            <p:cNvSpPr/>
            <p:nvPr/>
          </p:nvSpPr>
          <p:spPr>
            <a:xfrm>
              <a:off x="6854040" y="3240000"/>
              <a:ext cx="40320" cy="268560"/>
            </a:xfrm>
            <a:custGeom>
              <a:avLst/>
              <a:gdLst/>
              <a:ahLst/>
              <a:cxnLst>
                <a:cxn ang="3cd4">
                  <a:pos x="hc" y="t"/>
                </a:cxn>
                <a:cxn ang="cd2">
                  <a:pos x="l" y="vc"/>
                </a:cxn>
                <a:cxn ang="cd4">
                  <a:pos x="hc" y="b"/>
                </a:cxn>
                <a:cxn ang="0">
                  <a:pos x="r" y="vc"/>
                </a:cxn>
              </a:cxnLst>
              <a:rect l="l" t="t" r="r" b="b"/>
              <a:pathLst>
                <a:path w="113" h="747">
                  <a:moveTo>
                    <a:pt x="113" y="0"/>
                  </a:moveTo>
                  <a:lnTo>
                    <a:pt x="0" y="0"/>
                  </a:lnTo>
                  <a:lnTo>
                    <a:pt x="0" y="31"/>
                  </a:lnTo>
                  <a:lnTo>
                    <a:pt x="80" y="31"/>
                  </a:lnTo>
                  <a:lnTo>
                    <a:pt x="80" y="718"/>
                  </a:lnTo>
                  <a:lnTo>
                    <a:pt x="0" y="718"/>
                  </a:lnTo>
                  <a:lnTo>
                    <a:pt x="0" y="747"/>
                  </a:lnTo>
                  <a:lnTo>
                    <a:pt x="113"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0" name="Group 99" descr="28§display§V_3(s) = \max_{a} \sum_{s',r} p(s',r|s,a) [ r + \gamma V_2(s') ]§svg§600§FALSE" title="TexMaths">
            <a:extLst>
              <a:ext uri="{FF2B5EF4-FFF2-40B4-BE49-F238E27FC236}">
                <a16:creationId xmlns:a16="http://schemas.microsoft.com/office/drawing/2014/main" id="{744FBFBF-F937-4A4F-B1EE-8B67422D0F5E}"/>
              </a:ext>
            </a:extLst>
          </p:cNvPr>
          <p:cNvGrpSpPr/>
          <p:nvPr/>
        </p:nvGrpSpPr>
        <p:grpSpPr>
          <a:xfrm>
            <a:off x="1593483" y="4574231"/>
            <a:ext cx="5077800" cy="681480"/>
            <a:chOff x="1871279" y="3798720"/>
            <a:chExt cx="5077800" cy="681480"/>
          </a:xfrm>
        </p:grpSpPr>
        <p:sp>
          <p:nvSpPr>
            <p:cNvPr id="101" name="Freeform 100">
              <a:extLst>
                <a:ext uri="{FF2B5EF4-FFF2-40B4-BE49-F238E27FC236}">
                  <a16:creationId xmlns:a16="http://schemas.microsoft.com/office/drawing/2014/main" id="{74A68406-AD37-F246-8C90-AAC2BF217A75}"/>
                </a:ext>
              </a:extLst>
            </p:cNvPr>
            <p:cNvSpPr/>
            <p:nvPr/>
          </p:nvSpPr>
          <p:spPr>
            <a:xfrm>
              <a:off x="1871279" y="3798720"/>
              <a:ext cx="5077800" cy="680760"/>
            </a:xfrm>
            <a:custGeom>
              <a:avLst/>
              <a:gdLst/>
              <a:ahLst/>
              <a:cxnLst>
                <a:cxn ang="3cd4">
                  <a:pos x="hc" y="t"/>
                </a:cxn>
                <a:cxn ang="cd2">
                  <a:pos x="l" y="vc"/>
                </a:cxn>
                <a:cxn ang="cd4">
                  <a:pos x="hc" y="b"/>
                </a:cxn>
                <a:cxn ang="0">
                  <a:pos x="r" y="vc"/>
                </a:cxn>
              </a:cxnLst>
              <a:rect l="l" t="t" r="r" b="b"/>
              <a:pathLst>
                <a:path w="14106" h="1892">
                  <a:moveTo>
                    <a:pt x="7054" y="1892"/>
                  </a:moveTo>
                  <a:lnTo>
                    <a:pt x="0" y="1892"/>
                  </a:lnTo>
                  <a:lnTo>
                    <a:pt x="0" y="0"/>
                  </a:lnTo>
                  <a:lnTo>
                    <a:pt x="14106" y="0"/>
                  </a:lnTo>
                  <a:lnTo>
                    <a:pt x="14106" y="189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A04CCD8-7925-9C4E-81D2-95211DC4A8E2}"/>
                </a:ext>
              </a:extLst>
            </p:cNvPr>
            <p:cNvSpPr/>
            <p:nvPr/>
          </p:nvSpPr>
          <p:spPr>
            <a:xfrm>
              <a:off x="188784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4" y="25"/>
                  </a:cubicBezTo>
                  <a:cubicBezTo>
                    <a:pt x="584" y="24"/>
                    <a:pt x="584" y="11"/>
                    <a:pt x="584" y="9"/>
                  </a:cubicBezTo>
                  <a:cubicBezTo>
                    <a:pt x="584" y="4"/>
                    <a:pt x="580" y="0"/>
                    <a:pt x="574"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B0859F5C-4570-C540-A671-6619601E5823}"/>
                </a:ext>
              </a:extLst>
            </p:cNvPr>
            <p:cNvSpPr/>
            <p:nvPr/>
          </p:nvSpPr>
          <p:spPr>
            <a:xfrm>
              <a:off x="2053440" y="4008959"/>
              <a:ext cx="94680" cy="137160"/>
            </a:xfrm>
            <a:custGeom>
              <a:avLst/>
              <a:gdLst/>
              <a:ahLst/>
              <a:cxnLst>
                <a:cxn ang="3cd4">
                  <a:pos x="hc" y="t"/>
                </a:cxn>
                <a:cxn ang="cd2">
                  <a:pos x="l" y="vc"/>
                </a:cxn>
                <a:cxn ang="cd4">
                  <a:pos x="hc" y="b"/>
                </a:cxn>
                <a:cxn ang="0">
                  <a:pos x="r" y="vc"/>
                </a:cxn>
              </a:cxnLst>
              <a:rect l="l" t="t" r="r" b="b"/>
              <a:pathLst>
                <a:path w="264" h="382">
                  <a:moveTo>
                    <a:pt x="126" y="185"/>
                  </a:moveTo>
                  <a:cubicBezTo>
                    <a:pt x="171" y="185"/>
                    <a:pt x="203" y="215"/>
                    <a:pt x="203" y="275"/>
                  </a:cubicBezTo>
                  <a:cubicBezTo>
                    <a:pt x="203" y="344"/>
                    <a:pt x="162" y="364"/>
                    <a:pt x="128" y="364"/>
                  </a:cubicBezTo>
                  <a:cubicBezTo>
                    <a:pt x="106" y="364"/>
                    <a:pt x="54" y="358"/>
                    <a:pt x="30" y="326"/>
                  </a:cubicBezTo>
                  <a:cubicBezTo>
                    <a:pt x="58" y="324"/>
                    <a:pt x="63" y="306"/>
                    <a:pt x="63" y="295"/>
                  </a:cubicBezTo>
                  <a:cubicBezTo>
                    <a:pt x="63" y="277"/>
                    <a:pt x="50" y="264"/>
                    <a:pt x="32" y="264"/>
                  </a:cubicBezTo>
                  <a:cubicBezTo>
                    <a:pt x="17" y="264"/>
                    <a:pt x="0" y="273"/>
                    <a:pt x="0" y="295"/>
                  </a:cubicBezTo>
                  <a:cubicBezTo>
                    <a:pt x="0" y="349"/>
                    <a:pt x="59" y="382"/>
                    <a:pt x="130" y="382"/>
                  </a:cubicBezTo>
                  <a:cubicBezTo>
                    <a:pt x="210" y="382"/>
                    <a:pt x="264" y="331"/>
                    <a:pt x="264" y="275"/>
                  </a:cubicBezTo>
                  <a:cubicBezTo>
                    <a:pt x="264" y="232"/>
                    <a:pt x="229" y="188"/>
                    <a:pt x="165" y="174"/>
                  </a:cubicBezTo>
                  <a:cubicBezTo>
                    <a:pt x="225" y="154"/>
                    <a:pt x="247" y="110"/>
                    <a:pt x="247" y="78"/>
                  </a:cubicBezTo>
                  <a:cubicBezTo>
                    <a:pt x="247" y="33"/>
                    <a:pt x="195" y="0"/>
                    <a:pt x="130" y="0"/>
                  </a:cubicBezTo>
                  <a:cubicBezTo>
                    <a:pt x="67" y="0"/>
                    <a:pt x="19" y="31"/>
                    <a:pt x="19" y="74"/>
                  </a:cubicBezTo>
                  <a:cubicBezTo>
                    <a:pt x="19" y="94"/>
                    <a:pt x="30" y="105"/>
                    <a:pt x="48" y="105"/>
                  </a:cubicBezTo>
                  <a:cubicBezTo>
                    <a:pt x="65" y="105"/>
                    <a:pt x="76" y="92"/>
                    <a:pt x="76" y="76"/>
                  </a:cubicBezTo>
                  <a:cubicBezTo>
                    <a:pt x="76" y="60"/>
                    <a:pt x="65" y="49"/>
                    <a:pt x="48" y="47"/>
                  </a:cubicBezTo>
                  <a:cubicBezTo>
                    <a:pt x="69" y="22"/>
                    <a:pt x="108" y="16"/>
                    <a:pt x="128" y="16"/>
                  </a:cubicBezTo>
                  <a:cubicBezTo>
                    <a:pt x="154" y="16"/>
                    <a:pt x="191" y="29"/>
                    <a:pt x="191" y="78"/>
                  </a:cubicBezTo>
                  <a:cubicBezTo>
                    <a:pt x="191" y="101"/>
                    <a:pt x="182" y="127"/>
                    <a:pt x="167" y="143"/>
                  </a:cubicBezTo>
                  <a:cubicBezTo>
                    <a:pt x="149" y="165"/>
                    <a:pt x="134" y="166"/>
                    <a:pt x="104" y="168"/>
                  </a:cubicBezTo>
                  <a:cubicBezTo>
                    <a:pt x="89" y="168"/>
                    <a:pt x="89" y="168"/>
                    <a:pt x="86" y="170"/>
                  </a:cubicBezTo>
                  <a:cubicBezTo>
                    <a:pt x="86" y="170"/>
                    <a:pt x="80" y="170"/>
                    <a:pt x="80" y="177"/>
                  </a:cubicBezTo>
                  <a:cubicBezTo>
                    <a:pt x="80" y="185"/>
                    <a:pt x="86" y="185"/>
                    <a:pt x="95" y="1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D7E0A9C-6065-494C-A023-1429C1802CF2}"/>
                </a:ext>
              </a:extLst>
            </p:cNvPr>
            <p:cNvSpPr/>
            <p:nvPr/>
          </p:nvSpPr>
          <p:spPr>
            <a:xfrm>
              <a:off x="220319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C12924A-9DD2-834D-8058-4969BF46E685}"/>
                </a:ext>
              </a:extLst>
            </p:cNvPr>
            <p:cNvSpPr/>
            <p:nvPr/>
          </p:nvSpPr>
          <p:spPr>
            <a:xfrm>
              <a:off x="23029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7908DD1A-7340-4A47-8D1B-F47D415AC98E}"/>
                </a:ext>
              </a:extLst>
            </p:cNvPr>
            <p:cNvSpPr/>
            <p:nvPr/>
          </p:nvSpPr>
          <p:spPr>
            <a:xfrm>
              <a:off x="244224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B9A80873-7DE7-0E4F-AEBE-79827F402585}"/>
                </a:ext>
              </a:extLst>
            </p:cNvPr>
            <p:cNvSpPr/>
            <p:nvPr/>
          </p:nvSpPr>
          <p:spPr>
            <a:xfrm>
              <a:off x="2637360" y="3994200"/>
              <a:ext cx="195840" cy="67320"/>
            </a:xfrm>
            <a:custGeom>
              <a:avLst/>
              <a:gdLst/>
              <a:ahLst/>
              <a:cxnLst>
                <a:cxn ang="3cd4">
                  <a:pos x="hc" y="t"/>
                </a:cxn>
                <a:cxn ang="cd2">
                  <a:pos x="l" y="vc"/>
                </a:cxn>
                <a:cxn ang="cd4">
                  <a:pos x="hc" y="b"/>
                </a:cxn>
                <a:cxn ang="0">
                  <a:pos x="r" y="vc"/>
                </a:cxn>
              </a:cxnLst>
              <a:rect l="l" t="t" r="r" b="b"/>
              <a:pathLst>
                <a:path w="545" h="188">
                  <a:moveTo>
                    <a:pt x="517" y="33"/>
                  </a:moveTo>
                  <a:cubicBezTo>
                    <a:pt x="530" y="33"/>
                    <a:pt x="545" y="33"/>
                    <a:pt x="545" y="16"/>
                  </a:cubicBezTo>
                  <a:cubicBezTo>
                    <a:pt x="545" y="0"/>
                    <a:pt x="530" y="0"/>
                    <a:pt x="519" y="0"/>
                  </a:cubicBezTo>
                  <a:lnTo>
                    <a:pt x="28" y="0"/>
                  </a:lnTo>
                  <a:cubicBezTo>
                    <a:pt x="15" y="0"/>
                    <a:pt x="0" y="0"/>
                    <a:pt x="0" y="16"/>
                  </a:cubicBezTo>
                  <a:cubicBezTo>
                    <a:pt x="0" y="33"/>
                    <a:pt x="15" y="33"/>
                    <a:pt x="28" y="33"/>
                  </a:cubicBezTo>
                  <a:close/>
                  <a:moveTo>
                    <a:pt x="519" y="188"/>
                  </a:moveTo>
                  <a:cubicBezTo>
                    <a:pt x="530" y="188"/>
                    <a:pt x="545" y="188"/>
                    <a:pt x="545" y="172"/>
                  </a:cubicBezTo>
                  <a:cubicBezTo>
                    <a:pt x="545" y="156"/>
                    <a:pt x="530" y="156"/>
                    <a:pt x="517" y="156"/>
                  </a:cubicBezTo>
                  <a:lnTo>
                    <a:pt x="28" y="156"/>
                  </a:lnTo>
                  <a:cubicBezTo>
                    <a:pt x="15" y="156"/>
                    <a:pt x="0" y="156"/>
                    <a:pt x="0" y="172"/>
                  </a:cubicBezTo>
                  <a:cubicBezTo>
                    <a:pt x="0" y="188"/>
                    <a:pt x="15" y="188"/>
                    <a:pt x="28"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1E50EC37-1A3C-064D-B0F1-6DE45FE68E51}"/>
                </a:ext>
              </a:extLst>
            </p:cNvPr>
            <p:cNvSpPr/>
            <p:nvPr/>
          </p:nvSpPr>
          <p:spPr>
            <a:xfrm>
              <a:off x="2939760" y="3972600"/>
              <a:ext cx="229680" cy="126720"/>
            </a:xfrm>
            <a:custGeom>
              <a:avLst/>
              <a:gdLst/>
              <a:ahLst/>
              <a:cxnLst>
                <a:cxn ang="3cd4">
                  <a:pos x="hc" y="t"/>
                </a:cxn>
                <a:cxn ang="cd2">
                  <a:pos x="l" y="vc"/>
                </a:cxn>
                <a:cxn ang="cd4">
                  <a:pos x="hc" y="b"/>
                </a:cxn>
                <a:cxn ang="0">
                  <a:pos x="r" y="vc"/>
                </a:cxn>
              </a:cxnLst>
              <a:rect l="l" t="t" r="r" b="b"/>
              <a:pathLst>
                <a:path w="639" h="353">
                  <a:moveTo>
                    <a:pt x="63" y="78"/>
                  </a:moveTo>
                  <a:lnTo>
                    <a:pt x="63" y="293"/>
                  </a:lnTo>
                  <a:cubicBezTo>
                    <a:pt x="63" y="327"/>
                    <a:pt x="56" y="327"/>
                    <a:pt x="0" y="327"/>
                  </a:cubicBezTo>
                  <a:lnTo>
                    <a:pt x="0" y="353"/>
                  </a:lnTo>
                  <a:cubicBezTo>
                    <a:pt x="28" y="353"/>
                    <a:pt x="71" y="351"/>
                    <a:pt x="93" y="351"/>
                  </a:cubicBezTo>
                  <a:cubicBezTo>
                    <a:pt x="113" y="351"/>
                    <a:pt x="156" y="353"/>
                    <a:pt x="184" y="353"/>
                  </a:cubicBezTo>
                  <a:lnTo>
                    <a:pt x="184" y="327"/>
                  </a:lnTo>
                  <a:cubicBezTo>
                    <a:pt x="130" y="327"/>
                    <a:pt x="121" y="327"/>
                    <a:pt x="121" y="293"/>
                  </a:cubicBezTo>
                  <a:lnTo>
                    <a:pt x="121" y="145"/>
                  </a:lnTo>
                  <a:cubicBezTo>
                    <a:pt x="121" y="62"/>
                    <a:pt x="178" y="18"/>
                    <a:pt x="230" y="18"/>
                  </a:cubicBezTo>
                  <a:cubicBezTo>
                    <a:pt x="283" y="18"/>
                    <a:pt x="292" y="62"/>
                    <a:pt x="292" y="107"/>
                  </a:cubicBezTo>
                  <a:lnTo>
                    <a:pt x="292" y="293"/>
                  </a:lnTo>
                  <a:cubicBezTo>
                    <a:pt x="292" y="327"/>
                    <a:pt x="283" y="327"/>
                    <a:pt x="229" y="327"/>
                  </a:cubicBezTo>
                  <a:lnTo>
                    <a:pt x="229" y="353"/>
                  </a:lnTo>
                  <a:cubicBezTo>
                    <a:pt x="257" y="353"/>
                    <a:pt x="297" y="351"/>
                    <a:pt x="320" y="351"/>
                  </a:cubicBezTo>
                  <a:cubicBezTo>
                    <a:pt x="342" y="351"/>
                    <a:pt x="385" y="353"/>
                    <a:pt x="413" y="353"/>
                  </a:cubicBezTo>
                  <a:lnTo>
                    <a:pt x="413" y="327"/>
                  </a:lnTo>
                  <a:cubicBezTo>
                    <a:pt x="357" y="327"/>
                    <a:pt x="348" y="327"/>
                    <a:pt x="348" y="293"/>
                  </a:cubicBezTo>
                  <a:lnTo>
                    <a:pt x="348" y="145"/>
                  </a:lnTo>
                  <a:cubicBezTo>
                    <a:pt x="348" y="62"/>
                    <a:pt x="407" y="18"/>
                    <a:pt x="459" y="18"/>
                  </a:cubicBezTo>
                  <a:cubicBezTo>
                    <a:pt x="511" y="18"/>
                    <a:pt x="519" y="62"/>
                    <a:pt x="519" y="107"/>
                  </a:cubicBezTo>
                  <a:lnTo>
                    <a:pt x="519" y="293"/>
                  </a:lnTo>
                  <a:cubicBezTo>
                    <a:pt x="519" y="327"/>
                    <a:pt x="511" y="327"/>
                    <a:pt x="455" y="327"/>
                  </a:cubicBezTo>
                  <a:lnTo>
                    <a:pt x="455" y="353"/>
                  </a:lnTo>
                  <a:cubicBezTo>
                    <a:pt x="483" y="353"/>
                    <a:pt x="526" y="351"/>
                    <a:pt x="548" y="351"/>
                  </a:cubicBezTo>
                  <a:cubicBezTo>
                    <a:pt x="569" y="351"/>
                    <a:pt x="612" y="353"/>
                    <a:pt x="639" y="353"/>
                  </a:cubicBezTo>
                  <a:lnTo>
                    <a:pt x="639" y="327"/>
                  </a:lnTo>
                  <a:cubicBezTo>
                    <a:pt x="597" y="327"/>
                    <a:pt x="576" y="327"/>
                    <a:pt x="576" y="304"/>
                  </a:cubicBezTo>
                  <a:lnTo>
                    <a:pt x="576" y="152"/>
                  </a:lnTo>
                  <a:cubicBezTo>
                    <a:pt x="576" y="83"/>
                    <a:pt x="576" y="58"/>
                    <a:pt x="550" y="29"/>
                  </a:cubicBezTo>
                  <a:cubicBezTo>
                    <a:pt x="539" y="16"/>
                    <a:pt x="511" y="0"/>
                    <a:pt x="465" y="0"/>
                  </a:cubicBezTo>
                  <a:cubicBezTo>
                    <a:pt x="396" y="0"/>
                    <a:pt x="359" y="47"/>
                    <a:pt x="346" y="78"/>
                  </a:cubicBezTo>
                  <a:cubicBezTo>
                    <a:pt x="335" y="9"/>
                    <a:pt x="273" y="0"/>
                    <a:pt x="236" y="0"/>
                  </a:cubicBezTo>
                  <a:cubicBezTo>
                    <a:pt x="177" y="0"/>
                    <a:pt x="138" y="34"/>
                    <a:pt x="115" y="83"/>
                  </a:cubicBezTo>
                  <a:lnTo>
                    <a:pt x="115" y="0"/>
                  </a:lnTo>
                  <a:lnTo>
                    <a:pt x="0" y="9"/>
                  </a:lnTo>
                  <a:lnTo>
                    <a:pt x="0" y="34"/>
                  </a:lnTo>
                  <a:cubicBezTo>
                    <a:pt x="58" y="34"/>
                    <a:pt x="63" y="40"/>
                    <a:pt x="63"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31267DC5-F645-484D-B419-89DF4CA8B474}"/>
                </a:ext>
              </a:extLst>
            </p:cNvPr>
            <p:cNvSpPr/>
            <p:nvPr/>
          </p:nvSpPr>
          <p:spPr>
            <a:xfrm>
              <a:off x="3186720" y="3970800"/>
              <a:ext cx="132840" cy="131760"/>
            </a:xfrm>
            <a:custGeom>
              <a:avLst/>
              <a:gdLst/>
              <a:ahLst/>
              <a:cxnLst>
                <a:cxn ang="3cd4">
                  <a:pos x="hc" y="t"/>
                </a:cxn>
                <a:cxn ang="cd2">
                  <a:pos x="l" y="vc"/>
                </a:cxn>
                <a:cxn ang="cd4">
                  <a:pos x="hc" y="b"/>
                </a:cxn>
                <a:cxn ang="0">
                  <a:pos x="r" y="vc"/>
                </a:cxn>
              </a:cxnLst>
              <a:rect l="l" t="t" r="r" b="b"/>
              <a:pathLst>
                <a:path w="370" h="367">
                  <a:moveTo>
                    <a:pt x="238" y="297"/>
                  </a:moveTo>
                  <a:cubicBezTo>
                    <a:pt x="242" y="329"/>
                    <a:pt x="264" y="362"/>
                    <a:pt x="303" y="362"/>
                  </a:cubicBezTo>
                  <a:cubicBezTo>
                    <a:pt x="320" y="362"/>
                    <a:pt x="370" y="351"/>
                    <a:pt x="370" y="286"/>
                  </a:cubicBezTo>
                  <a:lnTo>
                    <a:pt x="370" y="242"/>
                  </a:lnTo>
                  <a:lnTo>
                    <a:pt x="349" y="242"/>
                  </a:lnTo>
                  <a:lnTo>
                    <a:pt x="349" y="286"/>
                  </a:lnTo>
                  <a:cubicBezTo>
                    <a:pt x="349" y="333"/>
                    <a:pt x="329" y="338"/>
                    <a:pt x="320" y="338"/>
                  </a:cubicBezTo>
                  <a:cubicBezTo>
                    <a:pt x="294" y="338"/>
                    <a:pt x="290" y="302"/>
                    <a:pt x="290" y="298"/>
                  </a:cubicBezTo>
                  <a:lnTo>
                    <a:pt x="290" y="137"/>
                  </a:lnTo>
                  <a:cubicBezTo>
                    <a:pt x="290" y="105"/>
                    <a:pt x="290" y="74"/>
                    <a:pt x="260" y="43"/>
                  </a:cubicBezTo>
                  <a:cubicBezTo>
                    <a:pt x="229" y="13"/>
                    <a:pt x="188" y="0"/>
                    <a:pt x="147" y="0"/>
                  </a:cubicBezTo>
                  <a:cubicBezTo>
                    <a:pt x="80" y="0"/>
                    <a:pt x="24" y="38"/>
                    <a:pt x="24" y="90"/>
                  </a:cubicBezTo>
                  <a:cubicBezTo>
                    <a:pt x="24" y="114"/>
                    <a:pt x="41" y="128"/>
                    <a:pt x="61" y="128"/>
                  </a:cubicBezTo>
                  <a:cubicBezTo>
                    <a:pt x="84" y="128"/>
                    <a:pt x="99" y="112"/>
                    <a:pt x="99" y="90"/>
                  </a:cubicBezTo>
                  <a:cubicBezTo>
                    <a:pt x="99" y="81"/>
                    <a:pt x="95" y="54"/>
                    <a:pt x="58" y="54"/>
                  </a:cubicBezTo>
                  <a:cubicBezTo>
                    <a:pt x="80" y="27"/>
                    <a:pt x="119" y="18"/>
                    <a:pt x="147" y="18"/>
                  </a:cubicBezTo>
                  <a:cubicBezTo>
                    <a:pt x="186" y="18"/>
                    <a:pt x="232" y="49"/>
                    <a:pt x="232" y="119"/>
                  </a:cubicBezTo>
                  <a:lnTo>
                    <a:pt x="232" y="150"/>
                  </a:lnTo>
                  <a:cubicBezTo>
                    <a:pt x="191" y="152"/>
                    <a:pt x="134" y="154"/>
                    <a:pt x="82" y="177"/>
                  </a:cubicBezTo>
                  <a:cubicBezTo>
                    <a:pt x="20" y="204"/>
                    <a:pt x="0" y="246"/>
                    <a:pt x="0" y="282"/>
                  </a:cubicBezTo>
                  <a:cubicBezTo>
                    <a:pt x="0" y="347"/>
                    <a:pt x="80" y="367"/>
                    <a:pt x="132" y="367"/>
                  </a:cubicBezTo>
                  <a:cubicBezTo>
                    <a:pt x="186" y="367"/>
                    <a:pt x="223" y="335"/>
                    <a:pt x="238" y="297"/>
                  </a:cubicBezTo>
                  <a:close/>
                  <a:moveTo>
                    <a:pt x="232" y="166"/>
                  </a:moveTo>
                  <a:lnTo>
                    <a:pt x="232" y="246"/>
                  </a:lnTo>
                  <a:cubicBezTo>
                    <a:pt x="232" y="322"/>
                    <a:pt x="175" y="349"/>
                    <a:pt x="138" y="349"/>
                  </a:cubicBezTo>
                  <a:cubicBezTo>
                    <a:pt x="97" y="349"/>
                    <a:pt x="63" y="320"/>
                    <a:pt x="63" y="280"/>
                  </a:cubicBezTo>
                  <a:cubicBezTo>
                    <a:pt x="63" y="237"/>
                    <a:pt x="99" y="170"/>
                    <a:pt x="232" y="1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75C2560B-F8D4-3E46-8E36-837E0CEBE6AC}"/>
                </a:ext>
              </a:extLst>
            </p:cNvPr>
            <p:cNvSpPr/>
            <p:nvPr/>
          </p:nvSpPr>
          <p:spPr>
            <a:xfrm>
              <a:off x="3323879" y="3975839"/>
              <a:ext cx="148320" cy="123480"/>
            </a:xfrm>
            <a:custGeom>
              <a:avLst/>
              <a:gdLst/>
              <a:ahLst/>
              <a:cxnLst>
                <a:cxn ang="3cd4">
                  <a:pos x="hc" y="t"/>
                </a:cxn>
                <a:cxn ang="cd2">
                  <a:pos x="l" y="vc"/>
                </a:cxn>
                <a:cxn ang="cd4">
                  <a:pos x="hc" y="b"/>
                </a:cxn>
                <a:cxn ang="0">
                  <a:pos x="r" y="vc"/>
                </a:cxn>
              </a:cxnLst>
              <a:rect l="l" t="t" r="r" b="b"/>
              <a:pathLst>
                <a:path w="413" h="344">
                  <a:moveTo>
                    <a:pt x="225" y="157"/>
                  </a:moveTo>
                  <a:cubicBezTo>
                    <a:pt x="251" y="127"/>
                    <a:pt x="281" y="87"/>
                    <a:pt x="301" y="67"/>
                  </a:cubicBezTo>
                  <a:cubicBezTo>
                    <a:pt x="327" y="38"/>
                    <a:pt x="361" y="25"/>
                    <a:pt x="398" y="25"/>
                  </a:cubicBezTo>
                  <a:lnTo>
                    <a:pt x="398" y="0"/>
                  </a:lnTo>
                  <a:cubicBezTo>
                    <a:pt x="377" y="2"/>
                    <a:pt x="353" y="2"/>
                    <a:pt x="331" y="2"/>
                  </a:cubicBezTo>
                  <a:cubicBezTo>
                    <a:pt x="307" y="2"/>
                    <a:pt x="264" y="0"/>
                    <a:pt x="253" y="0"/>
                  </a:cubicBezTo>
                  <a:lnTo>
                    <a:pt x="253" y="25"/>
                  </a:lnTo>
                  <a:cubicBezTo>
                    <a:pt x="270" y="27"/>
                    <a:pt x="277" y="36"/>
                    <a:pt x="277" y="49"/>
                  </a:cubicBezTo>
                  <a:cubicBezTo>
                    <a:pt x="277" y="62"/>
                    <a:pt x="268" y="72"/>
                    <a:pt x="264" y="78"/>
                  </a:cubicBezTo>
                  <a:lnTo>
                    <a:pt x="214" y="139"/>
                  </a:lnTo>
                  <a:lnTo>
                    <a:pt x="149" y="60"/>
                  </a:lnTo>
                  <a:cubicBezTo>
                    <a:pt x="141" y="51"/>
                    <a:pt x="141" y="49"/>
                    <a:pt x="141" y="45"/>
                  </a:cubicBezTo>
                  <a:cubicBezTo>
                    <a:pt x="141" y="33"/>
                    <a:pt x="154" y="25"/>
                    <a:pt x="171" y="25"/>
                  </a:cubicBezTo>
                  <a:lnTo>
                    <a:pt x="171" y="0"/>
                  </a:lnTo>
                  <a:cubicBezTo>
                    <a:pt x="149" y="0"/>
                    <a:pt x="95" y="2"/>
                    <a:pt x="82" y="2"/>
                  </a:cubicBezTo>
                  <a:cubicBezTo>
                    <a:pt x="65" y="2"/>
                    <a:pt x="26" y="2"/>
                    <a:pt x="4" y="0"/>
                  </a:cubicBezTo>
                  <a:lnTo>
                    <a:pt x="4" y="25"/>
                  </a:lnTo>
                  <a:cubicBezTo>
                    <a:pt x="61" y="25"/>
                    <a:pt x="63" y="25"/>
                    <a:pt x="100" y="74"/>
                  </a:cubicBezTo>
                  <a:lnTo>
                    <a:pt x="182" y="177"/>
                  </a:lnTo>
                  <a:lnTo>
                    <a:pt x="104" y="271"/>
                  </a:lnTo>
                  <a:cubicBezTo>
                    <a:pt x="65" y="318"/>
                    <a:pt x="17" y="320"/>
                    <a:pt x="0" y="320"/>
                  </a:cubicBezTo>
                  <a:lnTo>
                    <a:pt x="0" y="344"/>
                  </a:lnTo>
                  <a:cubicBezTo>
                    <a:pt x="20" y="342"/>
                    <a:pt x="46" y="342"/>
                    <a:pt x="69" y="342"/>
                  </a:cubicBezTo>
                  <a:cubicBezTo>
                    <a:pt x="91" y="342"/>
                    <a:pt x="126" y="344"/>
                    <a:pt x="147" y="344"/>
                  </a:cubicBezTo>
                  <a:lnTo>
                    <a:pt x="147" y="320"/>
                  </a:lnTo>
                  <a:cubicBezTo>
                    <a:pt x="128" y="317"/>
                    <a:pt x="123" y="308"/>
                    <a:pt x="123" y="295"/>
                  </a:cubicBezTo>
                  <a:cubicBezTo>
                    <a:pt x="123" y="277"/>
                    <a:pt x="147" y="251"/>
                    <a:pt x="195" y="194"/>
                  </a:cubicBezTo>
                  <a:lnTo>
                    <a:pt x="258" y="273"/>
                  </a:lnTo>
                  <a:cubicBezTo>
                    <a:pt x="266" y="282"/>
                    <a:pt x="275" y="295"/>
                    <a:pt x="275" y="300"/>
                  </a:cubicBezTo>
                  <a:cubicBezTo>
                    <a:pt x="275" y="308"/>
                    <a:pt x="268" y="318"/>
                    <a:pt x="245" y="320"/>
                  </a:cubicBezTo>
                  <a:lnTo>
                    <a:pt x="245" y="344"/>
                  </a:lnTo>
                  <a:cubicBezTo>
                    <a:pt x="271" y="344"/>
                    <a:pt x="316" y="342"/>
                    <a:pt x="335" y="342"/>
                  </a:cubicBezTo>
                  <a:cubicBezTo>
                    <a:pt x="357" y="342"/>
                    <a:pt x="388" y="342"/>
                    <a:pt x="413" y="344"/>
                  </a:cubicBezTo>
                  <a:lnTo>
                    <a:pt x="413" y="320"/>
                  </a:lnTo>
                  <a:cubicBezTo>
                    <a:pt x="370" y="320"/>
                    <a:pt x="355" y="318"/>
                    <a:pt x="336" y="2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4C7233A-B1F3-3949-AB08-1738FD3C6F16}"/>
                </a:ext>
              </a:extLst>
            </p:cNvPr>
            <p:cNvSpPr/>
            <p:nvPr/>
          </p:nvSpPr>
          <p:spPr>
            <a:xfrm>
              <a:off x="3152520" y="4182119"/>
              <a:ext cx="105480" cy="90720"/>
            </a:xfrm>
            <a:custGeom>
              <a:avLst/>
              <a:gdLst/>
              <a:ahLst/>
              <a:cxnLst>
                <a:cxn ang="3cd4">
                  <a:pos x="hc" y="t"/>
                </a:cxn>
                <a:cxn ang="cd2">
                  <a:pos x="l" y="vc"/>
                </a:cxn>
                <a:cxn ang="cd4">
                  <a:pos x="hc" y="b"/>
                </a:cxn>
                <a:cxn ang="0">
                  <a:pos x="r" y="vc"/>
                </a:cxn>
              </a:cxnLst>
              <a:rect l="l" t="t" r="r" b="b"/>
              <a:pathLst>
                <a:path w="294" h="253">
                  <a:moveTo>
                    <a:pt x="208" y="33"/>
                  </a:moveTo>
                  <a:cubicBezTo>
                    <a:pt x="195" y="14"/>
                    <a:pt x="177" y="0"/>
                    <a:pt x="149" y="0"/>
                  </a:cubicBezTo>
                  <a:cubicBezTo>
                    <a:pt x="74" y="0"/>
                    <a:pt x="0" y="80"/>
                    <a:pt x="0" y="159"/>
                  </a:cubicBezTo>
                  <a:cubicBezTo>
                    <a:pt x="0" y="213"/>
                    <a:pt x="37" y="253"/>
                    <a:pt x="87" y="253"/>
                  </a:cubicBezTo>
                  <a:cubicBezTo>
                    <a:pt x="117" y="253"/>
                    <a:pt x="145" y="235"/>
                    <a:pt x="169" y="213"/>
                  </a:cubicBezTo>
                  <a:cubicBezTo>
                    <a:pt x="180" y="248"/>
                    <a:pt x="212" y="253"/>
                    <a:pt x="229" y="253"/>
                  </a:cubicBezTo>
                  <a:cubicBezTo>
                    <a:pt x="249" y="253"/>
                    <a:pt x="262" y="241"/>
                    <a:pt x="273" y="223"/>
                  </a:cubicBezTo>
                  <a:cubicBezTo>
                    <a:pt x="286" y="201"/>
                    <a:pt x="294" y="170"/>
                    <a:pt x="294" y="166"/>
                  </a:cubicBezTo>
                  <a:cubicBezTo>
                    <a:pt x="294" y="159"/>
                    <a:pt x="286" y="159"/>
                    <a:pt x="284" y="159"/>
                  </a:cubicBezTo>
                  <a:cubicBezTo>
                    <a:pt x="277" y="159"/>
                    <a:pt x="275" y="163"/>
                    <a:pt x="271" y="177"/>
                  </a:cubicBezTo>
                  <a:cubicBezTo>
                    <a:pt x="264" y="204"/>
                    <a:pt x="253" y="237"/>
                    <a:pt x="229" y="237"/>
                  </a:cubicBezTo>
                  <a:cubicBezTo>
                    <a:pt x="214" y="237"/>
                    <a:pt x="210" y="224"/>
                    <a:pt x="210" y="210"/>
                  </a:cubicBezTo>
                  <a:cubicBezTo>
                    <a:pt x="210" y="201"/>
                    <a:pt x="216" y="179"/>
                    <a:pt x="219" y="165"/>
                  </a:cubicBezTo>
                  <a:cubicBezTo>
                    <a:pt x="223" y="150"/>
                    <a:pt x="229" y="127"/>
                    <a:pt x="232" y="114"/>
                  </a:cubicBezTo>
                  <a:lnTo>
                    <a:pt x="243" y="72"/>
                  </a:lnTo>
                  <a:cubicBezTo>
                    <a:pt x="247" y="58"/>
                    <a:pt x="253" y="31"/>
                    <a:pt x="253" y="29"/>
                  </a:cubicBezTo>
                  <a:cubicBezTo>
                    <a:pt x="253" y="16"/>
                    <a:pt x="243" y="11"/>
                    <a:pt x="234" y="11"/>
                  </a:cubicBezTo>
                  <a:cubicBezTo>
                    <a:pt x="225" y="11"/>
                    <a:pt x="212" y="18"/>
                    <a:pt x="208" y="33"/>
                  </a:cubicBezTo>
                  <a:close/>
                  <a:moveTo>
                    <a:pt x="171" y="177"/>
                  </a:moveTo>
                  <a:cubicBezTo>
                    <a:pt x="167" y="194"/>
                    <a:pt x="154" y="204"/>
                    <a:pt x="141" y="215"/>
                  </a:cubicBezTo>
                  <a:cubicBezTo>
                    <a:pt x="136" y="219"/>
                    <a:pt x="113" y="237"/>
                    <a:pt x="89" y="237"/>
                  </a:cubicBezTo>
                  <a:cubicBezTo>
                    <a:pt x="67" y="237"/>
                    <a:pt x="46" y="223"/>
                    <a:pt x="46" y="183"/>
                  </a:cubicBezTo>
                  <a:cubicBezTo>
                    <a:pt x="46" y="154"/>
                    <a:pt x="63" y="90"/>
                    <a:pt x="76" y="69"/>
                  </a:cubicBezTo>
                  <a:cubicBezTo>
                    <a:pt x="102" y="24"/>
                    <a:pt x="132" y="16"/>
                    <a:pt x="149" y="16"/>
                  </a:cubicBezTo>
                  <a:cubicBezTo>
                    <a:pt x="188" y="16"/>
                    <a:pt x="199" y="58"/>
                    <a:pt x="199" y="65"/>
                  </a:cubicBezTo>
                  <a:cubicBezTo>
                    <a:pt x="199" y="67"/>
                    <a:pt x="199" y="71"/>
                    <a:pt x="197" y="7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9CD855A1-ABFA-9A48-97E3-90CD8EC28B03}"/>
                </a:ext>
              </a:extLst>
            </p:cNvPr>
            <p:cNvSpPr/>
            <p:nvPr/>
          </p:nvSpPr>
          <p:spPr>
            <a:xfrm>
              <a:off x="3542759" y="3827520"/>
              <a:ext cx="391680" cy="400680"/>
            </a:xfrm>
            <a:custGeom>
              <a:avLst/>
              <a:gdLst/>
              <a:ahLst/>
              <a:cxnLst>
                <a:cxn ang="3cd4">
                  <a:pos x="hc" y="t"/>
                </a:cxn>
                <a:cxn ang="cd2">
                  <a:pos x="l" y="vc"/>
                </a:cxn>
                <a:cxn ang="cd4">
                  <a:pos x="hc" y="b"/>
                </a:cxn>
                <a:cxn ang="0">
                  <a:pos x="r" y="vc"/>
                </a:cxn>
              </a:cxnLst>
              <a:rect l="l" t="t" r="r" b="b"/>
              <a:pathLst>
                <a:path w="1089" h="1114">
                  <a:moveTo>
                    <a:pt x="991" y="1114"/>
                  </a:moveTo>
                  <a:lnTo>
                    <a:pt x="1089" y="859"/>
                  </a:lnTo>
                  <a:lnTo>
                    <a:pt x="1069" y="859"/>
                  </a:lnTo>
                  <a:cubicBezTo>
                    <a:pt x="1037" y="942"/>
                    <a:pt x="950" y="997"/>
                    <a:pt x="855" y="1020"/>
                  </a:cubicBezTo>
                  <a:cubicBezTo>
                    <a:pt x="838" y="1024"/>
                    <a:pt x="758" y="1046"/>
                    <a:pt x="600" y="1046"/>
                  </a:cubicBezTo>
                  <a:lnTo>
                    <a:pt x="108" y="1046"/>
                  </a:lnTo>
                  <a:lnTo>
                    <a:pt x="524" y="570"/>
                  </a:lnTo>
                  <a:cubicBezTo>
                    <a:pt x="530" y="564"/>
                    <a:pt x="532" y="561"/>
                    <a:pt x="532" y="557"/>
                  </a:cubicBezTo>
                  <a:cubicBezTo>
                    <a:pt x="532" y="555"/>
                    <a:pt x="532" y="554"/>
                    <a:pt x="526" y="545"/>
                  </a:cubicBezTo>
                  <a:lnTo>
                    <a:pt x="145" y="38"/>
                  </a:lnTo>
                  <a:lnTo>
                    <a:pt x="593" y="38"/>
                  </a:lnTo>
                  <a:cubicBezTo>
                    <a:pt x="703" y="38"/>
                    <a:pt x="777" y="49"/>
                    <a:pt x="784" y="51"/>
                  </a:cubicBezTo>
                  <a:cubicBezTo>
                    <a:pt x="829" y="58"/>
                    <a:pt x="900" y="71"/>
                    <a:pt x="965" y="110"/>
                  </a:cubicBezTo>
                  <a:cubicBezTo>
                    <a:pt x="985" y="123"/>
                    <a:pt x="1041" y="159"/>
                    <a:pt x="1069" y="224"/>
                  </a:cubicBezTo>
                  <a:lnTo>
                    <a:pt x="1089" y="224"/>
                  </a:lnTo>
                  <a:lnTo>
                    <a:pt x="991" y="0"/>
                  </a:lnTo>
                  <a:lnTo>
                    <a:pt x="22" y="0"/>
                  </a:lnTo>
                  <a:cubicBezTo>
                    <a:pt x="4" y="0"/>
                    <a:pt x="4" y="0"/>
                    <a:pt x="0" y="5"/>
                  </a:cubicBezTo>
                  <a:cubicBezTo>
                    <a:pt x="0" y="7"/>
                    <a:pt x="0" y="24"/>
                    <a:pt x="0" y="33"/>
                  </a:cubicBezTo>
                  <a:lnTo>
                    <a:pt x="433" y="608"/>
                  </a:lnTo>
                  <a:lnTo>
                    <a:pt x="9" y="1091"/>
                  </a:lnTo>
                  <a:cubicBezTo>
                    <a:pt x="0" y="1102"/>
                    <a:pt x="0" y="1105"/>
                    <a:pt x="0" y="1105"/>
                  </a:cubicBezTo>
                  <a:cubicBezTo>
                    <a:pt x="0" y="1114"/>
                    <a:pt x="7" y="1114"/>
                    <a:pt x="22" y="1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9B16BABA-391A-C74B-9FC9-B9B4825C7CF4}"/>
                </a:ext>
              </a:extLst>
            </p:cNvPr>
            <p:cNvSpPr/>
            <p:nvPr/>
          </p:nvSpPr>
          <p:spPr>
            <a:xfrm>
              <a:off x="3565440" y="4352400"/>
              <a:ext cx="82440" cy="90720"/>
            </a:xfrm>
            <a:custGeom>
              <a:avLst/>
              <a:gdLst/>
              <a:ahLst/>
              <a:cxnLst>
                <a:cxn ang="3cd4">
                  <a:pos x="hc" y="t"/>
                </a:cxn>
                <a:cxn ang="cd2">
                  <a:pos x="l" y="vc"/>
                </a:cxn>
                <a:cxn ang="cd4">
                  <a:pos x="hc" y="b"/>
                </a:cxn>
                <a:cxn ang="0">
                  <a:pos x="r" y="vc"/>
                </a:cxn>
              </a:cxnLst>
              <a:rect l="l" t="t" r="r" b="b"/>
              <a:pathLst>
                <a:path w="230" h="253">
                  <a:moveTo>
                    <a:pt x="208" y="36"/>
                  </a:moveTo>
                  <a:cubicBezTo>
                    <a:pt x="193" y="40"/>
                    <a:pt x="184" y="51"/>
                    <a:pt x="184" y="63"/>
                  </a:cubicBezTo>
                  <a:cubicBezTo>
                    <a:pt x="184" y="76"/>
                    <a:pt x="195" y="81"/>
                    <a:pt x="203" y="81"/>
                  </a:cubicBezTo>
                  <a:cubicBezTo>
                    <a:pt x="208" y="81"/>
                    <a:pt x="230" y="78"/>
                    <a:pt x="230" y="49"/>
                  </a:cubicBezTo>
                  <a:cubicBezTo>
                    <a:pt x="230" y="13"/>
                    <a:pt x="188" y="0"/>
                    <a:pt x="152" y="0"/>
                  </a:cubicBezTo>
                  <a:cubicBezTo>
                    <a:pt x="63" y="0"/>
                    <a:pt x="46" y="65"/>
                    <a:pt x="46" y="81"/>
                  </a:cubicBezTo>
                  <a:cubicBezTo>
                    <a:pt x="46" y="103"/>
                    <a:pt x="59" y="116"/>
                    <a:pt x="67" y="123"/>
                  </a:cubicBezTo>
                  <a:cubicBezTo>
                    <a:pt x="82" y="134"/>
                    <a:pt x="93" y="136"/>
                    <a:pt x="132" y="143"/>
                  </a:cubicBezTo>
                  <a:cubicBezTo>
                    <a:pt x="145" y="145"/>
                    <a:pt x="182" y="152"/>
                    <a:pt x="182" y="179"/>
                  </a:cubicBezTo>
                  <a:cubicBezTo>
                    <a:pt x="182" y="190"/>
                    <a:pt x="175" y="210"/>
                    <a:pt x="151" y="224"/>
                  </a:cubicBezTo>
                  <a:cubicBezTo>
                    <a:pt x="128" y="237"/>
                    <a:pt x="100" y="237"/>
                    <a:pt x="93" y="237"/>
                  </a:cubicBezTo>
                  <a:cubicBezTo>
                    <a:pt x="71" y="237"/>
                    <a:pt x="37" y="232"/>
                    <a:pt x="24" y="213"/>
                  </a:cubicBezTo>
                  <a:cubicBezTo>
                    <a:pt x="43" y="212"/>
                    <a:pt x="56" y="197"/>
                    <a:pt x="56" y="181"/>
                  </a:cubicBezTo>
                  <a:cubicBezTo>
                    <a:pt x="56" y="168"/>
                    <a:pt x="45" y="161"/>
                    <a:pt x="33" y="161"/>
                  </a:cubicBezTo>
                  <a:cubicBezTo>
                    <a:pt x="17" y="161"/>
                    <a:pt x="0" y="174"/>
                    <a:pt x="0" y="199"/>
                  </a:cubicBezTo>
                  <a:cubicBezTo>
                    <a:pt x="0" y="232"/>
                    <a:pt x="37" y="253"/>
                    <a:pt x="93" y="253"/>
                  </a:cubicBezTo>
                  <a:cubicBezTo>
                    <a:pt x="199" y="253"/>
                    <a:pt x="219" y="183"/>
                    <a:pt x="219" y="161"/>
                  </a:cubicBezTo>
                  <a:cubicBezTo>
                    <a:pt x="219" y="109"/>
                    <a:pt x="160" y="99"/>
                    <a:pt x="139" y="94"/>
                  </a:cubicBezTo>
                  <a:cubicBezTo>
                    <a:pt x="134" y="94"/>
                    <a:pt x="119" y="90"/>
                    <a:pt x="115" y="90"/>
                  </a:cubicBezTo>
                  <a:cubicBezTo>
                    <a:pt x="95" y="87"/>
                    <a:pt x="84" y="74"/>
                    <a:pt x="84" y="62"/>
                  </a:cubicBezTo>
                  <a:cubicBezTo>
                    <a:pt x="84" y="49"/>
                    <a:pt x="95" y="34"/>
                    <a:pt x="108" y="27"/>
                  </a:cubicBezTo>
                  <a:cubicBezTo>
                    <a:pt x="123" y="16"/>
                    <a:pt x="143" y="16"/>
                    <a:pt x="152" y="16"/>
                  </a:cubicBezTo>
                  <a:cubicBezTo>
                    <a:pt x="165" y="16"/>
                    <a:pt x="195" y="18"/>
                    <a:pt x="208" y="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C123EE7-79E1-524E-B42D-7C72E3F52D17}"/>
                </a:ext>
              </a:extLst>
            </p:cNvPr>
            <p:cNvSpPr/>
            <p:nvPr/>
          </p:nvSpPr>
          <p:spPr>
            <a:xfrm>
              <a:off x="3674519" y="4303440"/>
              <a:ext cx="41040" cy="74520"/>
            </a:xfrm>
            <a:custGeom>
              <a:avLst/>
              <a:gdLst/>
              <a:ahLst/>
              <a:cxnLst>
                <a:cxn ang="3cd4">
                  <a:pos x="hc" y="t"/>
                </a:cxn>
                <a:cxn ang="cd2">
                  <a:pos x="l" y="vc"/>
                </a:cxn>
                <a:cxn ang="cd4">
                  <a:pos x="hc" y="b"/>
                </a:cxn>
                <a:cxn ang="0">
                  <a:pos x="r" y="vc"/>
                </a:cxn>
              </a:cxnLst>
              <a:rect l="l" t="t" r="r" b="b"/>
              <a:pathLst>
                <a:path w="115" h="208">
                  <a:moveTo>
                    <a:pt x="112" y="38"/>
                  </a:moveTo>
                  <a:cubicBezTo>
                    <a:pt x="112" y="38"/>
                    <a:pt x="115" y="29"/>
                    <a:pt x="115" y="24"/>
                  </a:cubicBezTo>
                  <a:cubicBezTo>
                    <a:pt x="115" y="9"/>
                    <a:pt x="102" y="0"/>
                    <a:pt x="89" y="0"/>
                  </a:cubicBezTo>
                  <a:cubicBezTo>
                    <a:pt x="72" y="0"/>
                    <a:pt x="67" y="13"/>
                    <a:pt x="65" y="18"/>
                  </a:cubicBezTo>
                  <a:lnTo>
                    <a:pt x="2" y="192"/>
                  </a:lnTo>
                  <a:cubicBezTo>
                    <a:pt x="0" y="197"/>
                    <a:pt x="0" y="197"/>
                    <a:pt x="0" y="199"/>
                  </a:cubicBezTo>
                  <a:cubicBezTo>
                    <a:pt x="0" y="204"/>
                    <a:pt x="17" y="208"/>
                    <a:pt x="19" y="208"/>
                  </a:cubicBezTo>
                  <a:cubicBezTo>
                    <a:pt x="22" y="208"/>
                    <a:pt x="22" y="206"/>
                    <a:pt x="24"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824E0B7-B6F9-FD43-AEF5-4C17861B3CD2}"/>
                </a:ext>
              </a:extLst>
            </p:cNvPr>
            <p:cNvSpPr/>
            <p:nvPr/>
          </p:nvSpPr>
          <p:spPr>
            <a:xfrm>
              <a:off x="3763800" y="4417920"/>
              <a:ext cx="26280" cy="62280"/>
            </a:xfrm>
            <a:custGeom>
              <a:avLst/>
              <a:gdLst/>
              <a:ahLst/>
              <a:cxnLst>
                <a:cxn ang="3cd4">
                  <a:pos x="hc" y="t"/>
                </a:cxn>
                <a:cxn ang="cd2">
                  <a:pos x="l" y="vc"/>
                </a:cxn>
                <a:cxn ang="cd4">
                  <a:pos x="hc" y="b"/>
                </a:cxn>
                <a:cxn ang="0">
                  <a:pos x="r" y="vc"/>
                </a:cxn>
              </a:cxnLst>
              <a:rect l="l" t="t" r="r" b="b"/>
              <a:pathLst>
                <a:path w="74" h="174">
                  <a:moveTo>
                    <a:pt x="58" y="56"/>
                  </a:moveTo>
                  <a:cubicBezTo>
                    <a:pt x="58" y="87"/>
                    <a:pt x="52" y="123"/>
                    <a:pt x="13" y="159"/>
                  </a:cubicBezTo>
                  <a:cubicBezTo>
                    <a:pt x="9" y="161"/>
                    <a:pt x="7" y="163"/>
                    <a:pt x="7" y="165"/>
                  </a:cubicBezTo>
                  <a:cubicBezTo>
                    <a:pt x="7" y="170"/>
                    <a:pt x="13" y="174"/>
                    <a:pt x="17" y="174"/>
                  </a:cubicBezTo>
                  <a:cubicBezTo>
                    <a:pt x="24" y="174"/>
                    <a:pt x="74" y="128"/>
                    <a:pt x="74" y="62"/>
                  </a:cubicBezTo>
                  <a:cubicBezTo>
                    <a:pt x="74" y="27"/>
                    <a:pt x="61" y="0"/>
                    <a:pt x="33" y="0"/>
                  </a:cubicBezTo>
                  <a:cubicBezTo>
                    <a:pt x="15" y="0"/>
                    <a:pt x="0" y="14"/>
                    <a:pt x="0" y="33"/>
                  </a:cubicBezTo>
                  <a:cubicBezTo>
                    <a:pt x="0" y="51"/>
                    <a:pt x="13" y="65"/>
                    <a:pt x="33" y="65"/>
                  </a:cubicBezTo>
                  <a:cubicBezTo>
                    <a:pt x="48" y="65"/>
                    <a:pt x="58" y="56"/>
                    <a:pt x="58" y="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88894B67-FEC3-B84C-BAF7-CAAF5BF12394}"/>
                </a:ext>
              </a:extLst>
            </p:cNvPr>
            <p:cNvSpPr/>
            <p:nvPr/>
          </p:nvSpPr>
          <p:spPr>
            <a:xfrm>
              <a:off x="3819959" y="4352400"/>
              <a:ext cx="96120" cy="90720"/>
            </a:xfrm>
            <a:custGeom>
              <a:avLst/>
              <a:gdLst/>
              <a:ahLst/>
              <a:cxnLst>
                <a:cxn ang="3cd4">
                  <a:pos x="hc" y="t"/>
                </a:cxn>
                <a:cxn ang="cd2">
                  <a:pos x="l" y="vc"/>
                </a:cxn>
                <a:cxn ang="cd4">
                  <a:pos x="hc" y="b"/>
                </a:cxn>
                <a:cxn ang="0">
                  <a:pos x="r" y="vc"/>
                </a:cxn>
              </a:cxnLst>
              <a:rect l="l" t="t" r="r" b="b"/>
              <a:pathLst>
                <a:path w="268" h="253">
                  <a:moveTo>
                    <a:pt x="108" y="134"/>
                  </a:moveTo>
                  <a:cubicBezTo>
                    <a:pt x="110" y="130"/>
                    <a:pt x="123" y="80"/>
                    <a:pt x="123" y="78"/>
                  </a:cubicBezTo>
                  <a:cubicBezTo>
                    <a:pt x="125" y="72"/>
                    <a:pt x="141" y="45"/>
                    <a:pt x="160" y="31"/>
                  </a:cubicBezTo>
                  <a:cubicBezTo>
                    <a:pt x="165" y="27"/>
                    <a:pt x="182" y="16"/>
                    <a:pt x="206" y="16"/>
                  </a:cubicBezTo>
                  <a:cubicBezTo>
                    <a:pt x="212" y="16"/>
                    <a:pt x="227" y="16"/>
                    <a:pt x="238" y="24"/>
                  </a:cubicBezTo>
                  <a:cubicBezTo>
                    <a:pt x="219" y="29"/>
                    <a:pt x="212" y="43"/>
                    <a:pt x="212" y="54"/>
                  </a:cubicBezTo>
                  <a:cubicBezTo>
                    <a:pt x="212" y="67"/>
                    <a:pt x="223" y="76"/>
                    <a:pt x="236" y="76"/>
                  </a:cubicBezTo>
                  <a:cubicBezTo>
                    <a:pt x="249" y="76"/>
                    <a:pt x="268" y="65"/>
                    <a:pt x="268" y="42"/>
                  </a:cubicBezTo>
                  <a:cubicBezTo>
                    <a:pt x="268" y="13"/>
                    <a:pt x="236" y="0"/>
                    <a:pt x="206" y="0"/>
                  </a:cubicBezTo>
                  <a:cubicBezTo>
                    <a:pt x="177" y="0"/>
                    <a:pt x="151" y="13"/>
                    <a:pt x="126" y="40"/>
                  </a:cubicBezTo>
                  <a:cubicBezTo>
                    <a:pt x="115" y="5"/>
                    <a:pt x="80" y="0"/>
                    <a:pt x="67" y="0"/>
                  </a:cubicBezTo>
                  <a:cubicBezTo>
                    <a:pt x="45" y="0"/>
                    <a:pt x="30" y="13"/>
                    <a:pt x="20" y="29"/>
                  </a:cubicBezTo>
                  <a:cubicBezTo>
                    <a:pt x="7" y="51"/>
                    <a:pt x="0" y="83"/>
                    <a:pt x="0" y="85"/>
                  </a:cubicBezTo>
                  <a:cubicBezTo>
                    <a:pt x="0" y="92"/>
                    <a:pt x="7" y="92"/>
                    <a:pt x="9" y="92"/>
                  </a:cubicBezTo>
                  <a:cubicBezTo>
                    <a:pt x="19" y="92"/>
                    <a:pt x="19" y="90"/>
                    <a:pt x="22" y="76"/>
                  </a:cubicBezTo>
                  <a:cubicBezTo>
                    <a:pt x="32" y="42"/>
                    <a:pt x="43" y="16"/>
                    <a:pt x="65" y="16"/>
                  </a:cubicBezTo>
                  <a:cubicBezTo>
                    <a:pt x="80" y="16"/>
                    <a:pt x="84" y="27"/>
                    <a:pt x="84" y="43"/>
                  </a:cubicBezTo>
                  <a:cubicBezTo>
                    <a:pt x="84" y="54"/>
                    <a:pt x="78" y="74"/>
                    <a:pt x="74" y="90"/>
                  </a:cubicBezTo>
                  <a:cubicBezTo>
                    <a:pt x="71" y="105"/>
                    <a:pt x="65" y="128"/>
                    <a:pt x="61" y="139"/>
                  </a:cubicBezTo>
                  <a:lnTo>
                    <a:pt x="43" y="212"/>
                  </a:lnTo>
                  <a:cubicBezTo>
                    <a:pt x="41" y="219"/>
                    <a:pt x="37" y="233"/>
                    <a:pt x="37" y="235"/>
                  </a:cubicBezTo>
                  <a:cubicBezTo>
                    <a:pt x="37" y="248"/>
                    <a:pt x="48" y="253"/>
                    <a:pt x="58" y="253"/>
                  </a:cubicBezTo>
                  <a:cubicBezTo>
                    <a:pt x="65" y="253"/>
                    <a:pt x="78" y="248"/>
                    <a:pt x="82" y="237"/>
                  </a:cubicBezTo>
                  <a:cubicBezTo>
                    <a:pt x="84" y="233"/>
                    <a:pt x="89" y="208"/>
                    <a:pt x="93" y="19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E345E85-D382-EA43-AD2E-C88ED5BDF649}"/>
                </a:ext>
              </a:extLst>
            </p:cNvPr>
            <p:cNvSpPr/>
            <p:nvPr/>
          </p:nvSpPr>
          <p:spPr>
            <a:xfrm>
              <a:off x="3990600" y="3972600"/>
              <a:ext cx="153720" cy="182160"/>
            </a:xfrm>
            <a:custGeom>
              <a:avLst/>
              <a:gdLst/>
              <a:ahLst/>
              <a:cxnLst>
                <a:cxn ang="3cd4">
                  <a:pos x="hc" y="t"/>
                </a:cxn>
                <a:cxn ang="cd2">
                  <a:pos x="l" y="vc"/>
                </a:cxn>
                <a:cxn ang="cd4">
                  <a:pos x="hc" y="b"/>
                </a:cxn>
                <a:cxn ang="0">
                  <a:pos x="r" y="vc"/>
                </a:cxn>
              </a:cxnLst>
              <a:rect l="l" t="t" r="r" b="b"/>
              <a:pathLst>
                <a:path w="428" h="507">
                  <a:moveTo>
                    <a:pt x="63" y="450"/>
                  </a:moveTo>
                  <a:cubicBezTo>
                    <a:pt x="56" y="478"/>
                    <a:pt x="56" y="483"/>
                    <a:pt x="19" y="483"/>
                  </a:cubicBezTo>
                  <a:cubicBezTo>
                    <a:pt x="9" y="483"/>
                    <a:pt x="0" y="483"/>
                    <a:pt x="0" y="497"/>
                  </a:cubicBezTo>
                  <a:cubicBezTo>
                    <a:pt x="0" y="505"/>
                    <a:pt x="4" y="507"/>
                    <a:pt x="11" y="507"/>
                  </a:cubicBezTo>
                  <a:cubicBezTo>
                    <a:pt x="33" y="507"/>
                    <a:pt x="56" y="505"/>
                    <a:pt x="80" y="505"/>
                  </a:cubicBezTo>
                  <a:cubicBezTo>
                    <a:pt x="106" y="505"/>
                    <a:pt x="134" y="507"/>
                    <a:pt x="160" y="507"/>
                  </a:cubicBezTo>
                  <a:cubicBezTo>
                    <a:pt x="165" y="507"/>
                    <a:pt x="175" y="507"/>
                    <a:pt x="175" y="492"/>
                  </a:cubicBezTo>
                  <a:cubicBezTo>
                    <a:pt x="175" y="483"/>
                    <a:pt x="167" y="483"/>
                    <a:pt x="156" y="483"/>
                  </a:cubicBezTo>
                  <a:cubicBezTo>
                    <a:pt x="115" y="483"/>
                    <a:pt x="115" y="478"/>
                    <a:pt x="115" y="470"/>
                  </a:cubicBezTo>
                  <a:cubicBezTo>
                    <a:pt x="115" y="459"/>
                    <a:pt x="149" y="331"/>
                    <a:pt x="154" y="311"/>
                  </a:cubicBezTo>
                  <a:cubicBezTo>
                    <a:pt x="165" y="333"/>
                    <a:pt x="190" y="362"/>
                    <a:pt x="230" y="362"/>
                  </a:cubicBezTo>
                  <a:cubicBezTo>
                    <a:pt x="325" y="362"/>
                    <a:pt x="428" y="244"/>
                    <a:pt x="428" y="128"/>
                  </a:cubicBezTo>
                  <a:cubicBezTo>
                    <a:pt x="428" y="52"/>
                    <a:pt x="381" y="0"/>
                    <a:pt x="320" y="0"/>
                  </a:cubicBezTo>
                  <a:cubicBezTo>
                    <a:pt x="279" y="0"/>
                    <a:pt x="238" y="29"/>
                    <a:pt x="212" y="60"/>
                  </a:cubicBezTo>
                  <a:cubicBezTo>
                    <a:pt x="203" y="16"/>
                    <a:pt x="167" y="0"/>
                    <a:pt x="138" y="0"/>
                  </a:cubicBezTo>
                  <a:cubicBezTo>
                    <a:pt x="100" y="0"/>
                    <a:pt x="84" y="31"/>
                    <a:pt x="76" y="45"/>
                  </a:cubicBezTo>
                  <a:cubicBezTo>
                    <a:pt x="63" y="72"/>
                    <a:pt x="52" y="121"/>
                    <a:pt x="52" y="123"/>
                  </a:cubicBezTo>
                  <a:cubicBezTo>
                    <a:pt x="52" y="130"/>
                    <a:pt x="59" y="130"/>
                    <a:pt x="61" y="130"/>
                  </a:cubicBezTo>
                  <a:cubicBezTo>
                    <a:pt x="71" y="130"/>
                    <a:pt x="71" y="130"/>
                    <a:pt x="76" y="112"/>
                  </a:cubicBezTo>
                  <a:cubicBezTo>
                    <a:pt x="89" y="56"/>
                    <a:pt x="106" y="18"/>
                    <a:pt x="136" y="18"/>
                  </a:cubicBezTo>
                  <a:cubicBezTo>
                    <a:pt x="149" y="18"/>
                    <a:pt x="160" y="24"/>
                    <a:pt x="160" y="54"/>
                  </a:cubicBezTo>
                  <a:cubicBezTo>
                    <a:pt x="160" y="72"/>
                    <a:pt x="158" y="81"/>
                    <a:pt x="154" y="94"/>
                  </a:cubicBezTo>
                  <a:close/>
                  <a:moveTo>
                    <a:pt x="208" y="103"/>
                  </a:moveTo>
                  <a:cubicBezTo>
                    <a:pt x="214" y="81"/>
                    <a:pt x="236" y="60"/>
                    <a:pt x="251" y="47"/>
                  </a:cubicBezTo>
                  <a:cubicBezTo>
                    <a:pt x="279" y="24"/>
                    <a:pt x="303" y="18"/>
                    <a:pt x="316" y="18"/>
                  </a:cubicBezTo>
                  <a:cubicBezTo>
                    <a:pt x="349" y="18"/>
                    <a:pt x="370" y="45"/>
                    <a:pt x="370" y="92"/>
                  </a:cubicBezTo>
                  <a:cubicBezTo>
                    <a:pt x="370" y="139"/>
                    <a:pt x="342" y="232"/>
                    <a:pt x="327" y="262"/>
                  </a:cubicBezTo>
                  <a:cubicBezTo>
                    <a:pt x="299" y="317"/>
                    <a:pt x="260" y="344"/>
                    <a:pt x="230" y="344"/>
                  </a:cubicBezTo>
                  <a:cubicBezTo>
                    <a:pt x="175" y="344"/>
                    <a:pt x="165" y="277"/>
                    <a:pt x="165" y="273"/>
                  </a:cubicBezTo>
                  <a:cubicBezTo>
                    <a:pt x="165" y="271"/>
                    <a:pt x="165" y="270"/>
                    <a:pt x="167" y="2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BD3BFA1-4D3A-BB40-AD2C-1DEC471F45AA}"/>
                </a:ext>
              </a:extLst>
            </p:cNvPr>
            <p:cNvSpPr/>
            <p:nvPr/>
          </p:nvSpPr>
          <p:spPr>
            <a:xfrm>
              <a:off x="4176359"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67AD99E7-A3B3-404D-A720-94B418B6B023}"/>
                </a:ext>
              </a:extLst>
            </p:cNvPr>
            <p:cNvSpPr/>
            <p:nvPr/>
          </p:nvSpPr>
          <p:spPr>
            <a:xfrm>
              <a:off x="42760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FF7A0899-C420-9241-AE6C-57A5AEC5880A}"/>
                </a:ext>
              </a:extLst>
            </p:cNvPr>
            <p:cNvSpPr/>
            <p:nvPr/>
          </p:nvSpPr>
          <p:spPr>
            <a:xfrm>
              <a:off x="4407839"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23F9711-7BB9-A248-A4D5-3B7A5A35E0C0}"/>
                </a:ext>
              </a:extLst>
            </p:cNvPr>
            <p:cNvSpPr/>
            <p:nvPr/>
          </p:nvSpPr>
          <p:spPr>
            <a:xfrm>
              <a:off x="450648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E1C527D-E369-C54C-B4CB-0ACE191C36A3}"/>
                </a:ext>
              </a:extLst>
            </p:cNvPr>
            <p:cNvSpPr/>
            <p:nvPr/>
          </p:nvSpPr>
          <p:spPr>
            <a:xfrm>
              <a:off x="462024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E8BEE71-3E17-A44A-A3B7-FDB61FA142D9}"/>
                </a:ext>
              </a:extLst>
            </p:cNvPr>
            <p:cNvSpPr/>
            <p:nvPr/>
          </p:nvSpPr>
          <p:spPr>
            <a:xfrm>
              <a:off x="4786920" y="3884759"/>
              <a:ext cx="12240" cy="286200"/>
            </a:xfrm>
            <a:custGeom>
              <a:avLst/>
              <a:gdLst/>
              <a:ahLst/>
              <a:cxnLst>
                <a:cxn ang="3cd4">
                  <a:pos x="hc" y="t"/>
                </a:cxn>
                <a:cxn ang="cd2">
                  <a:pos x="l" y="vc"/>
                </a:cxn>
                <a:cxn ang="cd4">
                  <a:pos x="hc" y="b"/>
                </a:cxn>
                <a:cxn ang="0">
                  <a:pos x="r" y="vc"/>
                </a:cxn>
              </a:cxnLst>
              <a:rect l="l" t="t" r="r" b="b"/>
              <a:pathLst>
                <a:path w="35" h="796">
                  <a:moveTo>
                    <a:pt x="35" y="29"/>
                  </a:moveTo>
                  <a:cubicBezTo>
                    <a:pt x="35" y="14"/>
                    <a:pt x="35" y="0"/>
                    <a:pt x="17" y="0"/>
                  </a:cubicBezTo>
                  <a:cubicBezTo>
                    <a:pt x="0" y="0"/>
                    <a:pt x="0" y="14"/>
                    <a:pt x="0" y="29"/>
                  </a:cubicBezTo>
                  <a:lnTo>
                    <a:pt x="0" y="767"/>
                  </a:lnTo>
                  <a:cubicBezTo>
                    <a:pt x="0" y="781"/>
                    <a:pt x="0" y="796"/>
                    <a:pt x="17" y="796"/>
                  </a:cubicBezTo>
                  <a:cubicBezTo>
                    <a:pt x="35" y="796"/>
                    <a:pt x="35" y="781"/>
                    <a:pt x="35"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29BB1BA0-EC75-A74E-8405-41FD0B70AB7A}"/>
                </a:ext>
              </a:extLst>
            </p:cNvPr>
            <p:cNvSpPr/>
            <p:nvPr/>
          </p:nvSpPr>
          <p:spPr>
            <a:xfrm>
              <a:off x="484848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B5D7425-A08D-0A44-8898-69BA10A56971}"/>
                </a:ext>
              </a:extLst>
            </p:cNvPr>
            <p:cNvSpPr/>
            <p:nvPr/>
          </p:nvSpPr>
          <p:spPr>
            <a:xfrm>
              <a:off x="4995360" y="4069080"/>
              <a:ext cx="34560" cy="85680"/>
            </a:xfrm>
            <a:custGeom>
              <a:avLst/>
              <a:gdLst/>
              <a:ahLst/>
              <a:cxnLst>
                <a:cxn ang="3cd4">
                  <a:pos x="hc" y="t"/>
                </a:cxn>
                <a:cxn ang="cd2">
                  <a:pos x="l" y="vc"/>
                </a:cxn>
                <a:cxn ang="cd4">
                  <a:pos x="hc" y="b"/>
                </a:cxn>
                <a:cxn ang="0">
                  <a:pos x="r" y="vc"/>
                </a:cxn>
              </a:cxnLst>
              <a:rect l="l" t="t" r="r" b="b"/>
              <a:pathLst>
                <a:path w="97" h="239">
                  <a:moveTo>
                    <a:pt x="97" y="83"/>
                  </a:moveTo>
                  <a:cubicBezTo>
                    <a:pt x="97" y="31"/>
                    <a:pt x="76" y="0"/>
                    <a:pt x="45" y="0"/>
                  </a:cubicBezTo>
                  <a:cubicBezTo>
                    <a:pt x="17" y="0"/>
                    <a:pt x="0" y="20"/>
                    <a:pt x="0" y="42"/>
                  </a:cubicBezTo>
                  <a:cubicBezTo>
                    <a:pt x="0" y="63"/>
                    <a:pt x="17" y="85"/>
                    <a:pt x="45" y="85"/>
                  </a:cubicBezTo>
                  <a:cubicBezTo>
                    <a:pt x="54" y="85"/>
                    <a:pt x="65" y="81"/>
                    <a:pt x="72" y="74"/>
                  </a:cubicBezTo>
                  <a:cubicBezTo>
                    <a:pt x="76" y="72"/>
                    <a:pt x="76" y="72"/>
                    <a:pt x="78" y="72"/>
                  </a:cubicBezTo>
                  <a:cubicBezTo>
                    <a:pt x="78" y="72"/>
                    <a:pt x="80" y="72"/>
                    <a:pt x="80" y="83"/>
                  </a:cubicBezTo>
                  <a:cubicBezTo>
                    <a:pt x="80" y="143"/>
                    <a:pt x="50" y="192"/>
                    <a:pt x="22" y="217"/>
                  </a:cubicBezTo>
                  <a:cubicBezTo>
                    <a:pt x="13" y="226"/>
                    <a:pt x="13" y="228"/>
                    <a:pt x="13" y="230"/>
                  </a:cubicBezTo>
                  <a:cubicBezTo>
                    <a:pt x="13" y="237"/>
                    <a:pt x="17" y="239"/>
                    <a:pt x="22" y="239"/>
                  </a:cubicBezTo>
                  <a:cubicBezTo>
                    <a:pt x="32" y="239"/>
                    <a:pt x="97" y="177"/>
                    <a:pt x="97"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F8699E6-7871-D448-882F-11F4CE6EDBEA}"/>
                </a:ext>
              </a:extLst>
            </p:cNvPr>
            <p:cNvSpPr/>
            <p:nvPr/>
          </p:nvSpPr>
          <p:spPr>
            <a:xfrm>
              <a:off x="5112720" y="3972600"/>
              <a:ext cx="134640" cy="129960"/>
            </a:xfrm>
            <a:custGeom>
              <a:avLst/>
              <a:gdLst/>
              <a:ahLst/>
              <a:cxnLst>
                <a:cxn ang="3cd4">
                  <a:pos x="hc" y="t"/>
                </a:cxn>
                <a:cxn ang="cd2">
                  <a:pos x="l" y="vc"/>
                </a:cxn>
                <a:cxn ang="cd4">
                  <a:pos x="hc" y="b"/>
                </a:cxn>
                <a:cxn ang="0">
                  <a:pos x="r" y="vc"/>
                </a:cxn>
              </a:cxnLst>
              <a:rect l="l" t="t" r="r" b="b"/>
              <a:pathLst>
                <a:path w="375" h="362">
                  <a:moveTo>
                    <a:pt x="273" y="51"/>
                  </a:moveTo>
                  <a:cubicBezTo>
                    <a:pt x="258" y="22"/>
                    <a:pt x="234" y="0"/>
                    <a:pt x="197" y="0"/>
                  </a:cubicBezTo>
                  <a:cubicBezTo>
                    <a:pt x="102" y="0"/>
                    <a:pt x="0" y="118"/>
                    <a:pt x="0" y="233"/>
                  </a:cubicBezTo>
                  <a:cubicBezTo>
                    <a:pt x="0" y="309"/>
                    <a:pt x="45" y="362"/>
                    <a:pt x="110" y="362"/>
                  </a:cubicBezTo>
                  <a:cubicBezTo>
                    <a:pt x="126" y="362"/>
                    <a:pt x="167" y="358"/>
                    <a:pt x="216" y="302"/>
                  </a:cubicBezTo>
                  <a:cubicBezTo>
                    <a:pt x="223" y="335"/>
                    <a:pt x="251" y="362"/>
                    <a:pt x="290" y="362"/>
                  </a:cubicBezTo>
                  <a:cubicBezTo>
                    <a:pt x="320" y="362"/>
                    <a:pt x="338" y="344"/>
                    <a:pt x="351" y="318"/>
                  </a:cubicBezTo>
                  <a:cubicBezTo>
                    <a:pt x="364" y="289"/>
                    <a:pt x="375" y="241"/>
                    <a:pt x="375" y="239"/>
                  </a:cubicBezTo>
                  <a:cubicBezTo>
                    <a:pt x="375" y="232"/>
                    <a:pt x="368" y="232"/>
                    <a:pt x="366" y="232"/>
                  </a:cubicBezTo>
                  <a:cubicBezTo>
                    <a:pt x="359" y="232"/>
                    <a:pt x="357" y="233"/>
                    <a:pt x="355" y="246"/>
                  </a:cubicBezTo>
                  <a:cubicBezTo>
                    <a:pt x="340" y="297"/>
                    <a:pt x="325" y="344"/>
                    <a:pt x="292" y="344"/>
                  </a:cubicBezTo>
                  <a:cubicBezTo>
                    <a:pt x="270" y="344"/>
                    <a:pt x="268" y="324"/>
                    <a:pt x="268" y="308"/>
                  </a:cubicBezTo>
                  <a:cubicBezTo>
                    <a:pt x="268" y="289"/>
                    <a:pt x="270" y="284"/>
                    <a:pt x="279" y="248"/>
                  </a:cubicBezTo>
                  <a:cubicBezTo>
                    <a:pt x="288" y="215"/>
                    <a:pt x="288" y="206"/>
                    <a:pt x="296" y="177"/>
                  </a:cubicBezTo>
                  <a:lnTo>
                    <a:pt x="325" y="65"/>
                  </a:lnTo>
                  <a:cubicBezTo>
                    <a:pt x="331" y="42"/>
                    <a:pt x="331" y="42"/>
                    <a:pt x="331" y="38"/>
                  </a:cubicBezTo>
                  <a:cubicBezTo>
                    <a:pt x="331" y="24"/>
                    <a:pt x="322" y="16"/>
                    <a:pt x="309" y="16"/>
                  </a:cubicBezTo>
                  <a:cubicBezTo>
                    <a:pt x="288" y="16"/>
                    <a:pt x="275" y="34"/>
                    <a:pt x="273" y="51"/>
                  </a:cubicBezTo>
                  <a:close/>
                  <a:moveTo>
                    <a:pt x="219" y="259"/>
                  </a:moveTo>
                  <a:cubicBezTo>
                    <a:pt x="216" y="273"/>
                    <a:pt x="216" y="273"/>
                    <a:pt x="204" y="288"/>
                  </a:cubicBezTo>
                  <a:cubicBezTo>
                    <a:pt x="167" y="331"/>
                    <a:pt x="134" y="344"/>
                    <a:pt x="112" y="344"/>
                  </a:cubicBezTo>
                  <a:cubicBezTo>
                    <a:pt x="71" y="344"/>
                    <a:pt x="58" y="300"/>
                    <a:pt x="58" y="270"/>
                  </a:cubicBezTo>
                  <a:cubicBezTo>
                    <a:pt x="58" y="230"/>
                    <a:pt x="84" y="130"/>
                    <a:pt x="104" y="94"/>
                  </a:cubicBezTo>
                  <a:cubicBezTo>
                    <a:pt x="128" y="47"/>
                    <a:pt x="165" y="18"/>
                    <a:pt x="199" y="18"/>
                  </a:cubicBezTo>
                  <a:cubicBezTo>
                    <a:pt x="253" y="18"/>
                    <a:pt x="264" y="83"/>
                    <a:pt x="264" y="89"/>
                  </a:cubicBezTo>
                  <a:cubicBezTo>
                    <a:pt x="264" y="92"/>
                    <a:pt x="262" y="98"/>
                    <a:pt x="260"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E4A56E8D-AEFF-F146-AD92-8C190C9F2317}"/>
                </a:ext>
              </a:extLst>
            </p:cNvPr>
            <p:cNvSpPr/>
            <p:nvPr/>
          </p:nvSpPr>
          <p:spPr>
            <a:xfrm>
              <a:off x="5271839"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76B1CC6-18EC-334E-A352-1492090A1463}"/>
                </a:ext>
              </a:extLst>
            </p:cNvPr>
            <p:cNvSpPr/>
            <p:nvPr/>
          </p:nvSpPr>
          <p:spPr>
            <a:xfrm>
              <a:off x="5403600" y="3884759"/>
              <a:ext cx="40320" cy="286200"/>
            </a:xfrm>
            <a:custGeom>
              <a:avLst/>
              <a:gdLst/>
              <a:ahLst/>
              <a:cxnLst>
                <a:cxn ang="3cd4">
                  <a:pos x="hc" y="t"/>
                </a:cxn>
                <a:cxn ang="cd2">
                  <a:pos x="l" y="vc"/>
                </a:cxn>
                <a:cxn ang="cd4">
                  <a:pos x="hc" y="b"/>
                </a:cxn>
                <a:cxn ang="0">
                  <a:pos x="r" y="vc"/>
                </a:cxn>
              </a:cxnLst>
              <a:rect l="l" t="t" r="r" b="b"/>
              <a:pathLst>
                <a:path w="113" h="796">
                  <a:moveTo>
                    <a:pt x="113" y="796"/>
                  </a:moveTo>
                  <a:lnTo>
                    <a:pt x="113" y="765"/>
                  </a:lnTo>
                  <a:lnTo>
                    <a:pt x="33" y="765"/>
                  </a:lnTo>
                  <a:lnTo>
                    <a:pt x="33" y="33"/>
                  </a:lnTo>
                  <a:lnTo>
                    <a:pt x="113" y="33"/>
                  </a:lnTo>
                  <a:lnTo>
                    <a:pt x="113" y="0"/>
                  </a:lnTo>
                  <a:lnTo>
                    <a:pt x="0" y="0"/>
                  </a:lnTo>
                  <a:lnTo>
                    <a:pt x="0"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834269F-5A1C-E34F-AEC3-FA533C607390}"/>
                </a:ext>
              </a:extLst>
            </p:cNvPr>
            <p:cNvSpPr/>
            <p:nvPr/>
          </p:nvSpPr>
          <p:spPr>
            <a:xfrm>
              <a:off x="5459400" y="3972600"/>
              <a:ext cx="120240" cy="129960"/>
            </a:xfrm>
            <a:custGeom>
              <a:avLst/>
              <a:gdLst/>
              <a:ahLst/>
              <a:cxnLst>
                <a:cxn ang="3cd4">
                  <a:pos x="hc" y="t"/>
                </a:cxn>
                <a:cxn ang="cd2">
                  <a:pos x="l" y="vc"/>
                </a:cxn>
                <a:cxn ang="cd4">
                  <a:pos x="hc" y="b"/>
                </a:cxn>
                <a:cxn ang="0">
                  <a:pos x="r" y="vc"/>
                </a:cxn>
              </a:cxnLst>
              <a:rect l="l" t="t" r="r" b="b"/>
              <a:pathLst>
                <a:path w="335" h="362">
                  <a:moveTo>
                    <a:pt x="48" y="306"/>
                  </a:moveTo>
                  <a:cubicBezTo>
                    <a:pt x="46" y="318"/>
                    <a:pt x="41" y="336"/>
                    <a:pt x="41" y="340"/>
                  </a:cubicBezTo>
                  <a:cubicBezTo>
                    <a:pt x="41" y="355"/>
                    <a:pt x="52" y="362"/>
                    <a:pt x="65" y="362"/>
                  </a:cubicBezTo>
                  <a:cubicBezTo>
                    <a:pt x="74" y="362"/>
                    <a:pt x="89" y="355"/>
                    <a:pt x="95" y="340"/>
                  </a:cubicBezTo>
                  <a:cubicBezTo>
                    <a:pt x="97" y="336"/>
                    <a:pt x="125" y="228"/>
                    <a:pt x="128" y="213"/>
                  </a:cubicBezTo>
                  <a:cubicBezTo>
                    <a:pt x="134" y="186"/>
                    <a:pt x="149" y="130"/>
                    <a:pt x="154" y="109"/>
                  </a:cubicBezTo>
                  <a:cubicBezTo>
                    <a:pt x="158" y="99"/>
                    <a:pt x="180" y="62"/>
                    <a:pt x="201" y="43"/>
                  </a:cubicBezTo>
                  <a:cubicBezTo>
                    <a:pt x="206" y="38"/>
                    <a:pt x="230" y="18"/>
                    <a:pt x="266" y="18"/>
                  </a:cubicBezTo>
                  <a:cubicBezTo>
                    <a:pt x="288" y="18"/>
                    <a:pt x="299" y="27"/>
                    <a:pt x="301" y="27"/>
                  </a:cubicBezTo>
                  <a:cubicBezTo>
                    <a:pt x="275" y="31"/>
                    <a:pt x="258" y="51"/>
                    <a:pt x="258" y="71"/>
                  </a:cubicBezTo>
                  <a:cubicBezTo>
                    <a:pt x="258" y="83"/>
                    <a:pt x="268" y="99"/>
                    <a:pt x="290" y="99"/>
                  </a:cubicBezTo>
                  <a:cubicBezTo>
                    <a:pt x="310" y="99"/>
                    <a:pt x="335" y="81"/>
                    <a:pt x="335" y="52"/>
                  </a:cubicBezTo>
                  <a:cubicBezTo>
                    <a:pt x="335" y="24"/>
                    <a:pt x="309" y="0"/>
                    <a:pt x="266" y="0"/>
                  </a:cubicBezTo>
                  <a:cubicBezTo>
                    <a:pt x="212" y="0"/>
                    <a:pt x="177" y="40"/>
                    <a:pt x="162" y="62"/>
                  </a:cubicBezTo>
                  <a:cubicBezTo>
                    <a:pt x="154" y="25"/>
                    <a:pt x="125" y="0"/>
                    <a:pt x="86" y="0"/>
                  </a:cubicBezTo>
                  <a:cubicBezTo>
                    <a:pt x="48" y="0"/>
                    <a:pt x="33" y="31"/>
                    <a:pt x="26" y="45"/>
                  </a:cubicBezTo>
                  <a:cubicBezTo>
                    <a:pt x="11" y="72"/>
                    <a:pt x="0" y="121"/>
                    <a:pt x="0" y="123"/>
                  </a:cubicBezTo>
                  <a:cubicBezTo>
                    <a:pt x="0" y="130"/>
                    <a:pt x="7" y="130"/>
                    <a:pt x="9" y="130"/>
                  </a:cubicBezTo>
                  <a:cubicBezTo>
                    <a:pt x="19" y="130"/>
                    <a:pt x="19" y="130"/>
                    <a:pt x="24" y="112"/>
                  </a:cubicBezTo>
                  <a:cubicBezTo>
                    <a:pt x="37" y="56"/>
                    <a:pt x="54" y="18"/>
                    <a:pt x="84" y="18"/>
                  </a:cubicBezTo>
                  <a:cubicBezTo>
                    <a:pt x="99" y="18"/>
                    <a:pt x="110" y="24"/>
                    <a:pt x="110" y="54"/>
                  </a:cubicBezTo>
                  <a:cubicBezTo>
                    <a:pt x="110" y="71"/>
                    <a:pt x="106" y="80"/>
                    <a:pt x="97" y="1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FEB2E49-ECE4-0740-92FD-CC88575371E8}"/>
                </a:ext>
              </a:extLst>
            </p:cNvPr>
            <p:cNvSpPr/>
            <p:nvPr/>
          </p:nvSpPr>
          <p:spPr>
            <a:xfrm>
              <a:off x="5672880" y="3932280"/>
              <a:ext cx="195840" cy="191160"/>
            </a:xfrm>
            <a:custGeom>
              <a:avLst/>
              <a:gdLst/>
              <a:ahLst/>
              <a:cxnLst>
                <a:cxn ang="3cd4">
                  <a:pos x="hc" y="t"/>
                </a:cxn>
                <a:cxn ang="cd2">
                  <a:pos x="l" y="vc"/>
                </a:cxn>
                <a:cxn ang="cd4">
                  <a:pos x="hc" y="b"/>
                </a:cxn>
                <a:cxn ang="0">
                  <a:pos x="r" y="vc"/>
                </a:cxn>
              </a:cxnLst>
              <a:rect l="l" t="t" r="r" b="b"/>
              <a:pathLst>
                <a:path w="545" h="532">
                  <a:moveTo>
                    <a:pt x="290" y="282"/>
                  </a:moveTo>
                  <a:lnTo>
                    <a:pt x="519" y="282"/>
                  </a:lnTo>
                  <a:cubicBezTo>
                    <a:pt x="530" y="282"/>
                    <a:pt x="545" y="282"/>
                    <a:pt x="545" y="266"/>
                  </a:cubicBezTo>
                  <a:cubicBezTo>
                    <a:pt x="545" y="250"/>
                    <a:pt x="530" y="250"/>
                    <a:pt x="519" y="250"/>
                  </a:cubicBezTo>
                  <a:lnTo>
                    <a:pt x="290" y="250"/>
                  </a:lnTo>
                  <a:lnTo>
                    <a:pt x="290" y="27"/>
                  </a:lnTo>
                  <a:cubicBezTo>
                    <a:pt x="290" y="14"/>
                    <a:pt x="290" y="0"/>
                    <a:pt x="273" y="0"/>
                  </a:cubicBezTo>
                  <a:cubicBezTo>
                    <a:pt x="257" y="0"/>
                    <a:pt x="257" y="14"/>
                    <a:pt x="257" y="27"/>
                  </a:cubicBezTo>
                  <a:lnTo>
                    <a:pt x="257" y="250"/>
                  </a:lnTo>
                  <a:lnTo>
                    <a:pt x="28" y="250"/>
                  </a:lnTo>
                  <a:cubicBezTo>
                    <a:pt x="15" y="250"/>
                    <a:pt x="0" y="250"/>
                    <a:pt x="0" y="266"/>
                  </a:cubicBezTo>
                  <a:cubicBezTo>
                    <a:pt x="0" y="282"/>
                    <a:pt x="15" y="282"/>
                    <a:pt x="28" y="282"/>
                  </a:cubicBezTo>
                  <a:lnTo>
                    <a:pt x="257" y="282"/>
                  </a:lnTo>
                  <a:lnTo>
                    <a:pt x="257" y="505"/>
                  </a:lnTo>
                  <a:cubicBezTo>
                    <a:pt x="257" y="516"/>
                    <a:pt x="257" y="532"/>
                    <a:pt x="273" y="532"/>
                  </a:cubicBezTo>
                  <a:cubicBezTo>
                    <a:pt x="290" y="532"/>
                    <a:pt x="290" y="516"/>
                    <a:pt x="290" y="5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4731AEBC-C323-0D42-8D37-48508880E85E}"/>
                </a:ext>
              </a:extLst>
            </p:cNvPr>
            <p:cNvSpPr/>
            <p:nvPr/>
          </p:nvSpPr>
          <p:spPr>
            <a:xfrm>
              <a:off x="5954400" y="3972600"/>
              <a:ext cx="154800" cy="188640"/>
            </a:xfrm>
            <a:custGeom>
              <a:avLst/>
              <a:gdLst/>
              <a:ahLst/>
              <a:cxnLst>
                <a:cxn ang="3cd4">
                  <a:pos x="hc" y="t"/>
                </a:cxn>
                <a:cxn ang="cd2">
                  <a:pos x="l" y="vc"/>
                </a:cxn>
                <a:cxn ang="cd4">
                  <a:pos x="hc" y="b"/>
                </a:cxn>
                <a:cxn ang="0">
                  <a:pos x="r" y="vc"/>
                </a:cxn>
              </a:cxnLst>
              <a:rect l="l" t="t" r="r" b="b"/>
              <a:pathLst>
                <a:path w="431" h="525">
                  <a:moveTo>
                    <a:pt x="19" y="150"/>
                  </a:moveTo>
                  <a:cubicBezTo>
                    <a:pt x="50" y="58"/>
                    <a:pt x="139" y="58"/>
                    <a:pt x="149" y="58"/>
                  </a:cubicBezTo>
                  <a:cubicBezTo>
                    <a:pt x="273" y="58"/>
                    <a:pt x="283" y="197"/>
                    <a:pt x="283" y="260"/>
                  </a:cubicBezTo>
                  <a:cubicBezTo>
                    <a:pt x="283" y="309"/>
                    <a:pt x="279" y="322"/>
                    <a:pt x="271" y="338"/>
                  </a:cubicBezTo>
                  <a:cubicBezTo>
                    <a:pt x="255" y="396"/>
                    <a:pt x="230" y="488"/>
                    <a:pt x="230" y="510"/>
                  </a:cubicBezTo>
                  <a:cubicBezTo>
                    <a:pt x="230" y="519"/>
                    <a:pt x="234" y="525"/>
                    <a:pt x="240" y="525"/>
                  </a:cubicBezTo>
                  <a:cubicBezTo>
                    <a:pt x="251" y="525"/>
                    <a:pt x="258" y="507"/>
                    <a:pt x="266" y="476"/>
                  </a:cubicBezTo>
                  <a:cubicBezTo>
                    <a:pt x="286" y="409"/>
                    <a:pt x="294" y="364"/>
                    <a:pt x="297" y="338"/>
                  </a:cubicBezTo>
                  <a:cubicBezTo>
                    <a:pt x="299" y="329"/>
                    <a:pt x="299" y="318"/>
                    <a:pt x="303" y="308"/>
                  </a:cubicBezTo>
                  <a:cubicBezTo>
                    <a:pt x="329" y="230"/>
                    <a:pt x="383" y="110"/>
                    <a:pt x="414" y="47"/>
                  </a:cubicBezTo>
                  <a:cubicBezTo>
                    <a:pt x="420" y="38"/>
                    <a:pt x="431" y="20"/>
                    <a:pt x="431" y="16"/>
                  </a:cubicBezTo>
                  <a:cubicBezTo>
                    <a:pt x="431" y="9"/>
                    <a:pt x="422" y="9"/>
                    <a:pt x="420" y="9"/>
                  </a:cubicBezTo>
                  <a:cubicBezTo>
                    <a:pt x="418" y="9"/>
                    <a:pt x="413" y="9"/>
                    <a:pt x="411" y="14"/>
                  </a:cubicBezTo>
                  <a:cubicBezTo>
                    <a:pt x="368" y="90"/>
                    <a:pt x="335" y="170"/>
                    <a:pt x="303" y="250"/>
                  </a:cubicBezTo>
                  <a:cubicBezTo>
                    <a:pt x="301" y="226"/>
                    <a:pt x="301" y="165"/>
                    <a:pt x="270" y="87"/>
                  </a:cubicBezTo>
                  <a:cubicBezTo>
                    <a:pt x="249" y="40"/>
                    <a:pt x="216" y="0"/>
                    <a:pt x="160" y="0"/>
                  </a:cubicBezTo>
                  <a:cubicBezTo>
                    <a:pt x="58" y="0"/>
                    <a:pt x="0" y="121"/>
                    <a:pt x="0" y="147"/>
                  </a:cubicBezTo>
                  <a:cubicBezTo>
                    <a:pt x="0" y="154"/>
                    <a:pt x="7" y="154"/>
                    <a:pt x="15" y="1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3DE94076-B684-C548-A432-0FFE89B1DD4C}"/>
                </a:ext>
              </a:extLst>
            </p:cNvPr>
            <p:cNvSpPr/>
            <p:nvPr/>
          </p:nvSpPr>
          <p:spPr>
            <a:xfrm>
              <a:off x="6133680" y="3903480"/>
              <a:ext cx="209880" cy="202320"/>
            </a:xfrm>
            <a:custGeom>
              <a:avLst/>
              <a:gdLst/>
              <a:ahLst/>
              <a:cxnLst>
                <a:cxn ang="3cd4">
                  <a:pos x="hc" y="t"/>
                </a:cxn>
                <a:cxn ang="cd2">
                  <a:pos x="l" y="vc"/>
                </a:cxn>
                <a:cxn ang="cd4">
                  <a:pos x="hc" y="b"/>
                </a:cxn>
                <a:cxn ang="0">
                  <a:pos x="r" y="vc"/>
                </a:cxn>
              </a:cxnLst>
              <a:rect l="l" t="t" r="r" b="b"/>
              <a:pathLst>
                <a:path w="584" h="563">
                  <a:moveTo>
                    <a:pt x="468" y="90"/>
                  </a:moveTo>
                  <a:cubicBezTo>
                    <a:pt x="509" y="29"/>
                    <a:pt x="543" y="27"/>
                    <a:pt x="572" y="25"/>
                  </a:cubicBezTo>
                  <a:cubicBezTo>
                    <a:pt x="584" y="24"/>
                    <a:pt x="584" y="11"/>
                    <a:pt x="584" y="9"/>
                  </a:cubicBezTo>
                  <a:cubicBezTo>
                    <a:pt x="584" y="4"/>
                    <a:pt x="580" y="0"/>
                    <a:pt x="572" y="0"/>
                  </a:cubicBezTo>
                  <a:cubicBezTo>
                    <a:pt x="552" y="0"/>
                    <a:pt x="528" y="2"/>
                    <a:pt x="506" y="2"/>
                  </a:cubicBezTo>
                  <a:cubicBezTo>
                    <a:pt x="480" y="2"/>
                    <a:pt x="452" y="0"/>
                    <a:pt x="426" y="0"/>
                  </a:cubicBezTo>
                  <a:cubicBezTo>
                    <a:pt x="420" y="0"/>
                    <a:pt x="409" y="0"/>
                    <a:pt x="409" y="14"/>
                  </a:cubicBezTo>
                  <a:cubicBezTo>
                    <a:pt x="409" y="24"/>
                    <a:pt x="416" y="25"/>
                    <a:pt x="422" y="25"/>
                  </a:cubicBezTo>
                  <a:cubicBezTo>
                    <a:pt x="444" y="27"/>
                    <a:pt x="461" y="34"/>
                    <a:pt x="461" y="51"/>
                  </a:cubicBezTo>
                  <a:cubicBezTo>
                    <a:pt x="461" y="63"/>
                    <a:pt x="448" y="81"/>
                    <a:pt x="448" y="81"/>
                  </a:cubicBezTo>
                  <a:lnTo>
                    <a:pt x="197" y="470"/>
                  </a:lnTo>
                  <a:lnTo>
                    <a:pt x="141" y="49"/>
                  </a:lnTo>
                  <a:cubicBezTo>
                    <a:pt x="141" y="34"/>
                    <a:pt x="160" y="25"/>
                    <a:pt x="197" y="25"/>
                  </a:cubicBezTo>
                  <a:cubicBezTo>
                    <a:pt x="208" y="25"/>
                    <a:pt x="217" y="25"/>
                    <a:pt x="217" y="9"/>
                  </a:cubicBezTo>
                  <a:cubicBezTo>
                    <a:pt x="217" y="2"/>
                    <a:pt x="212" y="0"/>
                    <a:pt x="206" y="0"/>
                  </a:cubicBezTo>
                  <a:cubicBezTo>
                    <a:pt x="173" y="0"/>
                    <a:pt x="138" y="2"/>
                    <a:pt x="104" y="2"/>
                  </a:cubicBezTo>
                  <a:cubicBezTo>
                    <a:pt x="89" y="2"/>
                    <a:pt x="74" y="2"/>
                    <a:pt x="59" y="2"/>
                  </a:cubicBezTo>
                  <a:cubicBezTo>
                    <a:pt x="45" y="2"/>
                    <a:pt x="30" y="0"/>
                    <a:pt x="15" y="0"/>
                  </a:cubicBezTo>
                  <a:cubicBezTo>
                    <a:pt x="9" y="0"/>
                    <a:pt x="0" y="0"/>
                    <a:pt x="0" y="14"/>
                  </a:cubicBezTo>
                  <a:cubicBezTo>
                    <a:pt x="0" y="25"/>
                    <a:pt x="7" y="25"/>
                    <a:pt x="20" y="25"/>
                  </a:cubicBezTo>
                  <a:cubicBezTo>
                    <a:pt x="67" y="25"/>
                    <a:pt x="67" y="33"/>
                    <a:pt x="69" y="52"/>
                  </a:cubicBezTo>
                  <a:lnTo>
                    <a:pt x="134" y="545"/>
                  </a:lnTo>
                  <a:cubicBezTo>
                    <a:pt x="138" y="559"/>
                    <a:pt x="139" y="563"/>
                    <a:pt x="151" y="563"/>
                  </a:cubicBezTo>
                  <a:cubicBezTo>
                    <a:pt x="164" y="563"/>
                    <a:pt x="167" y="559"/>
                    <a:pt x="173" y="5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0CE6612-1AC4-4B46-B337-788F0F086389}"/>
                </a:ext>
              </a:extLst>
            </p:cNvPr>
            <p:cNvSpPr/>
            <p:nvPr/>
          </p:nvSpPr>
          <p:spPr>
            <a:xfrm>
              <a:off x="6301080" y="4008959"/>
              <a:ext cx="91440" cy="133200"/>
            </a:xfrm>
            <a:custGeom>
              <a:avLst/>
              <a:gdLst/>
              <a:ahLst/>
              <a:cxnLst>
                <a:cxn ang="3cd4">
                  <a:pos x="hc" y="t"/>
                </a:cxn>
                <a:cxn ang="cd2">
                  <a:pos x="l" y="vc"/>
                </a:cxn>
                <a:cxn ang="cd4">
                  <a:pos x="hc" y="b"/>
                </a:cxn>
                <a:cxn ang="0">
                  <a:pos x="r" y="vc"/>
                </a:cxn>
              </a:cxnLst>
              <a:rect l="l" t="t" r="r" b="b"/>
              <a:pathLst>
                <a:path w="255" h="371">
                  <a:moveTo>
                    <a:pt x="255" y="270"/>
                  </a:moveTo>
                  <a:lnTo>
                    <a:pt x="234" y="270"/>
                  </a:lnTo>
                  <a:cubicBezTo>
                    <a:pt x="232" y="282"/>
                    <a:pt x="227" y="315"/>
                    <a:pt x="219" y="320"/>
                  </a:cubicBezTo>
                  <a:cubicBezTo>
                    <a:pt x="216" y="324"/>
                    <a:pt x="171" y="324"/>
                    <a:pt x="164" y="324"/>
                  </a:cubicBezTo>
                  <a:lnTo>
                    <a:pt x="58" y="324"/>
                  </a:lnTo>
                  <a:cubicBezTo>
                    <a:pt x="117" y="271"/>
                    <a:pt x="138" y="257"/>
                    <a:pt x="173" y="230"/>
                  </a:cubicBezTo>
                  <a:cubicBezTo>
                    <a:pt x="216" y="197"/>
                    <a:pt x="255" y="163"/>
                    <a:pt x="255" y="109"/>
                  </a:cubicBezTo>
                  <a:cubicBezTo>
                    <a:pt x="255" y="42"/>
                    <a:pt x="193" y="0"/>
                    <a:pt x="119" y="0"/>
                  </a:cubicBezTo>
                  <a:cubicBezTo>
                    <a:pt x="48" y="0"/>
                    <a:pt x="0" y="49"/>
                    <a:pt x="0" y="99"/>
                  </a:cubicBezTo>
                  <a:cubicBezTo>
                    <a:pt x="0" y="128"/>
                    <a:pt x="24" y="132"/>
                    <a:pt x="30" y="132"/>
                  </a:cubicBezTo>
                  <a:cubicBezTo>
                    <a:pt x="45" y="132"/>
                    <a:pt x="61" y="121"/>
                    <a:pt x="61" y="101"/>
                  </a:cubicBezTo>
                  <a:cubicBezTo>
                    <a:pt x="61" y="92"/>
                    <a:pt x="58" y="72"/>
                    <a:pt x="28" y="72"/>
                  </a:cubicBezTo>
                  <a:cubicBezTo>
                    <a:pt x="45" y="33"/>
                    <a:pt x="84" y="20"/>
                    <a:pt x="112" y="20"/>
                  </a:cubicBezTo>
                  <a:cubicBezTo>
                    <a:pt x="169" y="20"/>
                    <a:pt x="199" y="63"/>
                    <a:pt x="199" y="109"/>
                  </a:cubicBezTo>
                  <a:cubicBezTo>
                    <a:pt x="199" y="157"/>
                    <a:pt x="164" y="195"/>
                    <a:pt x="145" y="217"/>
                  </a:cubicBezTo>
                  <a:lnTo>
                    <a:pt x="6" y="349"/>
                  </a:lnTo>
                  <a:cubicBezTo>
                    <a:pt x="0" y="355"/>
                    <a:pt x="0" y="356"/>
                    <a:pt x="0" y="371"/>
                  </a:cubicBezTo>
                  <a:lnTo>
                    <a:pt x="238" y="371"/>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D5A9B00-7D9F-8C44-83E2-8A7260602994}"/>
                </a:ext>
              </a:extLst>
            </p:cNvPr>
            <p:cNvSpPr/>
            <p:nvPr/>
          </p:nvSpPr>
          <p:spPr>
            <a:xfrm>
              <a:off x="6449040" y="3884759"/>
              <a:ext cx="68400" cy="286200"/>
            </a:xfrm>
            <a:custGeom>
              <a:avLst/>
              <a:gdLst/>
              <a:ahLst/>
              <a:cxnLst>
                <a:cxn ang="3cd4">
                  <a:pos x="hc" y="t"/>
                </a:cxn>
                <a:cxn ang="cd2">
                  <a:pos x="l" y="vc"/>
                </a:cxn>
                <a:cxn ang="cd4">
                  <a:pos x="hc" y="b"/>
                </a:cxn>
                <a:cxn ang="0">
                  <a:pos x="r" y="vc"/>
                </a:cxn>
              </a:cxnLst>
              <a:rect l="l" t="t" r="r" b="b"/>
              <a:pathLst>
                <a:path w="191" h="796">
                  <a:moveTo>
                    <a:pt x="191" y="789"/>
                  </a:moveTo>
                  <a:cubicBezTo>
                    <a:pt x="191" y="787"/>
                    <a:pt x="191" y="785"/>
                    <a:pt x="177" y="771"/>
                  </a:cubicBezTo>
                  <a:cubicBezTo>
                    <a:pt x="74" y="671"/>
                    <a:pt x="48" y="521"/>
                    <a:pt x="48" y="398"/>
                  </a:cubicBezTo>
                  <a:cubicBezTo>
                    <a:pt x="48" y="260"/>
                    <a:pt x="80" y="121"/>
                    <a:pt x="180" y="22"/>
                  </a:cubicBezTo>
                  <a:cubicBezTo>
                    <a:pt x="191" y="13"/>
                    <a:pt x="191" y="11"/>
                    <a:pt x="191" y="7"/>
                  </a:cubicBezTo>
                  <a:cubicBezTo>
                    <a:pt x="191" y="2"/>
                    <a:pt x="188" y="0"/>
                    <a:pt x="182" y="0"/>
                  </a:cubicBezTo>
                  <a:cubicBezTo>
                    <a:pt x="175" y="0"/>
                    <a:pt x="100" y="54"/>
                    <a:pt x="52" y="156"/>
                  </a:cubicBezTo>
                  <a:cubicBezTo>
                    <a:pt x="9" y="242"/>
                    <a:pt x="0" y="331"/>
                    <a:pt x="0" y="398"/>
                  </a:cubicBezTo>
                  <a:cubicBezTo>
                    <a:pt x="0" y="461"/>
                    <a:pt x="9" y="557"/>
                    <a:pt x="54" y="648"/>
                  </a:cubicBezTo>
                  <a:cubicBezTo>
                    <a:pt x="104" y="745"/>
                    <a:pt x="175" y="796"/>
                    <a:pt x="182" y="796"/>
                  </a:cubicBezTo>
                  <a:cubicBezTo>
                    <a:pt x="188" y="796"/>
                    <a:pt x="191" y="794"/>
                    <a:pt x="191" y="78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A508B1B0-86FC-134E-BE2C-D656EB3A040A}"/>
                </a:ext>
              </a:extLst>
            </p:cNvPr>
            <p:cNvSpPr/>
            <p:nvPr/>
          </p:nvSpPr>
          <p:spPr>
            <a:xfrm>
              <a:off x="6549120" y="3972600"/>
              <a:ext cx="108720" cy="129960"/>
            </a:xfrm>
            <a:custGeom>
              <a:avLst/>
              <a:gdLst/>
              <a:ahLst/>
              <a:cxnLst>
                <a:cxn ang="3cd4">
                  <a:pos x="hc" y="t"/>
                </a:cxn>
                <a:cxn ang="cd2">
                  <a:pos x="l" y="vc"/>
                </a:cxn>
                <a:cxn ang="cd4">
                  <a:pos x="hc" y="b"/>
                </a:cxn>
                <a:cxn ang="0">
                  <a:pos x="r" y="vc"/>
                </a:cxn>
              </a:cxnLst>
              <a:rect l="l" t="t" r="r" b="b"/>
              <a:pathLst>
                <a:path w="303" h="362">
                  <a:moveTo>
                    <a:pt x="279" y="54"/>
                  </a:moveTo>
                  <a:cubicBezTo>
                    <a:pt x="255" y="54"/>
                    <a:pt x="240" y="72"/>
                    <a:pt x="240" y="90"/>
                  </a:cubicBezTo>
                  <a:cubicBezTo>
                    <a:pt x="240" y="101"/>
                    <a:pt x="247" y="114"/>
                    <a:pt x="264" y="114"/>
                  </a:cubicBezTo>
                  <a:cubicBezTo>
                    <a:pt x="283" y="114"/>
                    <a:pt x="303" y="99"/>
                    <a:pt x="303" y="69"/>
                  </a:cubicBezTo>
                  <a:cubicBezTo>
                    <a:pt x="303" y="33"/>
                    <a:pt x="268" y="0"/>
                    <a:pt x="204" y="0"/>
                  </a:cubicBezTo>
                  <a:cubicBezTo>
                    <a:pt x="97" y="0"/>
                    <a:pt x="65" y="81"/>
                    <a:pt x="65" y="116"/>
                  </a:cubicBezTo>
                  <a:cubicBezTo>
                    <a:pt x="65" y="179"/>
                    <a:pt x="126" y="192"/>
                    <a:pt x="151" y="195"/>
                  </a:cubicBezTo>
                  <a:cubicBezTo>
                    <a:pt x="193" y="204"/>
                    <a:pt x="236" y="212"/>
                    <a:pt x="236" y="257"/>
                  </a:cubicBezTo>
                  <a:cubicBezTo>
                    <a:pt x="236" y="277"/>
                    <a:pt x="217" y="344"/>
                    <a:pt x="119" y="344"/>
                  </a:cubicBezTo>
                  <a:cubicBezTo>
                    <a:pt x="106" y="344"/>
                    <a:pt x="43" y="344"/>
                    <a:pt x="24" y="302"/>
                  </a:cubicBezTo>
                  <a:cubicBezTo>
                    <a:pt x="56" y="306"/>
                    <a:pt x="76" y="282"/>
                    <a:pt x="76" y="259"/>
                  </a:cubicBezTo>
                  <a:cubicBezTo>
                    <a:pt x="76" y="241"/>
                    <a:pt x="63" y="232"/>
                    <a:pt x="46" y="232"/>
                  </a:cubicBezTo>
                  <a:cubicBezTo>
                    <a:pt x="24" y="232"/>
                    <a:pt x="0" y="248"/>
                    <a:pt x="0" y="284"/>
                  </a:cubicBezTo>
                  <a:cubicBezTo>
                    <a:pt x="0" y="329"/>
                    <a:pt x="46" y="362"/>
                    <a:pt x="117" y="362"/>
                  </a:cubicBezTo>
                  <a:cubicBezTo>
                    <a:pt x="251" y="362"/>
                    <a:pt x="283" y="266"/>
                    <a:pt x="283" y="230"/>
                  </a:cubicBezTo>
                  <a:cubicBezTo>
                    <a:pt x="283" y="201"/>
                    <a:pt x="268" y="181"/>
                    <a:pt x="257" y="170"/>
                  </a:cubicBezTo>
                  <a:cubicBezTo>
                    <a:pt x="234" y="148"/>
                    <a:pt x="212" y="145"/>
                    <a:pt x="175" y="137"/>
                  </a:cubicBezTo>
                  <a:cubicBezTo>
                    <a:pt x="145" y="130"/>
                    <a:pt x="113" y="125"/>
                    <a:pt x="113" y="89"/>
                  </a:cubicBezTo>
                  <a:cubicBezTo>
                    <a:pt x="113" y="67"/>
                    <a:pt x="132" y="18"/>
                    <a:pt x="204" y="18"/>
                  </a:cubicBezTo>
                  <a:cubicBezTo>
                    <a:pt x="225" y="18"/>
                    <a:pt x="266" y="24"/>
                    <a:pt x="279"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65D11B1-7F16-434A-B4F3-ABE15DAEE7E7}"/>
                </a:ext>
              </a:extLst>
            </p:cNvPr>
            <p:cNvSpPr/>
            <p:nvPr/>
          </p:nvSpPr>
          <p:spPr>
            <a:xfrm>
              <a:off x="6681240" y="3868919"/>
              <a:ext cx="51840" cy="103680"/>
            </a:xfrm>
            <a:custGeom>
              <a:avLst/>
              <a:gdLst/>
              <a:ahLst/>
              <a:cxnLst>
                <a:cxn ang="3cd4">
                  <a:pos x="hc" y="t"/>
                </a:cxn>
                <a:cxn ang="cd2">
                  <a:pos x="l" y="vc"/>
                </a:cxn>
                <a:cxn ang="cd4">
                  <a:pos x="hc" y="b"/>
                </a:cxn>
                <a:cxn ang="0">
                  <a:pos x="r" y="vc"/>
                </a:cxn>
              </a:cxnLst>
              <a:rect l="l" t="t" r="r" b="b"/>
              <a:pathLst>
                <a:path w="145" h="289">
                  <a:moveTo>
                    <a:pt x="139" y="49"/>
                  </a:moveTo>
                  <a:cubicBezTo>
                    <a:pt x="145" y="40"/>
                    <a:pt x="145" y="34"/>
                    <a:pt x="145" y="31"/>
                  </a:cubicBezTo>
                  <a:cubicBezTo>
                    <a:pt x="145" y="13"/>
                    <a:pt x="128" y="0"/>
                    <a:pt x="112" y="0"/>
                  </a:cubicBezTo>
                  <a:cubicBezTo>
                    <a:pt x="89" y="0"/>
                    <a:pt x="82" y="18"/>
                    <a:pt x="80" y="27"/>
                  </a:cubicBezTo>
                  <a:lnTo>
                    <a:pt x="4" y="270"/>
                  </a:lnTo>
                  <a:cubicBezTo>
                    <a:pt x="2" y="270"/>
                    <a:pt x="0" y="277"/>
                    <a:pt x="0" y="277"/>
                  </a:cubicBezTo>
                  <a:cubicBezTo>
                    <a:pt x="0" y="284"/>
                    <a:pt x="19" y="289"/>
                    <a:pt x="22" y="289"/>
                  </a:cubicBezTo>
                  <a:cubicBezTo>
                    <a:pt x="26" y="289"/>
                    <a:pt x="28" y="289"/>
                    <a:pt x="32" y="2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F0C5FEF-91ED-904C-B6B5-3EBBF4E52BB0}"/>
                </a:ext>
              </a:extLst>
            </p:cNvPr>
            <p:cNvSpPr/>
            <p:nvPr/>
          </p:nvSpPr>
          <p:spPr>
            <a:xfrm>
              <a:off x="6770880" y="3884759"/>
              <a:ext cx="68400" cy="286200"/>
            </a:xfrm>
            <a:custGeom>
              <a:avLst/>
              <a:gdLst/>
              <a:ahLst/>
              <a:cxnLst>
                <a:cxn ang="3cd4">
                  <a:pos x="hc" y="t"/>
                </a:cxn>
                <a:cxn ang="cd2">
                  <a:pos x="l" y="vc"/>
                </a:cxn>
                <a:cxn ang="cd4">
                  <a:pos x="hc" y="b"/>
                </a:cxn>
                <a:cxn ang="0">
                  <a:pos x="r" y="vc"/>
                </a:cxn>
              </a:cxnLst>
              <a:rect l="l" t="t" r="r" b="b"/>
              <a:pathLst>
                <a:path w="191" h="796">
                  <a:moveTo>
                    <a:pt x="191" y="398"/>
                  </a:moveTo>
                  <a:cubicBezTo>
                    <a:pt x="191" y="336"/>
                    <a:pt x="182" y="241"/>
                    <a:pt x="138" y="150"/>
                  </a:cubicBezTo>
                  <a:cubicBezTo>
                    <a:pt x="87" y="52"/>
                    <a:pt x="17" y="0"/>
                    <a:pt x="7" y="0"/>
                  </a:cubicBezTo>
                  <a:cubicBezTo>
                    <a:pt x="4" y="0"/>
                    <a:pt x="0" y="4"/>
                    <a:pt x="0" y="7"/>
                  </a:cubicBezTo>
                  <a:cubicBezTo>
                    <a:pt x="0" y="11"/>
                    <a:pt x="0" y="13"/>
                    <a:pt x="15" y="27"/>
                  </a:cubicBezTo>
                  <a:cubicBezTo>
                    <a:pt x="97" y="105"/>
                    <a:pt x="143" y="232"/>
                    <a:pt x="143" y="398"/>
                  </a:cubicBezTo>
                  <a:cubicBezTo>
                    <a:pt x="143" y="534"/>
                    <a:pt x="113" y="675"/>
                    <a:pt x="11" y="774"/>
                  </a:cubicBezTo>
                  <a:cubicBezTo>
                    <a:pt x="0" y="785"/>
                    <a:pt x="0" y="787"/>
                    <a:pt x="0" y="789"/>
                  </a:cubicBezTo>
                  <a:cubicBezTo>
                    <a:pt x="0" y="794"/>
                    <a:pt x="4" y="796"/>
                    <a:pt x="7" y="796"/>
                  </a:cubicBezTo>
                  <a:cubicBezTo>
                    <a:pt x="17" y="796"/>
                    <a:pt x="91" y="742"/>
                    <a:pt x="139" y="640"/>
                  </a:cubicBezTo>
                  <a:cubicBezTo>
                    <a:pt x="182" y="554"/>
                    <a:pt x="191" y="465"/>
                    <a:pt x="191" y="3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BB636069-722A-9347-9003-11E4B6F4F687}"/>
                </a:ext>
              </a:extLst>
            </p:cNvPr>
            <p:cNvSpPr/>
            <p:nvPr/>
          </p:nvSpPr>
          <p:spPr>
            <a:xfrm>
              <a:off x="6873840" y="3884759"/>
              <a:ext cx="40320" cy="286200"/>
            </a:xfrm>
            <a:custGeom>
              <a:avLst/>
              <a:gdLst/>
              <a:ahLst/>
              <a:cxnLst>
                <a:cxn ang="3cd4">
                  <a:pos x="hc" y="t"/>
                </a:cxn>
                <a:cxn ang="cd2">
                  <a:pos x="l" y="vc"/>
                </a:cxn>
                <a:cxn ang="cd4">
                  <a:pos x="hc" y="b"/>
                </a:cxn>
                <a:cxn ang="0">
                  <a:pos x="r" y="vc"/>
                </a:cxn>
              </a:cxnLst>
              <a:rect l="l" t="t" r="r" b="b"/>
              <a:pathLst>
                <a:path w="113" h="796">
                  <a:moveTo>
                    <a:pt x="113" y="0"/>
                  </a:moveTo>
                  <a:lnTo>
                    <a:pt x="0" y="0"/>
                  </a:lnTo>
                  <a:lnTo>
                    <a:pt x="0" y="33"/>
                  </a:lnTo>
                  <a:lnTo>
                    <a:pt x="80" y="33"/>
                  </a:lnTo>
                  <a:lnTo>
                    <a:pt x="80" y="765"/>
                  </a:lnTo>
                  <a:lnTo>
                    <a:pt x="0" y="765"/>
                  </a:lnTo>
                  <a:lnTo>
                    <a:pt x="0" y="796"/>
                  </a:lnTo>
                  <a:lnTo>
                    <a:pt x="113" y="7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9" name="Group 138" descr="28§display§\vdots§svg§600§FALSE" title="TexMaths">
            <a:extLst>
              <a:ext uri="{FF2B5EF4-FFF2-40B4-BE49-F238E27FC236}">
                <a16:creationId xmlns:a16="http://schemas.microsoft.com/office/drawing/2014/main" id="{872C39EC-33DA-BF4C-A227-9145BAAA8212}"/>
              </a:ext>
            </a:extLst>
          </p:cNvPr>
          <p:cNvGrpSpPr/>
          <p:nvPr/>
        </p:nvGrpSpPr>
        <p:grpSpPr>
          <a:xfrm>
            <a:off x="1701484" y="5219711"/>
            <a:ext cx="123480" cy="401760"/>
            <a:chOff x="1979280" y="4444200"/>
            <a:chExt cx="123480" cy="401760"/>
          </a:xfrm>
        </p:grpSpPr>
        <p:sp>
          <p:nvSpPr>
            <p:cNvPr id="140" name="Freeform 139">
              <a:extLst>
                <a:ext uri="{FF2B5EF4-FFF2-40B4-BE49-F238E27FC236}">
                  <a16:creationId xmlns:a16="http://schemas.microsoft.com/office/drawing/2014/main" id="{CE2C04CD-C0B4-164C-81AB-40F5976BD10E}"/>
                </a:ext>
              </a:extLst>
            </p:cNvPr>
            <p:cNvSpPr/>
            <p:nvPr/>
          </p:nvSpPr>
          <p:spPr>
            <a:xfrm>
              <a:off x="1979280" y="4444200"/>
              <a:ext cx="123480" cy="401760"/>
            </a:xfrm>
            <a:custGeom>
              <a:avLst/>
              <a:gdLst/>
              <a:ahLst/>
              <a:cxnLst>
                <a:cxn ang="3cd4">
                  <a:pos x="hc" y="t"/>
                </a:cxn>
                <a:cxn ang="cd2">
                  <a:pos x="l" y="vc"/>
                </a:cxn>
                <a:cxn ang="cd4">
                  <a:pos x="hc" y="b"/>
                </a:cxn>
                <a:cxn ang="0">
                  <a:pos x="r" y="vc"/>
                </a:cxn>
              </a:cxnLst>
              <a:rect l="l" t="t" r="r" b="b"/>
              <a:pathLst>
                <a:path w="344" h="1117">
                  <a:moveTo>
                    <a:pt x="171" y="1117"/>
                  </a:moveTo>
                  <a:lnTo>
                    <a:pt x="0" y="1117"/>
                  </a:lnTo>
                  <a:lnTo>
                    <a:pt x="0" y="0"/>
                  </a:lnTo>
                  <a:lnTo>
                    <a:pt x="344" y="0"/>
                  </a:lnTo>
                  <a:lnTo>
                    <a:pt x="344" y="11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975F10D7-9992-A147-BFA2-FD1D1E87D1BE}"/>
                </a:ext>
              </a:extLst>
            </p:cNvPr>
            <p:cNvSpPr/>
            <p:nvPr/>
          </p:nvSpPr>
          <p:spPr>
            <a:xfrm>
              <a:off x="2017439" y="44442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0BDADA44-A64F-BC45-8A45-8D2B1892A826}"/>
                </a:ext>
              </a:extLst>
            </p:cNvPr>
            <p:cNvSpPr/>
            <p:nvPr/>
          </p:nvSpPr>
          <p:spPr>
            <a:xfrm>
              <a:off x="2017439" y="462060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E63B765-A432-A444-BCEC-DE26D14C21A6}"/>
                </a:ext>
              </a:extLst>
            </p:cNvPr>
            <p:cNvSpPr/>
            <p:nvPr/>
          </p:nvSpPr>
          <p:spPr>
            <a:xfrm>
              <a:off x="2017439" y="47980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3" y="0"/>
                    <a:pt x="67" y="0"/>
                  </a:cubicBezTo>
                  <a:cubicBezTo>
                    <a:pt x="31" y="0"/>
                    <a:pt x="0" y="31"/>
                    <a:pt x="0" y="67"/>
                  </a:cubicBezTo>
                  <a:cubicBezTo>
                    <a:pt x="0" y="104"/>
                    <a:pt x="31" y="134"/>
                    <a:pt x="67" y="134"/>
                  </a:cubicBezTo>
                  <a:cubicBezTo>
                    <a:pt x="103"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44" name="Freeform 143">
            <a:extLst>
              <a:ext uri="{FF2B5EF4-FFF2-40B4-BE49-F238E27FC236}">
                <a16:creationId xmlns:a16="http://schemas.microsoft.com/office/drawing/2014/main" id="{148875AA-0269-E243-A868-10C630CF0DDD}"/>
              </a:ext>
            </a:extLst>
          </p:cNvPr>
          <p:cNvSpPr/>
          <p:nvPr/>
        </p:nvSpPr>
        <p:spPr>
          <a:xfrm>
            <a:off x="5940124" y="2380031"/>
            <a:ext cx="3862079" cy="681480"/>
          </a:xfrm>
          <a:custGeom>
            <a:avLst>
              <a:gd name="f0" fmla="val 3831"/>
              <a:gd name="f1" fmla="val 6925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Value over time horizon == 3</a:t>
            </a:r>
          </a:p>
        </p:txBody>
      </p:sp>
      <p:sp>
        <p:nvSpPr>
          <p:cNvPr id="145" name="TextBox 144">
            <a:extLst>
              <a:ext uri="{FF2B5EF4-FFF2-40B4-BE49-F238E27FC236}">
                <a16:creationId xmlns:a16="http://schemas.microsoft.com/office/drawing/2014/main" id="{96B762BB-891D-A146-8DBB-B4FCA7F837C0}"/>
              </a:ext>
            </a:extLst>
          </p:cNvPr>
          <p:cNvSpPr txBox="1"/>
          <p:nvPr/>
        </p:nvSpPr>
        <p:spPr>
          <a:xfrm>
            <a:off x="1551005" y="6133392"/>
            <a:ext cx="7802883" cy="415198"/>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Converges to optimal value function over infinite time horizon</a:t>
            </a:r>
          </a:p>
        </p:txBody>
      </p:sp>
      <p:sp>
        <p:nvSpPr>
          <p:cNvPr id="146" name="Title 145">
            <a:extLst>
              <a:ext uri="{FF2B5EF4-FFF2-40B4-BE49-F238E27FC236}">
                <a16:creationId xmlns:a16="http://schemas.microsoft.com/office/drawing/2014/main" id="{185FEE98-BEA4-8045-8244-020F76C7D072}"/>
              </a:ext>
            </a:extLst>
          </p:cNvPr>
          <p:cNvSpPr>
            <a:spLocks noGrp="1"/>
          </p:cNvSpPr>
          <p:nvPr>
            <p:ph type="title"/>
          </p:nvPr>
        </p:nvSpPr>
        <p:spPr/>
        <p:txBody>
          <a:bodyPr/>
          <a:lstStyle/>
          <a:p>
            <a:r>
              <a:rPr lang="en-US" dirty="0"/>
              <a:t>Value Iteration</a:t>
            </a:r>
          </a:p>
        </p:txBody>
      </p:sp>
    </p:spTree>
    <p:extLst>
      <p:ext uri="{BB962C8B-B14F-4D97-AF65-F5344CB8AC3E}">
        <p14:creationId xmlns:p14="http://schemas.microsoft.com/office/powerpoint/2010/main" val="3898823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99DF562-4B9C-1F4E-BCAE-90BC371E8505}"/>
              </a:ext>
            </a:extLst>
          </p:cNvPr>
          <p:cNvSpPr txBox="1"/>
          <p:nvPr/>
        </p:nvSpPr>
        <p:spPr>
          <a:xfrm>
            <a:off x="2834640" y="5029200"/>
            <a:ext cx="5786947" cy="2037181"/>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2200" b="0" i="0" u="sng" strike="noStrike" kern="1200" cap="none" dirty="0">
                <a:ln>
                  <a:noFill/>
                </a:ln>
                <a:uFillTx/>
                <a:latin typeface="Liberation Sans" pitchFamily="18"/>
                <a:ea typeface="Noto Sans CJK SC Regular" pitchFamily="2"/>
                <a:cs typeface="FreeSans" pitchFamily="2"/>
              </a:rPr>
              <a:t>Grid world:</a:t>
            </a:r>
          </a:p>
          <a:p>
            <a:pPr marL="0" marR="0" lvl="0" indent="0" hangingPunct="0">
              <a:lnSpc>
                <a:spcPct val="100000"/>
              </a:lnSpc>
              <a:spcBef>
                <a:spcPts val="0"/>
              </a:spcBef>
              <a:spcAft>
                <a:spcPts val="0"/>
              </a:spcAft>
              <a:buNone/>
              <a:tabLst/>
            </a:pPr>
            <a:r>
              <a:rPr lang="en-US" sz="2200" b="0" i="0" u="none" strike="noStrike" kern="1200" cap="none" dirty="0">
                <a:ln>
                  <a:noFill/>
                </a:ln>
                <a:latin typeface="Liberation Sans" pitchFamily="18"/>
                <a:ea typeface="Noto Sans CJK SC Regular" pitchFamily="2"/>
                <a:cs typeface="FreeSans" pitchFamily="2"/>
              </a:rPr>
              <a:t>– agent lives on grid</a:t>
            </a:r>
          </a:p>
          <a:p>
            <a:pPr marL="0" marR="0" lvl="0" indent="0" hangingPunct="0">
              <a:lnSpc>
                <a:spcPct val="100000"/>
              </a:lnSpc>
              <a:spcBef>
                <a:spcPts val="0"/>
              </a:spcBef>
              <a:spcAft>
                <a:spcPts val="0"/>
              </a:spcAft>
              <a:buNone/>
              <a:tabLst/>
            </a:pPr>
            <a:r>
              <a:rPr lang="en-US" sz="2200" b="0" i="0" u="none" strike="noStrike" kern="1200" cap="none" dirty="0">
                <a:ln>
                  <a:noFill/>
                </a:ln>
                <a:latin typeface="Liberation Sans" pitchFamily="18"/>
                <a:ea typeface="Noto Sans CJK SC Regular" pitchFamily="2"/>
                <a:cs typeface="FreeSans" pitchFamily="2"/>
              </a:rPr>
              <a:t>– always occupies a single cell</a:t>
            </a:r>
          </a:p>
          <a:p>
            <a:pPr marL="0" marR="0" lvl="0" indent="0" hangingPunct="0">
              <a:lnSpc>
                <a:spcPct val="100000"/>
              </a:lnSpc>
              <a:spcBef>
                <a:spcPts val="0"/>
              </a:spcBef>
              <a:spcAft>
                <a:spcPts val="0"/>
              </a:spcAft>
              <a:buNone/>
              <a:tabLst/>
            </a:pPr>
            <a:r>
              <a:rPr lang="en-US" sz="2200" b="0" i="0" u="none" strike="noStrike" kern="1200" cap="none" dirty="0">
                <a:ln>
                  <a:noFill/>
                </a:ln>
                <a:latin typeface="Liberation Sans" pitchFamily="18"/>
                <a:ea typeface="Noto Sans CJK SC Regular" pitchFamily="2"/>
                <a:cs typeface="FreeSans" pitchFamily="2"/>
              </a:rPr>
              <a:t>– can move left, right, up, down</a:t>
            </a:r>
          </a:p>
          <a:p>
            <a:pPr lvl="0" hangingPunct="0"/>
            <a:r>
              <a:rPr lang="en-US" sz="2200" dirty="0">
                <a:latin typeface="Liberation Sans" pitchFamily="18"/>
                <a:ea typeface="Noto Sans CJK SC Regular" pitchFamily="2"/>
                <a:cs typeface="FreeSans" pitchFamily="2"/>
              </a:rPr>
              <a:t>– but movements are noisy/stochastic</a:t>
            </a:r>
            <a:endParaRPr lang="en-US" sz="2200" b="0" i="0" u="none" strike="noStrike" kern="1200" cap="none" dirty="0">
              <a:ln>
                <a:noFill/>
              </a:ln>
              <a:latin typeface="Liberation Sans" pitchFamily="18"/>
              <a:ea typeface="Noto Sans CJK SC Regular" pitchFamily="2"/>
              <a:cs typeface="FreeSans" pitchFamily="2"/>
            </a:endParaRPr>
          </a:p>
          <a:p>
            <a:pPr marL="0" marR="0" lvl="0" indent="0" hangingPunct="0">
              <a:lnSpc>
                <a:spcPct val="100000"/>
              </a:lnSpc>
              <a:spcBef>
                <a:spcPts val="0"/>
              </a:spcBef>
              <a:spcAft>
                <a:spcPts val="0"/>
              </a:spcAft>
              <a:buNone/>
              <a:tabLst/>
            </a:pPr>
            <a:r>
              <a:rPr lang="en-US" sz="2200" b="0" i="0" u="none" strike="noStrike" kern="1200" cap="none" dirty="0">
                <a:ln>
                  <a:noFill/>
                </a:ln>
                <a:latin typeface="Liberation Sans" pitchFamily="18"/>
                <a:ea typeface="Noto Sans CJK SC Regular" pitchFamily="2"/>
                <a:cs typeface="FreeSans" pitchFamily="2"/>
              </a:rPr>
              <a:t>– gets zero reward unless in “+1” or “-1” cells</a:t>
            </a:r>
          </a:p>
        </p:txBody>
      </p:sp>
      <p:grpSp>
        <p:nvGrpSpPr>
          <p:cNvPr id="38" name="Group 37">
            <a:extLst>
              <a:ext uri="{FF2B5EF4-FFF2-40B4-BE49-F238E27FC236}">
                <a16:creationId xmlns:a16="http://schemas.microsoft.com/office/drawing/2014/main" id="{EC108702-75B8-DC47-B8EF-C91B12FF3B9B}"/>
              </a:ext>
            </a:extLst>
          </p:cNvPr>
          <p:cNvGrpSpPr/>
          <p:nvPr/>
        </p:nvGrpSpPr>
        <p:grpSpPr>
          <a:xfrm>
            <a:off x="2834640" y="2119323"/>
            <a:ext cx="3413879" cy="2468881"/>
            <a:chOff x="3261240" y="1737359"/>
            <a:chExt cx="3413879" cy="2468881"/>
          </a:xfrm>
        </p:grpSpPr>
        <p:sp>
          <p:nvSpPr>
            <p:cNvPr id="2" name="Freeform 1">
              <a:extLst>
                <a:ext uri="{FF2B5EF4-FFF2-40B4-BE49-F238E27FC236}">
                  <a16:creationId xmlns:a16="http://schemas.microsoft.com/office/drawing/2014/main" id="{1DBACEFA-0C3B-C541-8DAA-C9865A0E26CE}"/>
                </a:ext>
              </a:extLst>
            </p:cNvPr>
            <p:cNvSpPr/>
            <p:nvPr/>
          </p:nvSpPr>
          <p:spPr>
            <a:xfrm>
              <a:off x="3261240" y="256031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 name="Freeform 2">
              <a:extLst>
                <a:ext uri="{FF2B5EF4-FFF2-40B4-BE49-F238E27FC236}">
                  <a16:creationId xmlns:a16="http://schemas.microsoft.com/office/drawing/2014/main" id="{AD7D4E9D-B6A1-9348-A380-05E2EC939829}"/>
                </a:ext>
              </a:extLst>
            </p:cNvPr>
            <p:cNvSpPr/>
            <p:nvPr/>
          </p:nvSpPr>
          <p:spPr>
            <a:xfrm>
              <a:off x="4114800" y="2560319"/>
              <a:ext cx="85319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4" name="Freeform 3">
              <a:extLst>
                <a:ext uri="{FF2B5EF4-FFF2-40B4-BE49-F238E27FC236}">
                  <a16:creationId xmlns:a16="http://schemas.microsoft.com/office/drawing/2014/main" id="{FBE3528E-5E6E-9549-9022-29D728622B23}"/>
                </a:ext>
              </a:extLst>
            </p:cNvPr>
            <p:cNvSpPr/>
            <p:nvPr/>
          </p:nvSpPr>
          <p:spPr>
            <a:xfrm>
              <a:off x="4968000" y="256031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5" name="Freeform 4">
              <a:extLst>
                <a:ext uri="{FF2B5EF4-FFF2-40B4-BE49-F238E27FC236}">
                  <a16:creationId xmlns:a16="http://schemas.microsoft.com/office/drawing/2014/main" id="{FA85BD0C-27E4-0F40-B292-A721045E76CA}"/>
                </a:ext>
              </a:extLst>
            </p:cNvPr>
            <p:cNvSpPr/>
            <p:nvPr/>
          </p:nvSpPr>
          <p:spPr>
            <a:xfrm>
              <a:off x="3261240" y="3383280"/>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0853E265-25CD-1346-80F8-D015272484F1}"/>
                </a:ext>
              </a:extLst>
            </p:cNvPr>
            <p:cNvSpPr/>
            <p:nvPr/>
          </p:nvSpPr>
          <p:spPr>
            <a:xfrm>
              <a:off x="4114800" y="3383280"/>
              <a:ext cx="85319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3EDDC56B-E814-4F43-9865-C6191A8C8CC0}"/>
                </a:ext>
              </a:extLst>
            </p:cNvPr>
            <p:cNvSpPr/>
            <p:nvPr/>
          </p:nvSpPr>
          <p:spPr>
            <a:xfrm>
              <a:off x="4968000" y="3383280"/>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91D25E5D-1F6B-D345-9655-FD26E242AE12}"/>
                </a:ext>
              </a:extLst>
            </p:cNvPr>
            <p:cNvSpPr/>
            <p:nvPr/>
          </p:nvSpPr>
          <p:spPr>
            <a:xfrm>
              <a:off x="3261240" y="173735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424958B-E38C-1543-8040-4B58EB2759B6}"/>
                </a:ext>
              </a:extLst>
            </p:cNvPr>
            <p:cNvSpPr/>
            <p:nvPr/>
          </p:nvSpPr>
          <p:spPr>
            <a:xfrm>
              <a:off x="4114800" y="1737359"/>
              <a:ext cx="85319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1AFEB856-A26E-F548-AA90-87FCCF3AF70C}"/>
                </a:ext>
              </a:extLst>
            </p:cNvPr>
            <p:cNvSpPr/>
            <p:nvPr/>
          </p:nvSpPr>
          <p:spPr>
            <a:xfrm>
              <a:off x="4968000" y="173735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54BC39A-E389-B146-BF23-E74497260AD9}"/>
                </a:ext>
              </a:extLst>
            </p:cNvPr>
            <p:cNvSpPr/>
            <p:nvPr/>
          </p:nvSpPr>
          <p:spPr>
            <a:xfrm>
              <a:off x="5821560" y="256031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145E838B-94F7-9048-B7FC-550DA18D3D97}"/>
                </a:ext>
              </a:extLst>
            </p:cNvPr>
            <p:cNvSpPr/>
            <p:nvPr/>
          </p:nvSpPr>
          <p:spPr>
            <a:xfrm>
              <a:off x="5821560" y="3383280"/>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BA992FC-EBF8-6746-A479-D9C7A0E929E2}"/>
                </a:ext>
              </a:extLst>
            </p:cNvPr>
            <p:cNvSpPr/>
            <p:nvPr/>
          </p:nvSpPr>
          <p:spPr>
            <a:xfrm>
              <a:off x="5821560" y="1737359"/>
              <a:ext cx="853559" cy="82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0000"/>
              </a:solidFill>
              <a:prstDash val="solid"/>
            </a:ln>
          </p:spPr>
          <p:txBody>
            <a:bodyPr wrap="none" lIns="108360" tIns="63360" rIns="108360" bIns="6336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nvGrpSpPr>
            <p:cNvPr id="15" name="Group 14">
              <a:extLst>
                <a:ext uri="{FF2B5EF4-FFF2-40B4-BE49-F238E27FC236}">
                  <a16:creationId xmlns:a16="http://schemas.microsoft.com/office/drawing/2014/main" id="{01D7D223-125D-DD49-9BCF-72BE58ED5374}"/>
                </a:ext>
              </a:extLst>
            </p:cNvPr>
            <p:cNvGrpSpPr/>
            <p:nvPr/>
          </p:nvGrpSpPr>
          <p:grpSpPr>
            <a:xfrm>
              <a:off x="5330309" y="2741810"/>
              <a:ext cx="338970" cy="508611"/>
              <a:chOff x="5330309" y="2741810"/>
              <a:chExt cx="338970" cy="508611"/>
            </a:xfrm>
          </p:grpSpPr>
          <p:sp>
            <p:nvSpPr>
              <p:cNvPr id="16" name="Freeform 15">
                <a:extLst>
                  <a:ext uri="{FF2B5EF4-FFF2-40B4-BE49-F238E27FC236}">
                    <a16:creationId xmlns:a16="http://schemas.microsoft.com/office/drawing/2014/main" id="{4886A9D5-4617-1B41-BD17-15A17D9FC083}"/>
                  </a:ext>
                </a:extLst>
              </p:cNvPr>
              <p:cNvSpPr/>
              <p:nvPr/>
            </p:nvSpPr>
            <p:spPr>
              <a:xfrm rot="5874600">
                <a:off x="5249309" y="2822810"/>
                <a:ext cx="413280" cy="251280"/>
              </a:xfrm>
              <a:custGeom>
                <a:avLst/>
                <a:gdLst/>
                <a:ahLst/>
                <a:cxnLst>
                  <a:cxn ang="3cd4">
                    <a:pos x="hc" y="t"/>
                  </a:cxn>
                  <a:cxn ang="cd2">
                    <a:pos x="l" y="vc"/>
                  </a:cxn>
                  <a:cxn ang="cd4">
                    <a:pos x="hc" y="b"/>
                  </a:cxn>
                  <a:cxn ang="0">
                    <a:pos x="r" y="vc"/>
                  </a:cxn>
                </a:cxnLst>
                <a:rect l="l" t="t" r="r" b="b"/>
                <a:pathLst>
                  <a:path w="1149" h="699">
                    <a:moveTo>
                      <a:pt x="455" y="3"/>
                    </a:moveTo>
                    <a:cubicBezTo>
                      <a:pt x="-164" y="-58"/>
                      <a:pt x="-142" y="743"/>
                      <a:pt x="461" y="697"/>
                    </a:cubicBezTo>
                    <a:lnTo>
                      <a:pt x="1149" y="696"/>
                    </a:lnTo>
                    <a:lnTo>
                      <a:pt x="1137" y="3"/>
                    </a:lnTo>
                    <a:close/>
                  </a:path>
                </a:pathLst>
              </a:custGeom>
              <a:solidFill>
                <a:srgbClr val="729FCF"/>
              </a:solidFill>
              <a:ln w="0">
                <a:solidFill>
                  <a:srgbClr val="000000"/>
                </a:solidFill>
                <a:prstDash val="solid"/>
              </a:ln>
            </p:spPr>
            <p:txBody>
              <a:bodyPr wrap="none" lIns="90000" tIns="45000" rIns="90000" bIns="4500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A98BF58D-7A2E-6D42-BF27-AB5EE0837B54}"/>
                  </a:ext>
                </a:extLst>
              </p:cNvPr>
              <p:cNvSpPr/>
              <p:nvPr/>
            </p:nvSpPr>
            <p:spPr>
              <a:xfrm rot="21127800" flipH="1">
                <a:off x="5394351" y="3180941"/>
                <a:ext cx="69120" cy="694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8" name="Straight Connector 17">
                <a:extLst>
                  <a:ext uri="{FF2B5EF4-FFF2-40B4-BE49-F238E27FC236}">
                    <a16:creationId xmlns:a16="http://schemas.microsoft.com/office/drawing/2014/main" id="{8F161E25-EED0-1F45-9139-BDEE838787A2}"/>
                  </a:ext>
                </a:extLst>
              </p:cNvPr>
              <p:cNvSpPr/>
              <p:nvPr/>
            </p:nvSpPr>
            <p:spPr>
              <a:xfrm flipH="1">
                <a:off x="5434560" y="3155039"/>
                <a:ext cx="3600" cy="26281"/>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9" name="Straight Connector 18">
                <a:extLst>
                  <a:ext uri="{FF2B5EF4-FFF2-40B4-BE49-F238E27FC236}">
                    <a16:creationId xmlns:a16="http://schemas.microsoft.com/office/drawing/2014/main" id="{D3F68B8C-C5C0-4E48-9145-F067744DE940}"/>
                  </a:ext>
                </a:extLst>
              </p:cNvPr>
              <p:cNvSpPr/>
              <p:nvPr/>
            </p:nvSpPr>
            <p:spPr>
              <a:xfrm>
                <a:off x="5577840" y="2993760"/>
                <a:ext cx="67320" cy="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0" name="Straight Connector 19">
                <a:extLst>
                  <a:ext uri="{FF2B5EF4-FFF2-40B4-BE49-F238E27FC236}">
                    <a16:creationId xmlns:a16="http://schemas.microsoft.com/office/drawing/2014/main" id="{38C69B08-03B2-8A46-92B7-A3682E4EC21A}"/>
                  </a:ext>
                </a:extLst>
              </p:cNvPr>
              <p:cNvSpPr/>
              <p:nvPr/>
            </p:nvSpPr>
            <p:spPr>
              <a:xfrm flipH="1">
                <a:off x="5645160" y="2973600"/>
                <a:ext cx="21960" cy="2052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1" name="Straight Connector 20">
                <a:extLst>
                  <a:ext uri="{FF2B5EF4-FFF2-40B4-BE49-F238E27FC236}">
                    <a16:creationId xmlns:a16="http://schemas.microsoft.com/office/drawing/2014/main" id="{B930C932-10A6-9D49-9FAC-368C300200D5}"/>
                  </a:ext>
                </a:extLst>
              </p:cNvPr>
              <p:cNvSpPr/>
              <p:nvPr/>
            </p:nvSpPr>
            <p:spPr>
              <a:xfrm flipH="1" flipV="1">
                <a:off x="5645160" y="2993760"/>
                <a:ext cx="18360" cy="2196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BCB3CD11-A508-3A47-A377-3DBF8F56C951}"/>
                  </a:ext>
                </a:extLst>
              </p:cNvPr>
              <p:cNvSpPr/>
              <p:nvPr/>
            </p:nvSpPr>
            <p:spPr>
              <a:xfrm rot="21127800" flipH="1">
                <a:off x="5514771" y="2865787"/>
                <a:ext cx="46800" cy="44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0000"/>
              </a:solid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nvGrpSpPr>
              <p:cNvPr id="23" name="Group 22">
                <a:extLst>
                  <a:ext uri="{FF2B5EF4-FFF2-40B4-BE49-F238E27FC236}">
                    <a16:creationId xmlns:a16="http://schemas.microsoft.com/office/drawing/2014/main" id="{68AAB6FD-50E6-EA42-A71A-99F841BFEEC8}"/>
                  </a:ext>
                </a:extLst>
              </p:cNvPr>
              <p:cNvGrpSpPr/>
              <p:nvPr/>
            </p:nvGrpSpPr>
            <p:grpSpPr>
              <a:xfrm>
                <a:off x="5523120" y="3005640"/>
                <a:ext cx="146159" cy="41400"/>
                <a:chOff x="5523120" y="3005640"/>
                <a:chExt cx="146159" cy="41400"/>
              </a:xfrm>
            </p:grpSpPr>
            <p:sp>
              <p:nvSpPr>
                <p:cNvPr id="24" name="Straight Connector 23">
                  <a:extLst>
                    <a:ext uri="{FF2B5EF4-FFF2-40B4-BE49-F238E27FC236}">
                      <a16:creationId xmlns:a16="http://schemas.microsoft.com/office/drawing/2014/main" id="{9481AA19-9502-5147-8A22-3C2019D9BCAF}"/>
                    </a:ext>
                  </a:extLst>
                </p:cNvPr>
                <p:cNvSpPr/>
                <p:nvPr/>
              </p:nvSpPr>
              <p:spPr>
                <a:xfrm>
                  <a:off x="5523120" y="3009960"/>
                  <a:ext cx="122040" cy="1296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5" name="Straight Connector 24">
                  <a:extLst>
                    <a:ext uri="{FF2B5EF4-FFF2-40B4-BE49-F238E27FC236}">
                      <a16:creationId xmlns:a16="http://schemas.microsoft.com/office/drawing/2014/main" id="{83F3F666-08BC-C047-ADA1-CB0512EC75BB}"/>
                    </a:ext>
                  </a:extLst>
                </p:cNvPr>
                <p:cNvSpPr/>
                <p:nvPr/>
              </p:nvSpPr>
              <p:spPr>
                <a:xfrm flipH="1">
                  <a:off x="5645160" y="3005640"/>
                  <a:ext cx="24119" cy="1764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6" name="Straight Connector 25">
                  <a:extLst>
                    <a:ext uri="{FF2B5EF4-FFF2-40B4-BE49-F238E27FC236}">
                      <a16:creationId xmlns:a16="http://schemas.microsoft.com/office/drawing/2014/main" id="{9A010456-CEB0-E541-9A50-8074AF6DCF79}"/>
                    </a:ext>
                  </a:extLst>
                </p:cNvPr>
                <p:cNvSpPr/>
                <p:nvPr/>
              </p:nvSpPr>
              <p:spPr>
                <a:xfrm flipH="1" flipV="1">
                  <a:off x="5644800" y="3022920"/>
                  <a:ext cx="15480" cy="24120"/>
                </a:xfrm>
                <a:prstGeom prst="line">
                  <a:avLst/>
                </a:prstGeom>
                <a:noFill/>
                <a:ln w="36720">
                  <a:solidFill>
                    <a:srgbClr val="000000"/>
                  </a:solidFill>
                  <a:prstDash val="solid"/>
                </a:ln>
              </p:spPr>
              <p:txBody>
                <a:bodyPr wrap="none" lIns="108360" tIns="63360" rIns="108360" bIns="63360" anchor="ctr"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grpSp>
        <p:grpSp>
          <p:nvGrpSpPr>
            <p:cNvPr id="28" name="Group 27" descr="28§display§+1§svg§600§FALSE" title="TexMaths">
              <a:extLst>
                <a:ext uri="{FF2B5EF4-FFF2-40B4-BE49-F238E27FC236}">
                  <a16:creationId xmlns:a16="http://schemas.microsoft.com/office/drawing/2014/main" id="{6A2AAF77-E90F-DA45-A59C-302EA5B1406A}"/>
                </a:ext>
              </a:extLst>
            </p:cNvPr>
            <p:cNvGrpSpPr/>
            <p:nvPr/>
          </p:nvGrpSpPr>
          <p:grpSpPr>
            <a:xfrm>
              <a:off x="5943600" y="2834640"/>
              <a:ext cx="564120" cy="333360"/>
              <a:chOff x="5943600" y="2834640"/>
              <a:chExt cx="564120" cy="333360"/>
            </a:xfrm>
          </p:grpSpPr>
          <p:sp>
            <p:nvSpPr>
              <p:cNvPr id="29" name="Freeform 28">
                <a:extLst>
                  <a:ext uri="{FF2B5EF4-FFF2-40B4-BE49-F238E27FC236}">
                    <a16:creationId xmlns:a16="http://schemas.microsoft.com/office/drawing/2014/main" id="{E93E042E-63B7-4147-9FAA-4789B2C40D0E}"/>
                  </a:ext>
                </a:extLst>
              </p:cNvPr>
              <p:cNvSpPr/>
              <p:nvPr/>
            </p:nvSpPr>
            <p:spPr>
              <a:xfrm>
                <a:off x="5943600" y="2845800"/>
                <a:ext cx="564120" cy="322200"/>
              </a:xfrm>
              <a:custGeom>
                <a:avLst/>
                <a:gdLst/>
                <a:ahLst/>
                <a:cxnLst>
                  <a:cxn ang="3cd4">
                    <a:pos x="hc" y="t"/>
                  </a:cxn>
                  <a:cxn ang="cd2">
                    <a:pos x="l" y="vc"/>
                  </a:cxn>
                  <a:cxn ang="cd4">
                    <a:pos x="hc" y="b"/>
                  </a:cxn>
                  <a:cxn ang="0">
                    <a:pos x="r" y="vc"/>
                  </a:cxn>
                </a:cxnLst>
                <a:rect l="l" t="t" r="r" b="b"/>
                <a:pathLst>
                  <a:path w="1568" h="896">
                    <a:moveTo>
                      <a:pt x="784" y="896"/>
                    </a:moveTo>
                    <a:lnTo>
                      <a:pt x="0" y="896"/>
                    </a:lnTo>
                    <a:lnTo>
                      <a:pt x="0" y="0"/>
                    </a:lnTo>
                    <a:lnTo>
                      <a:pt x="1568" y="0"/>
                    </a:lnTo>
                    <a:lnTo>
                      <a:pt x="1568" y="896"/>
                    </a:lnTo>
                    <a:close/>
                  </a:path>
                </a:pathLst>
              </a:custGeom>
              <a:solidFill>
                <a:srgbClr val="FFFFFF"/>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359DB5A4-0DBD-0E43-88F4-3679B871B0AB}"/>
                  </a:ext>
                </a:extLst>
              </p:cNvPr>
              <p:cNvSpPr/>
              <p:nvPr/>
            </p:nvSpPr>
            <p:spPr>
              <a:xfrm>
                <a:off x="5968799" y="2872080"/>
                <a:ext cx="294840" cy="295920"/>
              </a:xfrm>
              <a:custGeom>
                <a:avLst/>
                <a:gdLst/>
                <a:ahLst/>
                <a:cxnLst>
                  <a:cxn ang="3cd4">
                    <a:pos x="hc" y="t"/>
                  </a:cxn>
                  <a:cxn ang="cd2">
                    <a:pos x="l" y="vc"/>
                  </a:cxn>
                  <a:cxn ang="cd4">
                    <a:pos x="hc" y="b"/>
                  </a:cxn>
                  <a:cxn ang="0">
                    <a:pos x="r" y="vc"/>
                  </a:cxn>
                </a:cxnLst>
                <a:rect l="l" t="t" r="r" b="b"/>
                <a:pathLst>
                  <a:path w="820" h="823">
                    <a:moveTo>
                      <a:pt x="437" y="437"/>
                    </a:moveTo>
                    <a:lnTo>
                      <a:pt x="781" y="437"/>
                    </a:lnTo>
                    <a:cubicBezTo>
                      <a:pt x="798" y="437"/>
                      <a:pt x="820" y="437"/>
                      <a:pt x="820" y="412"/>
                    </a:cubicBezTo>
                    <a:cubicBezTo>
                      <a:pt x="820" y="386"/>
                      <a:pt x="798" y="386"/>
                      <a:pt x="781" y="386"/>
                    </a:cubicBezTo>
                    <a:lnTo>
                      <a:pt x="437" y="386"/>
                    </a:lnTo>
                    <a:lnTo>
                      <a:pt x="437" y="42"/>
                    </a:lnTo>
                    <a:cubicBezTo>
                      <a:pt x="437" y="22"/>
                      <a:pt x="437" y="0"/>
                      <a:pt x="412" y="0"/>
                    </a:cubicBezTo>
                    <a:cubicBezTo>
                      <a:pt x="386" y="0"/>
                      <a:pt x="386" y="22"/>
                      <a:pt x="386" y="42"/>
                    </a:cubicBezTo>
                    <a:lnTo>
                      <a:pt x="386" y="386"/>
                    </a:lnTo>
                    <a:lnTo>
                      <a:pt x="42" y="386"/>
                    </a:lnTo>
                    <a:cubicBezTo>
                      <a:pt x="22" y="386"/>
                      <a:pt x="0" y="386"/>
                      <a:pt x="0" y="412"/>
                    </a:cubicBezTo>
                    <a:cubicBezTo>
                      <a:pt x="0" y="437"/>
                      <a:pt x="22" y="437"/>
                      <a:pt x="42" y="437"/>
                    </a:cubicBezTo>
                    <a:lnTo>
                      <a:pt x="386" y="437"/>
                    </a:lnTo>
                    <a:lnTo>
                      <a:pt x="386" y="781"/>
                    </a:lnTo>
                    <a:cubicBezTo>
                      <a:pt x="386" y="798"/>
                      <a:pt x="386" y="823"/>
                      <a:pt x="412" y="823"/>
                    </a:cubicBezTo>
                    <a:cubicBezTo>
                      <a:pt x="437" y="823"/>
                      <a:pt x="437" y="798"/>
                      <a:pt x="437" y="781"/>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3C0879C6-C9E1-9044-859E-C9F6797D4E8F}"/>
                  </a:ext>
                </a:extLst>
              </p:cNvPr>
              <p:cNvSpPr/>
              <p:nvPr/>
            </p:nvSpPr>
            <p:spPr>
              <a:xfrm>
                <a:off x="6326640" y="2834640"/>
                <a:ext cx="146880" cy="295920"/>
              </a:xfrm>
              <a:custGeom>
                <a:avLst/>
                <a:gdLst/>
                <a:ahLst/>
                <a:cxnLst>
                  <a:cxn ang="3cd4">
                    <a:pos x="hc" y="t"/>
                  </a:cxn>
                  <a:cxn ang="cd2">
                    <a:pos x="l" y="vc"/>
                  </a:cxn>
                  <a:cxn ang="cd4">
                    <a:pos x="hc" y="b"/>
                  </a:cxn>
                  <a:cxn ang="0">
                    <a:pos x="r" y="vc"/>
                  </a:cxn>
                </a:cxnLst>
                <a:rect l="l" t="t" r="r" b="b"/>
                <a:pathLst>
                  <a:path w="409" h="823">
                    <a:moveTo>
                      <a:pt x="255" y="31"/>
                    </a:moveTo>
                    <a:cubicBezTo>
                      <a:pt x="255" y="3"/>
                      <a:pt x="255" y="0"/>
                      <a:pt x="227" y="0"/>
                    </a:cubicBezTo>
                    <a:cubicBezTo>
                      <a:pt x="148" y="78"/>
                      <a:pt x="39" y="78"/>
                      <a:pt x="0" y="78"/>
                    </a:cubicBezTo>
                    <a:lnTo>
                      <a:pt x="0" y="118"/>
                    </a:lnTo>
                    <a:cubicBezTo>
                      <a:pt x="25" y="118"/>
                      <a:pt x="98" y="118"/>
                      <a:pt x="162" y="84"/>
                    </a:cubicBezTo>
                    <a:lnTo>
                      <a:pt x="162" y="725"/>
                    </a:lnTo>
                    <a:cubicBezTo>
                      <a:pt x="162" y="770"/>
                      <a:pt x="160" y="784"/>
                      <a:pt x="48" y="784"/>
                    </a:cubicBezTo>
                    <a:lnTo>
                      <a:pt x="8" y="784"/>
                    </a:lnTo>
                    <a:lnTo>
                      <a:pt x="8" y="823"/>
                    </a:lnTo>
                    <a:cubicBezTo>
                      <a:pt x="50" y="818"/>
                      <a:pt x="160" y="818"/>
                      <a:pt x="207" y="818"/>
                    </a:cubicBezTo>
                    <a:cubicBezTo>
                      <a:pt x="258" y="818"/>
                      <a:pt x="364" y="818"/>
                      <a:pt x="409" y="823"/>
                    </a:cubicBezTo>
                    <a:lnTo>
                      <a:pt x="409" y="784"/>
                    </a:lnTo>
                    <a:lnTo>
                      <a:pt x="370" y="784"/>
                    </a:lnTo>
                    <a:cubicBezTo>
                      <a:pt x="258" y="784"/>
                      <a:pt x="255" y="770"/>
                      <a:pt x="255" y="725"/>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grpSp>
          <p:nvGrpSpPr>
            <p:cNvPr id="32" name="Group 31" descr="28§display§-1§svg§600§FALSE" title="TexMaths">
              <a:extLst>
                <a:ext uri="{FF2B5EF4-FFF2-40B4-BE49-F238E27FC236}">
                  <a16:creationId xmlns:a16="http://schemas.microsoft.com/office/drawing/2014/main" id="{0BCF4FAA-B565-DD48-858C-1451A57226F2}"/>
                </a:ext>
              </a:extLst>
            </p:cNvPr>
            <p:cNvGrpSpPr/>
            <p:nvPr/>
          </p:nvGrpSpPr>
          <p:grpSpPr>
            <a:xfrm>
              <a:off x="5943600" y="2011680"/>
              <a:ext cx="564120" cy="333360"/>
              <a:chOff x="5943600" y="2011680"/>
              <a:chExt cx="564120" cy="333360"/>
            </a:xfrm>
          </p:grpSpPr>
          <p:sp>
            <p:nvSpPr>
              <p:cNvPr id="33" name="Freeform 32">
                <a:extLst>
                  <a:ext uri="{FF2B5EF4-FFF2-40B4-BE49-F238E27FC236}">
                    <a16:creationId xmlns:a16="http://schemas.microsoft.com/office/drawing/2014/main" id="{5A36DDD5-EAE1-A74B-82B1-4079CE50A9F0}"/>
                  </a:ext>
                </a:extLst>
              </p:cNvPr>
              <p:cNvSpPr/>
              <p:nvPr/>
            </p:nvSpPr>
            <p:spPr>
              <a:xfrm>
                <a:off x="5943600" y="2022840"/>
                <a:ext cx="564120" cy="322200"/>
              </a:xfrm>
              <a:custGeom>
                <a:avLst/>
                <a:gdLst/>
                <a:ahLst/>
                <a:cxnLst>
                  <a:cxn ang="3cd4">
                    <a:pos x="hc" y="t"/>
                  </a:cxn>
                  <a:cxn ang="cd2">
                    <a:pos x="l" y="vc"/>
                  </a:cxn>
                  <a:cxn ang="cd4">
                    <a:pos x="hc" y="b"/>
                  </a:cxn>
                  <a:cxn ang="0">
                    <a:pos x="r" y="vc"/>
                  </a:cxn>
                </a:cxnLst>
                <a:rect l="l" t="t" r="r" b="b"/>
                <a:pathLst>
                  <a:path w="1568" h="896">
                    <a:moveTo>
                      <a:pt x="784" y="896"/>
                    </a:moveTo>
                    <a:lnTo>
                      <a:pt x="0" y="896"/>
                    </a:lnTo>
                    <a:lnTo>
                      <a:pt x="0" y="0"/>
                    </a:lnTo>
                    <a:lnTo>
                      <a:pt x="1568" y="0"/>
                    </a:lnTo>
                    <a:lnTo>
                      <a:pt x="1568" y="896"/>
                    </a:lnTo>
                    <a:close/>
                  </a:path>
                </a:pathLst>
              </a:custGeom>
              <a:solidFill>
                <a:srgbClr val="FFFFFF"/>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04D582C4-5410-C944-9A50-9965D3A2DEDB}"/>
                  </a:ext>
                </a:extLst>
              </p:cNvPr>
              <p:cNvSpPr/>
              <p:nvPr/>
            </p:nvSpPr>
            <p:spPr>
              <a:xfrm>
                <a:off x="5979960" y="2187000"/>
                <a:ext cx="270720" cy="18720"/>
              </a:xfrm>
              <a:custGeom>
                <a:avLst/>
                <a:gdLst/>
                <a:ahLst/>
                <a:cxnLst>
                  <a:cxn ang="3cd4">
                    <a:pos x="hc" y="t"/>
                  </a:cxn>
                  <a:cxn ang="cd2">
                    <a:pos x="l" y="vc"/>
                  </a:cxn>
                  <a:cxn ang="cd4">
                    <a:pos x="hc" y="b"/>
                  </a:cxn>
                  <a:cxn ang="0">
                    <a:pos x="r" y="vc"/>
                  </a:cxn>
                </a:cxnLst>
                <a:rect l="l" t="t" r="r" b="b"/>
                <a:pathLst>
                  <a:path w="753" h="53">
                    <a:moveTo>
                      <a:pt x="711" y="53"/>
                    </a:moveTo>
                    <a:cubicBezTo>
                      <a:pt x="731" y="53"/>
                      <a:pt x="753" y="53"/>
                      <a:pt x="753" y="25"/>
                    </a:cubicBezTo>
                    <a:cubicBezTo>
                      <a:pt x="753" y="0"/>
                      <a:pt x="731" y="0"/>
                      <a:pt x="711" y="0"/>
                    </a:cubicBezTo>
                    <a:lnTo>
                      <a:pt x="42" y="0"/>
                    </a:lnTo>
                    <a:cubicBezTo>
                      <a:pt x="22" y="0"/>
                      <a:pt x="0" y="0"/>
                      <a:pt x="0" y="25"/>
                    </a:cubicBezTo>
                    <a:cubicBezTo>
                      <a:pt x="0" y="53"/>
                      <a:pt x="22" y="53"/>
                      <a:pt x="42" y="53"/>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E48FFE3D-6FF3-BD4E-9D44-4D9441F02AE3}"/>
                  </a:ext>
                </a:extLst>
              </p:cNvPr>
              <p:cNvSpPr/>
              <p:nvPr/>
            </p:nvSpPr>
            <p:spPr>
              <a:xfrm>
                <a:off x="6326640" y="2011680"/>
                <a:ext cx="146880" cy="295920"/>
              </a:xfrm>
              <a:custGeom>
                <a:avLst/>
                <a:gdLst/>
                <a:ahLst/>
                <a:cxnLst>
                  <a:cxn ang="3cd4">
                    <a:pos x="hc" y="t"/>
                  </a:cxn>
                  <a:cxn ang="cd2">
                    <a:pos x="l" y="vc"/>
                  </a:cxn>
                  <a:cxn ang="cd4">
                    <a:pos x="hc" y="b"/>
                  </a:cxn>
                  <a:cxn ang="0">
                    <a:pos x="r" y="vc"/>
                  </a:cxn>
                </a:cxnLst>
                <a:rect l="l" t="t" r="r" b="b"/>
                <a:pathLst>
                  <a:path w="409" h="823">
                    <a:moveTo>
                      <a:pt x="255" y="31"/>
                    </a:moveTo>
                    <a:cubicBezTo>
                      <a:pt x="255" y="3"/>
                      <a:pt x="255" y="0"/>
                      <a:pt x="227" y="0"/>
                    </a:cubicBezTo>
                    <a:cubicBezTo>
                      <a:pt x="148" y="78"/>
                      <a:pt x="39" y="78"/>
                      <a:pt x="0" y="78"/>
                    </a:cubicBezTo>
                    <a:lnTo>
                      <a:pt x="0" y="118"/>
                    </a:lnTo>
                    <a:cubicBezTo>
                      <a:pt x="25" y="118"/>
                      <a:pt x="98" y="118"/>
                      <a:pt x="162" y="84"/>
                    </a:cubicBezTo>
                    <a:lnTo>
                      <a:pt x="162" y="725"/>
                    </a:lnTo>
                    <a:cubicBezTo>
                      <a:pt x="162" y="770"/>
                      <a:pt x="160" y="784"/>
                      <a:pt x="48" y="784"/>
                    </a:cubicBezTo>
                    <a:lnTo>
                      <a:pt x="8" y="784"/>
                    </a:lnTo>
                    <a:lnTo>
                      <a:pt x="8" y="823"/>
                    </a:lnTo>
                    <a:cubicBezTo>
                      <a:pt x="50" y="818"/>
                      <a:pt x="160" y="818"/>
                      <a:pt x="207" y="818"/>
                    </a:cubicBezTo>
                    <a:cubicBezTo>
                      <a:pt x="258" y="818"/>
                      <a:pt x="364" y="818"/>
                      <a:pt x="409" y="823"/>
                    </a:cubicBezTo>
                    <a:lnTo>
                      <a:pt x="409" y="784"/>
                    </a:lnTo>
                    <a:lnTo>
                      <a:pt x="370" y="784"/>
                    </a:lnTo>
                    <a:cubicBezTo>
                      <a:pt x="258" y="784"/>
                      <a:pt x="255" y="770"/>
                      <a:pt x="255" y="725"/>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grpSp>
      <p:sp>
        <p:nvSpPr>
          <p:cNvPr id="36" name="Title 35">
            <a:extLst>
              <a:ext uri="{FF2B5EF4-FFF2-40B4-BE49-F238E27FC236}">
                <a16:creationId xmlns:a16="http://schemas.microsoft.com/office/drawing/2014/main" id="{AAA62209-883C-6147-8CC3-0BB82841698F}"/>
              </a:ext>
            </a:extLst>
          </p:cNvPr>
          <p:cNvSpPr>
            <a:spLocks noGrp="1"/>
          </p:cNvSpPr>
          <p:nvPr>
            <p:ph type="title"/>
          </p:nvPr>
        </p:nvSpPr>
        <p:spPr/>
        <p:txBody>
          <a:bodyPr/>
          <a:lstStyle/>
          <a:p>
            <a:r>
              <a:rPr lang="en-US" dirty="0"/>
              <a:t>Value Iteration Example</a:t>
            </a:r>
          </a:p>
        </p:txBody>
      </p:sp>
      <p:sp>
        <p:nvSpPr>
          <p:cNvPr id="14" name="Rectangle 13">
            <a:extLst>
              <a:ext uri="{FF2B5EF4-FFF2-40B4-BE49-F238E27FC236}">
                <a16:creationId xmlns:a16="http://schemas.microsoft.com/office/drawing/2014/main" id="{4874E58D-30D1-5049-96B4-AD1DAAE2E90C}"/>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
        <p:nvSpPr>
          <p:cNvPr id="37" name="TextBox 36">
            <a:extLst>
              <a:ext uri="{FF2B5EF4-FFF2-40B4-BE49-F238E27FC236}">
                <a16:creationId xmlns:a16="http://schemas.microsoft.com/office/drawing/2014/main" id="{5CFAF365-858E-BB41-9618-869D98C8F9CA}"/>
              </a:ext>
            </a:extLst>
          </p:cNvPr>
          <p:cNvSpPr txBox="1"/>
          <p:nvPr/>
        </p:nvSpPr>
        <p:spPr>
          <a:xfrm>
            <a:off x="6678798" y="2530474"/>
            <a:ext cx="3179460" cy="2308324"/>
          </a:xfrm>
          <a:prstGeom prst="rect">
            <a:avLst/>
          </a:prstGeom>
          <a:noFill/>
        </p:spPr>
        <p:txBody>
          <a:bodyPr wrap="none" rtlCol="0">
            <a:spAutoFit/>
          </a:bodyPr>
          <a:lstStyle/>
          <a:p>
            <a:r>
              <a:rPr lang="en-US" u="sng" dirty="0"/>
              <a:t>Actions</a:t>
            </a:r>
            <a:r>
              <a:rPr lang="en-US" dirty="0"/>
              <a:t>: left, right, up, down</a:t>
            </a:r>
          </a:p>
          <a:p>
            <a:r>
              <a:rPr lang="en-US" dirty="0"/>
              <a:t>– take one action per time step</a:t>
            </a:r>
          </a:p>
          <a:p>
            <a:r>
              <a:rPr lang="en-US" dirty="0"/>
              <a:t>– actions are stochastic: only </a:t>
            </a:r>
          </a:p>
          <a:p>
            <a:r>
              <a:rPr lang="en-US" dirty="0"/>
              <a:t>go in intended direction 80% of </a:t>
            </a:r>
          </a:p>
          <a:p>
            <a:r>
              <a:rPr lang="en-US" dirty="0"/>
              <a:t>the time; 10% of the time go </a:t>
            </a:r>
          </a:p>
          <a:p>
            <a:r>
              <a:rPr lang="en-US" dirty="0"/>
              <a:t>90deg to the left, 10% of the </a:t>
            </a:r>
          </a:p>
          <a:p>
            <a:r>
              <a:rPr lang="en-US" dirty="0"/>
              <a:t>time go 90deg to the right.</a:t>
            </a:r>
          </a:p>
          <a:p>
            <a:endParaRPr lang="en-US" dirty="0"/>
          </a:p>
        </p:txBody>
      </p:sp>
    </p:spTree>
    <p:extLst>
      <p:ext uri="{BB962C8B-B14F-4D97-AF65-F5344CB8AC3E}">
        <p14:creationId xmlns:p14="http://schemas.microsoft.com/office/powerpoint/2010/main" val="1501892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F3C60-DE36-6744-B6D8-145A29F77AF6}"/>
              </a:ext>
            </a:extLst>
          </p:cNvPr>
          <p:cNvPicPr>
            <a:picLocks noChangeAspect="1"/>
          </p:cNvPicPr>
          <p:nvPr/>
        </p:nvPicPr>
        <p:blipFill>
          <a:blip r:embed="rId2"/>
          <a:stretch>
            <a:fillRect/>
          </a:stretch>
        </p:blipFill>
        <p:spPr>
          <a:xfrm>
            <a:off x="2252903" y="1416792"/>
            <a:ext cx="6223000" cy="5740400"/>
          </a:xfrm>
          <a:prstGeom prst="rect">
            <a:avLst/>
          </a:prstGeom>
        </p:spPr>
      </p:pic>
      <p:sp>
        <p:nvSpPr>
          <p:cNvPr id="8" name="Title 6">
            <a:extLst>
              <a:ext uri="{FF2B5EF4-FFF2-40B4-BE49-F238E27FC236}">
                <a16:creationId xmlns:a16="http://schemas.microsoft.com/office/drawing/2014/main" id="{ACB9D55B-A458-2B44-BE6D-2289CF063914}"/>
              </a:ext>
            </a:extLst>
          </p:cNvPr>
          <p:cNvSpPr>
            <a:spLocks noGrp="1"/>
          </p:cNvSpPr>
          <p:nvPr>
            <p:ph type="title"/>
          </p:nvPr>
        </p:nvSpPr>
        <p:spPr>
          <a:xfrm>
            <a:off x="693043" y="402483"/>
            <a:ext cx="8694539" cy="649436"/>
          </a:xfrm>
        </p:spPr>
        <p:txBody>
          <a:bodyPr/>
          <a:lstStyle/>
          <a:p>
            <a:r>
              <a:rPr lang="en-US" dirty="0"/>
              <a:t>Value Iteration Example</a:t>
            </a:r>
          </a:p>
        </p:txBody>
      </p:sp>
      <p:sp>
        <p:nvSpPr>
          <p:cNvPr id="9" name="Rectangle 8">
            <a:extLst>
              <a:ext uri="{FF2B5EF4-FFF2-40B4-BE49-F238E27FC236}">
                <a16:creationId xmlns:a16="http://schemas.microsoft.com/office/drawing/2014/main" id="{807B44E2-C540-0F4B-87AB-2DA14704479E}"/>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B0759EE-7599-344D-AC20-E561CA38D6E9}"/>
              </a:ext>
            </a:extLst>
          </p:cNvPr>
          <p:cNvSpPr>
            <a:spLocks noGrp="1"/>
          </p:cNvSpPr>
          <p:nvPr>
            <p:ph type="sldNum" idx="12"/>
          </p:nvPr>
        </p:nvSpPr>
        <p:spPr/>
        <p:txBody>
          <a:bodyPr/>
          <a:lstStyle/>
          <a:p>
            <a:fld id="{53EAA96C-C020-4844-BC1B-5B280036F3AE}" type="slidenum">
              <a:rPr lang="en-US" altLang="en-US"/>
              <a:pPr/>
              <a:t>11</a:t>
            </a:fld>
            <a:endParaRPr lang="en-US" altLang="en-US"/>
          </a:p>
        </p:txBody>
      </p:sp>
      <p:sp>
        <p:nvSpPr>
          <p:cNvPr id="46082" name="Text Box 2">
            <a:extLst>
              <a:ext uri="{FF2B5EF4-FFF2-40B4-BE49-F238E27FC236}">
                <a16:creationId xmlns:a16="http://schemas.microsoft.com/office/drawing/2014/main" id="{9B450184-33C0-7D4C-A54A-1745B94E8214}"/>
              </a:ext>
            </a:extLst>
          </p:cNvPr>
          <p:cNvSpPr txBox="1">
            <a:spLocks noChangeArrowheads="1"/>
          </p:cNvSpPr>
          <p:nvPr/>
        </p:nvSpPr>
        <p:spPr bwMode="auto">
          <a:xfrm>
            <a:off x="914400" y="914400"/>
            <a:ext cx="8229600" cy="620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An interesting question is,</a:t>
            </a:r>
          </a:p>
          <a:p>
            <a:r>
              <a:rPr lang="en-US" altLang="en-US" sz="2200" dirty="0">
                <a:cs typeface="Segoe UI" panose="020B0502040204020203" pitchFamily="34" charset="0"/>
              </a:rPr>
              <a:t>“Where did the name, dynamic programming, come from?”</a:t>
            </a:r>
          </a:p>
          <a:p>
            <a:r>
              <a:rPr lang="en-US" altLang="en-US" sz="2200" dirty="0">
                <a:cs typeface="Segoe UI" panose="020B0502040204020203" pitchFamily="34" charset="0"/>
              </a:rPr>
              <a:t>The 1950s were not good years for mathematical research.</a:t>
            </a:r>
          </a:p>
          <a:p>
            <a:endParaRPr lang="en-US" altLang="en-US" sz="2200" dirty="0">
              <a:cs typeface="Segoe UI" panose="020B0502040204020203" pitchFamily="34" charset="0"/>
            </a:endParaRPr>
          </a:p>
          <a:p>
            <a:r>
              <a:rPr lang="en-US" altLang="en-US" sz="2200" dirty="0">
                <a:cs typeface="Segoe UI" panose="020B0502040204020203" pitchFamily="34" charset="0"/>
              </a:rPr>
              <a:t>We had a very interesting gentleman in Washington named Wilson. He was Secretary of Defense, and he actually had a pathological fear and hatred of the word, research.</a:t>
            </a:r>
          </a:p>
        </p:txBody>
      </p:sp>
      <p:sp>
        <p:nvSpPr>
          <p:cNvPr id="5" name="Title 33">
            <a:extLst>
              <a:ext uri="{FF2B5EF4-FFF2-40B4-BE49-F238E27FC236}">
                <a16:creationId xmlns:a16="http://schemas.microsoft.com/office/drawing/2014/main" id="{57519E31-97A3-AC4E-8678-5C278ADBD71C}"/>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87C58-8905-DC4C-91AE-910D97E69308}"/>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C9561650-91C5-9041-B1F1-5C37D2F21CDE}"/>
              </a:ext>
            </a:extLst>
          </p:cNvPr>
          <p:cNvPicPr>
            <a:picLocks noChangeAspect="1"/>
          </p:cNvPicPr>
          <p:nvPr/>
        </p:nvPicPr>
        <p:blipFill>
          <a:blip r:embed="rId4">
            <a:lum/>
            <a:alphaModFix/>
          </a:blip>
          <a:srcRect/>
          <a:stretch>
            <a:fillRect/>
          </a:stretch>
        </p:blipFill>
        <p:spPr>
          <a:xfrm>
            <a:off x="2315520" y="1051920"/>
            <a:ext cx="6176520" cy="5714640"/>
          </a:xfrm>
          <a:prstGeom prst="rect">
            <a:avLst/>
          </a:prstGeom>
          <a:noFill/>
          <a:ln>
            <a:noFill/>
          </a:ln>
        </p:spPr>
      </p:pic>
      <p:sp>
        <p:nvSpPr>
          <p:cNvPr id="7" name="Title 6">
            <a:extLst>
              <a:ext uri="{FF2B5EF4-FFF2-40B4-BE49-F238E27FC236}">
                <a16:creationId xmlns:a16="http://schemas.microsoft.com/office/drawing/2014/main" id="{CEC614F7-1554-9746-AF21-EB5CC0EBD6CB}"/>
              </a:ext>
            </a:extLst>
          </p:cNvPr>
          <p:cNvSpPr>
            <a:spLocks noGrp="1"/>
          </p:cNvSpPr>
          <p:nvPr>
            <p:ph type="title"/>
          </p:nvPr>
        </p:nvSpPr>
        <p:spPr>
          <a:xfrm>
            <a:off x="693043" y="402483"/>
            <a:ext cx="8694539" cy="649436"/>
          </a:xfrm>
        </p:spPr>
        <p:txBody>
          <a:bodyPr/>
          <a:lstStyle/>
          <a:p>
            <a:r>
              <a:rPr lang="en-US" dirty="0"/>
              <a:t>Value Iteration Example</a:t>
            </a:r>
          </a:p>
        </p:txBody>
      </p:sp>
      <p:sp>
        <p:nvSpPr>
          <p:cNvPr id="5" name="Rectangle 4">
            <a:extLst>
              <a:ext uri="{FF2B5EF4-FFF2-40B4-BE49-F238E27FC236}">
                <a16:creationId xmlns:a16="http://schemas.microsoft.com/office/drawing/2014/main" id="{44FE3032-04F4-FB40-925D-85A244653828}"/>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5F00D-7E29-154B-A5B3-51222270C1D0}"/>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18C0E4D5-B177-154A-98D9-ABF33C1FD970}"/>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BADFD7BA-95CA-E946-9B5D-83BC7563BE53}"/>
              </a:ext>
            </a:extLst>
          </p:cNvPr>
          <p:cNvPicPr>
            <a:picLocks noChangeAspect="1"/>
          </p:cNvPicPr>
          <p:nvPr/>
        </p:nvPicPr>
        <p:blipFill>
          <a:blip r:embed="rId4">
            <a:lum/>
            <a:alphaModFix/>
          </a:blip>
          <a:srcRect/>
          <a:stretch>
            <a:fillRect/>
          </a:stretch>
        </p:blipFill>
        <p:spPr>
          <a:xfrm>
            <a:off x="2315520" y="1051920"/>
            <a:ext cx="6206760" cy="5714640"/>
          </a:xfrm>
          <a:prstGeom prst="rect">
            <a:avLst/>
          </a:prstGeom>
          <a:noFill/>
          <a:ln>
            <a:noFill/>
          </a:ln>
        </p:spPr>
      </p:pic>
      <p:sp>
        <p:nvSpPr>
          <p:cNvPr id="8" name="Title 6">
            <a:extLst>
              <a:ext uri="{FF2B5EF4-FFF2-40B4-BE49-F238E27FC236}">
                <a16:creationId xmlns:a16="http://schemas.microsoft.com/office/drawing/2014/main" id="{AD84F52A-1202-584C-9E44-9D61042918C3}"/>
              </a:ext>
            </a:extLst>
          </p:cNvPr>
          <p:cNvSpPr>
            <a:spLocks noGrp="1"/>
          </p:cNvSpPr>
          <p:nvPr>
            <p:ph type="title"/>
          </p:nvPr>
        </p:nvSpPr>
        <p:spPr>
          <a:xfrm>
            <a:off x="693043" y="402483"/>
            <a:ext cx="8694539" cy="649436"/>
          </a:xfrm>
        </p:spPr>
        <p:txBody>
          <a:bodyPr/>
          <a:lstStyle/>
          <a:p>
            <a:r>
              <a:rPr lang="en-US" dirty="0"/>
              <a:t>Value Iteration Example</a:t>
            </a:r>
          </a:p>
        </p:txBody>
      </p:sp>
      <p:sp>
        <p:nvSpPr>
          <p:cNvPr id="6" name="Rectangle 5">
            <a:extLst>
              <a:ext uri="{FF2B5EF4-FFF2-40B4-BE49-F238E27FC236}">
                <a16:creationId xmlns:a16="http://schemas.microsoft.com/office/drawing/2014/main" id="{8AA38F26-E91B-8A4E-B00C-059A4D888656}"/>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973F3-B31C-ED4E-98A2-4C3543BB6239}"/>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5DD28B09-921D-8A46-82B2-D8D6FC282FAC}"/>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773694DC-0993-5D46-A28A-88BC7EE98017}"/>
              </a:ext>
            </a:extLst>
          </p:cNvPr>
          <p:cNvPicPr>
            <a:picLocks noChangeAspect="1"/>
          </p:cNvPicPr>
          <p:nvPr/>
        </p:nvPicPr>
        <p:blipFill>
          <a:blip r:embed="rId4">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DE5167A5-7F28-5146-90B3-D17ACC6A7ED2}"/>
              </a:ext>
            </a:extLst>
          </p:cNvPr>
          <p:cNvPicPr>
            <a:picLocks noChangeAspect="1"/>
          </p:cNvPicPr>
          <p:nvPr/>
        </p:nvPicPr>
        <p:blipFill>
          <a:blip r:embed="rId5">
            <a:lum/>
            <a:alphaModFix/>
          </a:blip>
          <a:srcRect/>
          <a:stretch>
            <a:fillRect/>
          </a:stretch>
        </p:blipFill>
        <p:spPr>
          <a:xfrm>
            <a:off x="2322721" y="1062719"/>
            <a:ext cx="6177240" cy="5714640"/>
          </a:xfrm>
          <a:prstGeom prst="rect">
            <a:avLst/>
          </a:prstGeom>
          <a:noFill/>
          <a:ln>
            <a:noFill/>
          </a:ln>
        </p:spPr>
      </p:pic>
      <p:sp>
        <p:nvSpPr>
          <p:cNvPr id="9" name="Title 6">
            <a:extLst>
              <a:ext uri="{FF2B5EF4-FFF2-40B4-BE49-F238E27FC236}">
                <a16:creationId xmlns:a16="http://schemas.microsoft.com/office/drawing/2014/main" id="{D60A2C3D-AAC6-0448-885B-567EB19D90DB}"/>
              </a:ext>
            </a:extLst>
          </p:cNvPr>
          <p:cNvSpPr txBox="1">
            <a:spLocks/>
          </p:cNvSpPr>
          <p:nvPr/>
        </p:nvSpPr>
        <p:spPr>
          <a:xfrm>
            <a:off x="693043" y="402483"/>
            <a:ext cx="8694539" cy="649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a:t>Value Iteration Example</a:t>
            </a:r>
            <a:endParaRPr lang="en-US" dirty="0"/>
          </a:p>
        </p:txBody>
      </p:sp>
      <p:sp>
        <p:nvSpPr>
          <p:cNvPr id="7" name="Rectangle 6">
            <a:extLst>
              <a:ext uri="{FF2B5EF4-FFF2-40B4-BE49-F238E27FC236}">
                <a16:creationId xmlns:a16="http://schemas.microsoft.com/office/drawing/2014/main" id="{3916420D-E9DC-1243-B614-9199093944DE}"/>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AF417-4873-6C45-8398-0B4C952AD7E3}"/>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D8C7BC16-48C7-D14A-9B19-82502E099BAD}"/>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07FA154A-CB92-6A4D-A81F-29EEADDDD7ED}"/>
              </a:ext>
            </a:extLst>
          </p:cNvPr>
          <p:cNvPicPr>
            <a:picLocks noChangeAspect="1"/>
          </p:cNvPicPr>
          <p:nvPr/>
        </p:nvPicPr>
        <p:blipFill>
          <a:blip r:embed="rId4">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7262408C-0F2E-FC4B-8888-28114FCB2E0B}"/>
              </a:ext>
            </a:extLst>
          </p:cNvPr>
          <p:cNvPicPr>
            <a:picLocks noChangeAspect="1"/>
          </p:cNvPicPr>
          <p:nvPr/>
        </p:nvPicPr>
        <p:blipFill>
          <a:blip r:embed="rId5">
            <a:lum/>
            <a:alphaModFix/>
          </a:blip>
          <a:srcRect/>
          <a:stretch>
            <a:fillRect/>
          </a:stretch>
        </p:blipFill>
        <p:spPr>
          <a:xfrm>
            <a:off x="2322721" y="1062719"/>
            <a:ext cx="6177240" cy="5714640"/>
          </a:xfrm>
          <a:prstGeom prst="rect">
            <a:avLst/>
          </a:prstGeom>
          <a:noFill/>
          <a:ln>
            <a:noFill/>
          </a:ln>
        </p:spPr>
      </p:pic>
      <p:sp>
        <p:nvSpPr>
          <p:cNvPr id="7" name="Freeform 6">
            <a:extLst>
              <a:ext uri="{FF2B5EF4-FFF2-40B4-BE49-F238E27FC236}">
                <a16:creationId xmlns:a16="http://schemas.microsoft.com/office/drawing/2014/main" id="{643ED14B-3D08-C24B-821C-6DB93FA3D156}"/>
              </a:ext>
            </a:extLst>
          </p:cNvPr>
          <p:cNvSpPr/>
          <p:nvPr/>
        </p:nvSpPr>
        <p:spPr>
          <a:xfrm>
            <a:off x="5303521" y="4297681"/>
            <a:ext cx="1554479" cy="1463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863435F9-E074-D04E-8C2F-11E34B70D4C5}"/>
              </a:ext>
            </a:extLst>
          </p:cNvPr>
          <p:cNvSpPr/>
          <p:nvPr/>
        </p:nvSpPr>
        <p:spPr>
          <a:xfrm>
            <a:off x="5760721" y="6359400"/>
            <a:ext cx="3862079" cy="681480"/>
          </a:xfrm>
          <a:custGeom>
            <a:avLst>
              <a:gd name="f0" fmla="val 4694"/>
              <a:gd name="f1" fmla="val -17562"/>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dirty="0">
                <a:latin typeface="Liberation Sans" pitchFamily="18"/>
                <a:ea typeface="Noto Sans CJK SC Regular" pitchFamily="2"/>
                <a:cs typeface="FreeSans" pitchFamily="2"/>
              </a:rPr>
              <a:t>What will value of this state</a:t>
            </a:r>
          </a:p>
          <a:p>
            <a:pPr hangingPunct="0"/>
            <a:r>
              <a:rPr lang="en-US" sz="2200" dirty="0">
                <a:latin typeface="Liberation Sans" pitchFamily="18"/>
                <a:ea typeface="Noto Sans CJK SC Regular" pitchFamily="2"/>
                <a:cs typeface="FreeSans" pitchFamily="2"/>
              </a:rPr>
              <a:t>be on the next time step?</a:t>
            </a:r>
          </a:p>
        </p:txBody>
      </p:sp>
      <p:sp>
        <p:nvSpPr>
          <p:cNvPr id="9" name="Title 8">
            <a:extLst>
              <a:ext uri="{FF2B5EF4-FFF2-40B4-BE49-F238E27FC236}">
                <a16:creationId xmlns:a16="http://schemas.microsoft.com/office/drawing/2014/main" id="{940F3AE8-682D-9244-A1E1-DCD274B8E17A}"/>
              </a:ext>
            </a:extLst>
          </p:cNvPr>
          <p:cNvSpPr>
            <a:spLocks noGrp="1"/>
          </p:cNvSpPr>
          <p:nvPr>
            <p:ph type="title"/>
          </p:nvPr>
        </p:nvSpPr>
        <p:spPr>
          <a:xfrm>
            <a:off x="693043" y="402483"/>
            <a:ext cx="8694539" cy="681480"/>
          </a:xfrm>
        </p:spPr>
        <p:txBody>
          <a:bodyPr/>
          <a:lstStyle/>
          <a:p>
            <a:r>
              <a:rPr lang="en-US" dirty="0"/>
              <a:t>Think-pair-share</a:t>
            </a:r>
          </a:p>
        </p:txBody>
      </p:sp>
      <p:sp>
        <p:nvSpPr>
          <p:cNvPr id="10" name="Rectangle 9">
            <a:extLst>
              <a:ext uri="{FF2B5EF4-FFF2-40B4-BE49-F238E27FC236}">
                <a16:creationId xmlns:a16="http://schemas.microsoft.com/office/drawing/2014/main" id="{067C5720-845A-1F4D-AA8E-C0B2AEE9B045}"/>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156B1-4D84-764E-8FEB-432C4F19B7F1}"/>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9E890E99-7785-6E4D-A075-D256B13CF60C}"/>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1AE7003A-7A46-584E-80DC-D9B2F58DA31A}"/>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E972F942-BD55-9548-A603-19ABB2BFE5BA}"/>
              </a:ext>
            </a:extLst>
          </p:cNvPr>
          <p:cNvPicPr>
            <a:picLocks noChangeAspect="1"/>
          </p:cNvPicPr>
          <p:nvPr/>
        </p:nvPicPr>
        <p:blipFill>
          <a:blip r:embed="rId4">
            <a:lum/>
            <a:alphaModFix/>
          </a:blip>
          <a:srcRect/>
          <a:stretch>
            <a:fillRect/>
          </a:stretch>
        </p:blipFill>
        <p:spPr>
          <a:xfrm>
            <a:off x="2286000" y="1065960"/>
            <a:ext cx="6171840" cy="5700600"/>
          </a:xfrm>
          <a:prstGeom prst="rect">
            <a:avLst/>
          </a:prstGeom>
          <a:noFill/>
          <a:ln>
            <a:noFill/>
          </a:ln>
        </p:spPr>
      </p:pic>
      <p:sp>
        <p:nvSpPr>
          <p:cNvPr id="9" name="Title 6">
            <a:extLst>
              <a:ext uri="{FF2B5EF4-FFF2-40B4-BE49-F238E27FC236}">
                <a16:creationId xmlns:a16="http://schemas.microsoft.com/office/drawing/2014/main" id="{470717C4-4EDD-D14C-AD3D-C82DDED6BCE7}"/>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45EDF455-A136-B941-BAE5-CF073322AC0F}"/>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
        <p:nvSpPr>
          <p:cNvPr id="2" name="Freeform 1">
            <a:extLst>
              <a:ext uri="{FF2B5EF4-FFF2-40B4-BE49-F238E27FC236}">
                <a16:creationId xmlns:a16="http://schemas.microsoft.com/office/drawing/2014/main" id="{7E574D99-0867-905A-099B-E76197502B9F}"/>
              </a:ext>
            </a:extLst>
          </p:cNvPr>
          <p:cNvSpPr/>
          <p:nvPr/>
        </p:nvSpPr>
        <p:spPr>
          <a:xfrm>
            <a:off x="5841745" y="5812235"/>
            <a:ext cx="1334560" cy="681480"/>
          </a:xfrm>
          <a:custGeom>
            <a:avLst>
              <a:gd name="f0" fmla="val 4694"/>
              <a:gd name="f1" fmla="val -17562"/>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dirty="0">
                <a:latin typeface="Liberation Sans" pitchFamily="18"/>
                <a:ea typeface="Noto Sans CJK SC Regular" pitchFamily="2"/>
                <a:cs typeface="FreeSans" pitchFamily="2"/>
              </a:rPr>
              <a:t>.8*.9*.43</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FE96F-0573-DB47-9AD3-E90547644867}"/>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BC89E207-0FEC-CA4C-B556-16D12D53E6B7}"/>
              </a:ext>
            </a:extLst>
          </p:cNvPr>
          <p:cNvPicPr>
            <a:picLocks noChangeAspect="1"/>
          </p:cNvPicPr>
          <p:nvPr/>
        </p:nvPicPr>
        <p:blipFill>
          <a:blip r:embed="rId3">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B0446859-470E-E54D-A236-1923748A643D}"/>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70C11EC7-FBB2-254C-A4D1-FA2EEBDDB9C1}"/>
              </a:ext>
            </a:extLst>
          </p:cNvPr>
          <p:cNvPicPr>
            <a:picLocks noChangeAspect="1"/>
          </p:cNvPicPr>
          <p:nvPr/>
        </p:nvPicPr>
        <p:blipFill>
          <a:blip r:embed="rId4">
            <a:lum/>
            <a:alphaModFix/>
          </a:blip>
          <a:srcRect/>
          <a:stretch>
            <a:fillRect/>
          </a:stretch>
        </p:blipFill>
        <p:spPr>
          <a:xfrm>
            <a:off x="2286000" y="1051920"/>
            <a:ext cx="6186240" cy="5714640"/>
          </a:xfrm>
          <a:prstGeom prst="rect">
            <a:avLst/>
          </a:prstGeom>
          <a:noFill/>
          <a:ln>
            <a:noFill/>
          </a:ln>
        </p:spPr>
      </p:pic>
      <p:sp>
        <p:nvSpPr>
          <p:cNvPr id="9" name="Title 6">
            <a:extLst>
              <a:ext uri="{FF2B5EF4-FFF2-40B4-BE49-F238E27FC236}">
                <a16:creationId xmlns:a16="http://schemas.microsoft.com/office/drawing/2014/main" id="{412271D0-7D39-154A-946C-3430D50D1BF2}"/>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2C6C721E-1F88-EA45-8AA7-DE81097A45A3}"/>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58AA3-46DE-A840-A6F9-F37DD029CE31}"/>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2496BDE8-579E-AE4E-A58C-78C7481103DE}"/>
              </a:ext>
            </a:extLst>
          </p:cNvPr>
          <p:cNvPicPr>
            <a:picLocks noChangeAspect="1"/>
          </p:cNvPicPr>
          <p:nvPr/>
        </p:nvPicPr>
        <p:blipFill>
          <a:blip r:embed="rId4">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3D9544E2-5591-F84E-862C-EC68CFF73E95}"/>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ABF63533-B636-9342-83E5-E7FBEAD2B002}"/>
              </a:ext>
            </a:extLst>
          </p:cNvPr>
          <p:cNvPicPr>
            <a:picLocks noChangeAspect="1"/>
          </p:cNvPicPr>
          <p:nvPr/>
        </p:nvPicPr>
        <p:blipFill>
          <a:blip r:embed="rId5">
            <a:lum/>
            <a:alphaModFix/>
          </a:blip>
          <a:srcRect/>
          <a:stretch>
            <a:fillRect/>
          </a:stretch>
        </p:blipFill>
        <p:spPr>
          <a:xfrm>
            <a:off x="2316240" y="1051920"/>
            <a:ext cx="6153840" cy="5684400"/>
          </a:xfrm>
          <a:prstGeom prst="rect">
            <a:avLst/>
          </a:prstGeom>
          <a:noFill/>
          <a:ln>
            <a:noFill/>
          </a:ln>
        </p:spPr>
      </p:pic>
      <p:sp>
        <p:nvSpPr>
          <p:cNvPr id="9" name="Title 6">
            <a:extLst>
              <a:ext uri="{FF2B5EF4-FFF2-40B4-BE49-F238E27FC236}">
                <a16:creationId xmlns:a16="http://schemas.microsoft.com/office/drawing/2014/main" id="{29509E5C-564A-EA44-BDDB-D1141FFA48C5}"/>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495BA703-D1F3-F94C-84B9-172F78C747ED}"/>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1299D-3A11-1844-B411-40553E6B78F9}"/>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E3C4AFD0-E0BE-A14F-99AA-FE8F1FB2798D}"/>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7E728321-E095-8942-8995-63E25F4FCFE3}"/>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090F3B8B-9076-2A46-A3DD-1430E61A87BC}"/>
              </a:ext>
            </a:extLst>
          </p:cNvPr>
          <p:cNvPicPr>
            <a:picLocks noChangeAspect="1"/>
          </p:cNvPicPr>
          <p:nvPr/>
        </p:nvPicPr>
        <p:blipFill>
          <a:blip r:embed="rId4">
            <a:lum/>
            <a:alphaModFix/>
          </a:blip>
          <a:srcRect/>
          <a:stretch>
            <a:fillRect/>
          </a:stretch>
        </p:blipFill>
        <p:spPr>
          <a:xfrm>
            <a:off x="2320200" y="1051921"/>
            <a:ext cx="6171840" cy="5709600"/>
          </a:xfrm>
          <a:prstGeom prst="rect">
            <a:avLst/>
          </a:prstGeom>
          <a:noFill/>
          <a:ln>
            <a:noFill/>
          </a:ln>
        </p:spPr>
      </p:pic>
      <p:sp>
        <p:nvSpPr>
          <p:cNvPr id="9" name="Title 6">
            <a:extLst>
              <a:ext uri="{FF2B5EF4-FFF2-40B4-BE49-F238E27FC236}">
                <a16:creationId xmlns:a16="http://schemas.microsoft.com/office/drawing/2014/main" id="{CC8A197E-7AFF-8C46-A888-6B6F2AE3F7DA}"/>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04D960D4-2ACA-B34D-AB18-DD34D13B7C31}"/>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418E7-5132-5246-AB03-4CC4E6186E33}"/>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0B42B5F1-AB18-C745-ACC5-826CAF903F1E}"/>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460577D7-67E7-4749-8063-F877AC97F49F}"/>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6337604E-44F5-194D-9669-4E44C43FAA57}"/>
              </a:ext>
            </a:extLst>
          </p:cNvPr>
          <p:cNvPicPr>
            <a:picLocks noChangeAspect="1"/>
          </p:cNvPicPr>
          <p:nvPr/>
        </p:nvPicPr>
        <p:blipFill>
          <a:blip r:embed="rId3">
            <a:lum/>
            <a:alphaModFix/>
          </a:blip>
          <a:srcRect/>
          <a:stretch>
            <a:fillRect/>
          </a:stretch>
        </p:blipFill>
        <p:spPr>
          <a:xfrm>
            <a:off x="2320200" y="1062719"/>
            <a:ext cx="6171840" cy="5682240"/>
          </a:xfrm>
          <a:prstGeom prst="rect">
            <a:avLst/>
          </a:prstGeom>
          <a:noFill/>
          <a:ln>
            <a:noFill/>
          </a:ln>
        </p:spPr>
      </p:pic>
      <p:sp>
        <p:nvSpPr>
          <p:cNvPr id="9" name="Title 6">
            <a:extLst>
              <a:ext uri="{FF2B5EF4-FFF2-40B4-BE49-F238E27FC236}">
                <a16:creationId xmlns:a16="http://schemas.microsoft.com/office/drawing/2014/main" id="{F2669FF7-D7C7-4F40-9977-838AE29F7487}"/>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881F3DFA-B318-D14F-B752-12D78D29C438}"/>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C73F5-3ADC-9847-9BF0-B398DF6D90AD}"/>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1902A84E-BBC9-8F45-BC73-81997734CB70}"/>
              </a:ext>
            </a:extLst>
          </p:cNvPr>
          <p:cNvPicPr>
            <a:picLocks noChangeAspect="1"/>
          </p:cNvPicPr>
          <p:nvPr/>
        </p:nvPicPr>
        <p:blipFill>
          <a:blip r:embed="rId3">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4156A680-7096-EB42-B4EA-A2997020060C}"/>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258F7B26-F61E-7C49-82BA-3CB75112857E}"/>
              </a:ext>
            </a:extLst>
          </p:cNvPr>
          <p:cNvPicPr>
            <a:picLocks noChangeAspect="1"/>
          </p:cNvPicPr>
          <p:nvPr/>
        </p:nvPicPr>
        <p:blipFill>
          <a:blip r:embed="rId4">
            <a:lum/>
            <a:alphaModFix/>
          </a:blip>
          <a:srcRect/>
          <a:stretch>
            <a:fillRect/>
          </a:stretch>
        </p:blipFill>
        <p:spPr>
          <a:xfrm>
            <a:off x="2312640" y="1051920"/>
            <a:ext cx="6179400" cy="5700240"/>
          </a:xfrm>
          <a:prstGeom prst="rect">
            <a:avLst/>
          </a:prstGeom>
          <a:noFill/>
          <a:ln>
            <a:noFill/>
          </a:ln>
        </p:spPr>
      </p:pic>
      <p:sp>
        <p:nvSpPr>
          <p:cNvPr id="9" name="Title 6">
            <a:extLst>
              <a:ext uri="{FF2B5EF4-FFF2-40B4-BE49-F238E27FC236}">
                <a16:creationId xmlns:a16="http://schemas.microsoft.com/office/drawing/2014/main" id="{717D95AE-775D-244E-A3B3-C37BBC24B781}"/>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7784FE2E-1E74-C545-B2E6-60F0B64F6704}"/>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E223E76-7D3D-284A-AB17-1A5202E02E3C}"/>
              </a:ext>
            </a:extLst>
          </p:cNvPr>
          <p:cNvSpPr>
            <a:spLocks noGrp="1"/>
          </p:cNvSpPr>
          <p:nvPr>
            <p:ph type="sldNum" idx="12"/>
          </p:nvPr>
        </p:nvSpPr>
        <p:spPr/>
        <p:txBody>
          <a:bodyPr/>
          <a:lstStyle/>
          <a:p>
            <a:fld id="{CC721B91-E14D-F54D-8024-5DE0BBE25D07}" type="slidenum">
              <a:rPr lang="en-US" altLang="en-US"/>
              <a:pPr/>
              <a:t>12</a:t>
            </a:fld>
            <a:endParaRPr lang="en-US" altLang="en-US"/>
          </a:p>
        </p:txBody>
      </p:sp>
      <p:sp>
        <p:nvSpPr>
          <p:cNvPr id="47106" name="Text Box 2">
            <a:extLst>
              <a:ext uri="{FF2B5EF4-FFF2-40B4-BE49-F238E27FC236}">
                <a16:creationId xmlns:a16="http://schemas.microsoft.com/office/drawing/2014/main" id="{E4DB2083-2CE3-3242-B91B-8A036435BE54}"/>
              </a:ext>
            </a:extLst>
          </p:cNvPr>
          <p:cNvSpPr txBox="1">
            <a:spLocks noChangeArrowheads="1"/>
          </p:cNvSpPr>
          <p:nvPr/>
        </p:nvSpPr>
        <p:spPr bwMode="auto">
          <a:xfrm>
            <a:off x="914400" y="914400"/>
            <a:ext cx="8229600" cy="654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An interesting question is,</a:t>
            </a:r>
          </a:p>
          <a:p>
            <a:r>
              <a:rPr lang="en-US" altLang="en-US" sz="2200" dirty="0">
                <a:cs typeface="Segoe UI" panose="020B0502040204020203" pitchFamily="34" charset="0"/>
              </a:rPr>
              <a:t>“Where did the name, dynamic programming, come from?”</a:t>
            </a:r>
          </a:p>
          <a:p>
            <a:r>
              <a:rPr lang="en-US" altLang="en-US" sz="2200" dirty="0">
                <a:cs typeface="Segoe UI" panose="020B0502040204020203" pitchFamily="34" charset="0"/>
              </a:rPr>
              <a:t>The 1950s were not good years for mathematical research.</a:t>
            </a:r>
          </a:p>
          <a:p>
            <a:endParaRPr lang="en-US" altLang="en-US" sz="2200" dirty="0">
              <a:cs typeface="Segoe UI" panose="020B0502040204020203" pitchFamily="34" charset="0"/>
            </a:endParaRPr>
          </a:p>
          <a:p>
            <a:r>
              <a:rPr lang="en-US" altLang="en-US" sz="2200" dirty="0">
                <a:cs typeface="Segoe UI" panose="020B0502040204020203" pitchFamily="34" charset="0"/>
              </a:rPr>
              <a:t>We had a very interesting gentleman in Washington named Wilson. He was Secretary of Defense, and he actually had a pathological fear and hatred of the word, research.</a:t>
            </a:r>
          </a:p>
          <a:p>
            <a:endParaRPr lang="en-US" altLang="en-US" sz="2200" dirty="0">
              <a:cs typeface="Segoe UI" panose="020B0502040204020203" pitchFamily="34" charset="0"/>
            </a:endParaRPr>
          </a:p>
          <a:p>
            <a:r>
              <a:rPr lang="en-US" altLang="en-US" sz="2200" dirty="0">
                <a:solidFill>
                  <a:srgbClr val="999999"/>
                </a:solidFill>
                <a:cs typeface="Segoe UI" panose="020B0502040204020203" pitchFamily="34" charset="0"/>
              </a:rPr>
              <a:t>I’m not using the term lightly; I’m using it precisely. His face would suffuse, he would turn red, and he would get violent if people used the term, research, in his presence. You can imagine how he felt, then, about the term, mathematical.</a:t>
            </a:r>
          </a:p>
          <a:p>
            <a:endParaRPr lang="en-US" altLang="en-US" sz="2200" dirty="0">
              <a:cs typeface="Segoe UI" panose="020B0502040204020203" pitchFamily="34" charset="0"/>
            </a:endParaRPr>
          </a:p>
          <a:p>
            <a:r>
              <a:rPr lang="en-US" altLang="en-US" sz="2200" dirty="0">
                <a:cs typeface="Segoe UI" panose="020B0502040204020203" pitchFamily="34" charset="0"/>
              </a:rPr>
              <a:t>The RAND Corporation was employed by the Air Force, and the Air Force had Wilson as its boss, essentially. </a:t>
            </a:r>
          </a:p>
          <a:p>
            <a:endParaRPr lang="en-US" altLang="en-US" sz="2200" dirty="0">
              <a:cs typeface="Segoe UI" panose="020B0502040204020203" pitchFamily="34" charset="0"/>
            </a:endParaRPr>
          </a:p>
          <a:p>
            <a:r>
              <a:rPr lang="en-US" altLang="en-US" sz="2200" dirty="0">
                <a:cs typeface="Segoe UI" panose="020B0502040204020203" pitchFamily="34" charset="0"/>
              </a:rPr>
              <a:t>Hence, I felt I had to do something to shield Wilson and the Air Force from the fact that I was really doing mathematics inside the RAND Corporation.</a:t>
            </a:r>
          </a:p>
        </p:txBody>
      </p:sp>
      <p:sp>
        <p:nvSpPr>
          <p:cNvPr id="5" name="Title 33">
            <a:extLst>
              <a:ext uri="{FF2B5EF4-FFF2-40B4-BE49-F238E27FC236}">
                <a16:creationId xmlns:a16="http://schemas.microsoft.com/office/drawing/2014/main" id="{777A1BA5-B4FE-D44F-8115-F05A380523DA}"/>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8839E-F4D0-494F-BC96-8BCB1E912B87}"/>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6931FEF3-B7D7-3A43-8FA5-399002B88F6B}"/>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3E122399-5E77-FC42-BFE4-39BD2F27C13F}"/>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1BE27ABB-9C19-FD47-9DA4-3BD265027C9C}"/>
              </a:ext>
            </a:extLst>
          </p:cNvPr>
          <p:cNvPicPr>
            <a:picLocks noChangeAspect="1"/>
          </p:cNvPicPr>
          <p:nvPr/>
        </p:nvPicPr>
        <p:blipFill>
          <a:blip r:embed="rId3">
            <a:lum/>
            <a:alphaModFix/>
          </a:blip>
          <a:srcRect/>
          <a:stretch>
            <a:fillRect/>
          </a:stretch>
        </p:blipFill>
        <p:spPr>
          <a:xfrm>
            <a:off x="2325960" y="1051920"/>
            <a:ext cx="6196320" cy="5714640"/>
          </a:xfrm>
          <a:prstGeom prst="rect">
            <a:avLst/>
          </a:prstGeom>
          <a:noFill/>
          <a:ln>
            <a:noFill/>
          </a:ln>
        </p:spPr>
      </p:pic>
      <p:sp>
        <p:nvSpPr>
          <p:cNvPr id="9" name="Title 6">
            <a:extLst>
              <a:ext uri="{FF2B5EF4-FFF2-40B4-BE49-F238E27FC236}">
                <a16:creationId xmlns:a16="http://schemas.microsoft.com/office/drawing/2014/main" id="{A1BBDB66-FE3B-CD40-8E19-B986927A38CA}"/>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C0FD7587-EC9E-7142-8E47-C3F2A33E6BDF}"/>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71A42-FBEA-9A47-8757-60F103C616F7}"/>
              </a:ext>
            </a:extLst>
          </p:cNvPr>
          <p:cNvPicPr>
            <a:picLocks noChangeAspect="1"/>
          </p:cNvPicPr>
          <p:nvPr/>
        </p:nvPicPr>
        <p:blipFill>
          <a:blip r:embed="rId3">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AB0CC1FA-6B6B-9C45-AE92-60D05E8E3CA5}"/>
              </a:ext>
            </a:extLst>
          </p:cNvPr>
          <p:cNvPicPr>
            <a:picLocks noChangeAspect="1"/>
          </p:cNvPicPr>
          <p:nvPr/>
        </p:nvPicPr>
        <p:blipFill>
          <a:blip r:embed="rId4">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F057EDA4-E8B7-3A4C-BD93-EB3F6F6537A9}"/>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FA16D7BD-32AC-9F4F-8BFA-3904AE5428C6}"/>
              </a:ext>
            </a:extLst>
          </p:cNvPr>
          <p:cNvPicPr>
            <a:picLocks noChangeAspect="1"/>
          </p:cNvPicPr>
          <p:nvPr/>
        </p:nvPicPr>
        <p:blipFill>
          <a:blip r:embed="rId5">
            <a:lum/>
            <a:alphaModFix/>
          </a:blip>
          <a:srcRect/>
          <a:stretch>
            <a:fillRect/>
          </a:stretch>
        </p:blipFill>
        <p:spPr>
          <a:xfrm>
            <a:off x="2315520" y="1047239"/>
            <a:ext cx="6171840" cy="5719320"/>
          </a:xfrm>
          <a:prstGeom prst="rect">
            <a:avLst/>
          </a:prstGeom>
          <a:noFill/>
          <a:ln>
            <a:noFill/>
          </a:ln>
        </p:spPr>
      </p:pic>
      <p:sp>
        <p:nvSpPr>
          <p:cNvPr id="11" name="Title 6">
            <a:extLst>
              <a:ext uri="{FF2B5EF4-FFF2-40B4-BE49-F238E27FC236}">
                <a16:creationId xmlns:a16="http://schemas.microsoft.com/office/drawing/2014/main" id="{2B0E2D5A-7267-8844-9758-BF27EE484551}"/>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783A3CB3-39FE-FD42-932C-BDE6E2F65226}"/>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9450D-334F-3849-8C64-9BBF0F91CAB2}"/>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23B374DB-30D5-EE41-A882-E352DA2B73E7}"/>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62D3B808-1A05-3444-ACB9-09068D1DF2A6}"/>
              </a:ext>
            </a:extLst>
          </p:cNvPr>
          <p:cNvPicPr>
            <a:picLocks noChangeAspect="1"/>
          </p:cNvPicPr>
          <p:nvPr/>
        </p:nvPicPr>
        <p:blipFill>
          <a:blip>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247784F1-6D20-A441-898B-5E66EEA6FA63}"/>
              </a:ext>
            </a:extLst>
          </p:cNvPr>
          <p:cNvPicPr>
            <a:picLocks noChangeAspect="1"/>
          </p:cNvPicPr>
          <p:nvPr/>
        </p:nvPicPr>
        <p:blipFill>
          <a:blip r:embed="rId3">
            <a:lum/>
            <a:alphaModFix/>
          </a:blip>
          <a:srcRect/>
          <a:stretch>
            <a:fillRect/>
          </a:stretch>
        </p:blipFill>
        <p:spPr>
          <a:xfrm>
            <a:off x="2286000" y="1051920"/>
            <a:ext cx="6196320" cy="5714640"/>
          </a:xfrm>
          <a:prstGeom prst="rect">
            <a:avLst/>
          </a:prstGeom>
          <a:noFill/>
          <a:ln>
            <a:noFill/>
          </a:ln>
        </p:spPr>
      </p:pic>
      <p:sp>
        <p:nvSpPr>
          <p:cNvPr id="11" name="Title 6">
            <a:extLst>
              <a:ext uri="{FF2B5EF4-FFF2-40B4-BE49-F238E27FC236}">
                <a16:creationId xmlns:a16="http://schemas.microsoft.com/office/drawing/2014/main" id="{8FCF0255-E29D-0441-9973-5793CAEDC242}"/>
              </a:ext>
            </a:extLst>
          </p:cNvPr>
          <p:cNvSpPr>
            <a:spLocks noGrp="1"/>
          </p:cNvSpPr>
          <p:nvPr>
            <p:ph type="title"/>
          </p:nvPr>
        </p:nvSpPr>
        <p:spPr>
          <a:xfrm>
            <a:off x="693043" y="402483"/>
            <a:ext cx="8694539" cy="649436"/>
          </a:xfrm>
        </p:spPr>
        <p:txBody>
          <a:bodyPr/>
          <a:lstStyle/>
          <a:p>
            <a:r>
              <a:rPr lang="en-US" dirty="0"/>
              <a:t>Value Iteration Example</a:t>
            </a:r>
          </a:p>
        </p:txBody>
      </p:sp>
      <p:sp>
        <p:nvSpPr>
          <p:cNvPr id="7" name="Rectangle 6">
            <a:extLst>
              <a:ext uri="{FF2B5EF4-FFF2-40B4-BE49-F238E27FC236}">
                <a16:creationId xmlns:a16="http://schemas.microsoft.com/office/drawing/2014/main" id="{76C0D3FA-3A7B-5646-94E3-D5F9E724B10E}"/>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7B8FC4-00BB-9743-B9E2-AA3232BF5A42}"/>
              </a:ext>
            </a:extLst>
          </p:cNvPr>
          <p:cNvPicPr>
            <a:picLocks noChangeAspect="1"/>
          </p:cNvPicPr>
          <p:nvPr/>
        </p:nvPicPr>
        <p:blipFill>
          <a:blip>
            <a:lum/>
            <a:alphaModFix/>
          </a:blip>
          <a:srcRect/>
          <a:stretch>
            <a:fillRect/>
          </a:stretch>
        </p:blipFill>
        <p:spPr>
          <a:xfrm>
            <a:off x="2286000" y="1051920"/>
            <a:ext cx="6206040" cy="5714640"/>
          </a:xfrm>
          <a:prstGeom prst="rect">
            <a:avLst/>
          </a:prstGeom>
          <a:noFill/>
          <a:ln>
            <a:noFill/>
          </a:ln>
        </p:spPr>
      </p:pic>
      <p:pic>
        <p:nvPicPr>
          <p:cNvPr id="4" name="Picture 2">
            <a:extLst>
              <a:ext uri="{FF2B5EF4-FFF2-40B4-BE49-F238E27FC236}">
                <a16:creationId xmlns:a16="http://schemas.microsoft.com/office/drawing/2014/main" id="{4C9EB94C-B495-3C4E-9CD8-7B74F3F71AA6}"/>
              </a:ext>
            </a:extLst>
          </p:cNvPr>
          <p:cNvPicPr>
            <a:picLocks noChangeAspect="1"/>
          </p:cNvPicPr>
          <p:nvPr/>
        </p:nvPicPr>
        <p:blipFill>
          <a:blip>
            <a:lum/>
            <a:alphaModFix/>
          </a:blip>
          <a:srcRect/>
          <a:stretch>
            <a:fillRect/>
          </a:stretch>
        </p:blipFill>
        <p:spPr>
          <a:xfrm>
            <a:off x="2315520" y="1051920"/>
            <a:ext cx="6176520" cy="5714640"/>
          </a:xfrm>
          <a:prstGeom prst="rect">
            <a:avLst/>
          </a:prstGeom>
          <a:noFill/>
          <a:ln>
            <a:noFill/>
          </a:ln>
        </p:spPr>
      </p:pic>
      <p:pic>
        <p:nvPicPr>
          <p:cNvPr id="5" name="Picture 2">
            <a:extLst>
              <a:ext uri="{FF2B5EF4-FFF2-40B4-BE49-F238E27FC236}">
                <a16:creationId xmlns:a16="http://schemas.microsoft.com/office/drawing/2014/main" id="{90FC98B5-2C32-E040-B6E7-AE11CA5FBB17}"/>
              </a:ext>
            </a:extLst>
          </p:cNvPr>
          <p:cNvPicPr>
            <a:picLocks noChangeAspect="1"/>
          </p:cNvPicPr>
          <p:nvPr/>
        </p:nvPicPr>
        <p:blipFill>
          <a:blip r:embed="rId3">
            <a:lum/>
            <a:alphaModFix/>
          </a:blip>
          <a:srcRect/>
          <a:stretch>
            <a:fillRect/>
          </a:stretch>
        </p:blipFill>
        <p:spPr>
          <a:xfrm>
            <a:off x="2315520" y="1051920"/>
            <a:ext cx="6206760" cy="5714640"/>
          </a:xfrm>
          <a:prstGeom prst="rect">
            <a:avLst/>
          </a:prstGeom>
          <a:noFill/>
          <a:ln>
            <a:noFill/>
          </a:ln>
        </p:spPr>
      </p:pic>
      <p:pic>
        <p:nvPicPr>
          <p:cNvPr id="6" name="Picture 2">
            <a:extLst>
              <a:ext uri="{FF2B5EF4-FFF2-40B4-BE49-F238E27FC236}">
                <a16:creationId xmlns:a16="http://schemas.microsoft.com/office/drawing/2014/main" id="{B1F7FCC1-F845-A243-856A-2ACEBD40A5D1}"/>
              </a:ext>
            </a:extLst>
          </p:cNvPr>
          <p:cNvPicPr>
            <a:picLocks noChangeAspect="1"/>
          </p:cNvPicPr>
          <p:nvPr/>
        </p:nvPicPr>
        <p:blipFill>
          <a:blip r:embed="rId4">
            <a:lum/>
            <a:alphaModFix/>
          </a:blip>
          <a:srcRect/>
          <a:stretch>
            <a:fillRect/>
          </a:stretch>
        </p:blipFill>
        <p:spPr>
          <a:xfrm>
            <a:off x="2286000" y="1051921"/>
            <a:ext cx="6190200" cy="5727240"/>
          </a:xfrm>
          <a:prstGeom prst="rect">
            <a:avLst/>
          </a:prstGeom>
          <a:noFill/>
          <a:ln>
            <a:noFill/>
          </a:ln>
        </p:spPr>
      </p:pic>
      <p:sp>
        <p:nvSpPr>
          <p:cNvPr id="7" name="Title 6">
            <a:extLst>
              <a:ext uri="{FF2B5EF4-FFF2-40B4-BE49-F238E27FC236}">
                <a16:creationId xmlns:a16="http://schemas.microsoft.com/office/drawing/2014/main" id="{5FE81A5E-3A31-7744-AC53-AD38309BEFDC}"/>
              </a:ext>
            </a:extLst>
          </p:cNvPr>
          <p:cNvSpPr>
            <a:spLocks noGrp="1"/>
          </p:cNvSpPr>
          <p:nvPr>
            <p:ph type="title"/>
          </p:nvPr>
        </p:nvSpPr>
        <p:spPr>
          <a:xfrm>
            <a:off x="693043" y="402483"/>
            <a:ext cx="8694539" cy="649436"/>
          </a:xfrm>
        </p:spPr>
        <p:txBody>
          <a:bodyPr/>
          <a:lstStyle/>
          <a:p>
            <a:r>
              <a:rPr lang="en-US" dirty="0"/>
              <a:t>Value Iteration Example</a:t>
            </a:r>
          </a:p>
        </p:txBody>
      </p:sp>
      <p:sp>
        <p:nvSpPr>
          <p:cNvPr id="8" name="Rectangle 7">
            <a:extLst>
              <a:ext uri="{FF2B5EF4-FFF2-40B4-BE49-F238E27FC236}">
                <a16:creationId xmlns:a16="http://schemas.microsoft.com/office/drawing/2014/main" id="{407B18D0-C841-C44C-9A49-8083AA8EF756}"/>
              </a:ext>
            </a:extLst>
          </p:cNvPr>
          <p:cNvSpPr/>
          <p:nvPr/>
        </p:nvSpPr>
        <p:spPr>
          <a:xfrm>
            <a:off x="438676" y="3052655"/>
            <a:ext cx="1969003" cy="923330"/>
          </a:xfrm>
          <a:prstGeom prst="rect">
            <a:avLst/>
          </a:prstGeom>
        </p:spPr>
        <p:txBody>
          <a:bodyPr wrap="square">
            <a:spAutoFit/>
          </a:bodyPr>
          <a:lstStyle/>
          <a:p>
            <a:r>
              <a:rPr lang="en-US" dirty="0">
                <a:latin typeface="Calibri" panose="020F0502020204030204" pitchFamily="34" charset="0"/>
              </a:rPr>
              <a:t>Noise = 0.2</a:t>
            </a:r>
          </a:p>
          <a:p>
            <a:r>
              <a:rPr lang="en-US" dirty="0">
                <a:latin typeface="Calibri" panose="020F0502020204030204" pitchFamily="34" charset="0"/>
              </a:rPr>
              <a:t>Discount = 0.9</a:t>
            </a:r>
          </a:p>
          <a:p>
            <a:r>
              <a:rPr lang="en-US" dirty="0">
                <a:latin typeface="Calibri" panose="020F0502020204030204" pitchFamily="34" charset="0"/>
              </a:rPr>
              <a:t>Living reward = 0</a:t>
            </a:r>
            <a:endParaRPr lang="en-US" dirty="0">
              <a:effectLst/>
              <a:latin typeface="Calibri" panose="020F050202020403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F04B0-DD1F-E04A-AF7D-7BE2EA4CB0C3}"/>
              </a:ext>
            </a:extLst>
          </p:cNvPr>
          <p:cNvSpPr>
            <a:spLocks noGrp="1"/>
          </p:cNvSpPr>
          <p:nvPr>
            <p:ph type="title"/>
          </p:nvPr>
        </p:nvSpPr>
        <p:spPr/>
        <p:txBody>
          <a:bodyPr/>
          <a:lstStyle/>
          <a:p>
            <a:r>
              <a:rPr lang="en-US" dirty="0"/>
              <a:t>Value Iteration Convergence</a:t>
            </a:r>
          </a:p>
        </p:txBody>
      </p:sp>
      <p:sp>
        <p:nvSpPr>
          <p:cNvPr id="3" name="Content Placeholder 2">
            <a:extLst>
              <a:ext uri="{FF2B5EF4-FFF2-40B4-BE49-F238E27FC236}">
                <a16:creationId xmlns:a16="http://schemas.microsoft.com/office/drawing/2014/main" id="{D73E196E-5FBD-DF43-8589-0E558E93A103}"/>
              </a:ext>
            </a:extLst>
          </p:cNvPr>
          <p:cNvSpPr txBox="1">
            <a:spLocks noGrp="1"/>
          </p:cNvSpPr>
          <p:nvPr>
            <p:ph idx="1"/>
          </p:nvPr>
        </p:nvSpPr>
        <p:spPr>
          <a:xfrm>
            <a:off x="693044" y="2012414"/>
            <a:ext cx="7004122" cy="4796544"/>
          </a:xfrm>
        </p:spPr>
        <p:txBody>
          <a:bodyPr vert="horz" wrap="square" lIns="50760" tIns="50760" rIns="50760" bIns="50760" rtlCol="0" anchor="ctr">
            <a:normAutofit fontScale="92500" lnSpcReduction="20000"/>
          </a:bodyPr>
          <a:lstStyle/>
          <a:p>
            <a:pPr>
              <a:spcBef>
                <a:spcPts val="2599"/>
              </a:spcBef>
              <a:buClr>
                <a:srgbClr val="535353"/>
              </a:buClr>
              <a:buSzPct val="82000"/>
              <a:buFont typeface="StarSymbol"/>
              <a:buChar char="•"/>
            </a:pPr>
            <a:r>
              <a:rPr lang="en-US" sz="2140" dirty="0">
                <a:solidFill>
                  <a:srgbClr val="535353"/>
                </a:solidFill>
                <a:latin typeface="Calibri" pitchFamily="18"/>
                <a:cs typeface="Calibri" pitchFamily="2"/>
              </a:rPr>
              <a:t>How do we know the </a:t>
            </a:r>
            <a:r>
              <a:rPr lang="en-US" sz="2140" dirty="0" err="1">
                <a:solidFill>
                  <a:srgbClr val="535353"/>
                </a:solidFill>
                <a:latin typeface="Calibri" pitchFamily="18"/>
                <a:cs typeface="Calibri" pitchFamily="2"/>
              </a:rPr>
              <a:t>V</a:t>
            </a:r>
            <a:r>
              <a:rPr lang="en-US" sz="2140" baseline="-25000" dirty="0" err="1">
                <a:solidFill>
                  <a:srgbClr val="535353"/>
                </a:solidFill>
                <a:latin typeface="Calibri" pitchFamily="18"/>
                <a:cs typeface="Calibri" pitchFamily="2"/>
              </a:rPr>
              <a:t>k</a:t>
            </a:r>
            <a:r>
              <a:rPr lang="en-US" sz="2140" dirty="0">
                <a:solidFill>
                  <a:srgbClr val="535353"/>
                </a:solidFill>
                <a:latin typeface="Calibri" pitchFamily="18"/>
                <a:cs typeface="Calibri" pitchFamily="2"/>
              </a:rPr>
              <a:t> vectors are going to converge?</a:t>
            </a:r>
          </a:p>
          <a:p>
            <a:pPr>
              <a:spcBef>
                <a:spcPts val="2599"/>
              </a:spcBef>
              <a:buClr>
                <a:srgbClr val="535353"/>
              </a:buClr>
              <a:buSzPct val="82000"/>
              <a:buFont typeface="StarSymbol"/>
              <a:buChar char="•"/>
            </a:pPr>
            <a:r>
              <a:rPr lang="en-US" sz="2140" dirty="0">
                <a:solidFill>
                  <a:srgbClr val="535353"/>
                </a:solidFill>
                <a:latin typeface="Calibri" pitchFamily="18"/>
                <a:cs typeface="Calibri" pitchFamily="2"/>
              </a:rPr>
              <a:t>Case 1: If the horizon has maximum depth M, then V</a:t>
            </a:r>
            <a:r>
              <a:rPr lang="en-US" sz="2140" baseline="-25000" dirty="0">
                <a:solidFill>
                  <a:srgbClr val="535353"/>
                </a:solidFill>
                <a:latin typeface="Calibri" pitchFamily="18"/>
                <a:cs typeface="Calibri" pitchFamily="2"/>
              </a:rPr>
              <a:t>M</a:t>
            </a:r>
            <a:r>
              <a:rPr lang="en-US" sz="2140" dirty="0">
                <a:solidFill>
                  <a:srgbClr val="535353"/>
                </a:solidFill>
                <a:latin typeface="Calibri" pitchFamily="18"/>
                <a:cs typeface="Calibri" pitchFamily="2"/>
              </a:rPr>
              <a:t> holds the actual untruncated values (can think of this as an </a:t>
            </a:r>
            <a:r>
              <a:rPr lang="en-US" sz="2140" dirty="0" err="1">
                <a:solidFill>
                  <a:srgbClr val="535353"/>
                </a:solidFill>
                <a:latin typeface="Calibri" pitchFamily="18"/>
                <a:cs typeface="Calibri" pitchFamily="2"/>
              </a:rPr>
              <a:t>expectimax</a:t>
            </a:r>
            <a:r>
              <a:rPr lang="en-US" sz="2140" dirty="0">
                <a:solidFill>
                  <a:srgbClr val="535353"/>
                </a:solidFill>
                <a:latin typeface="Calibri" pitchFamily="18"/>
                <a:cs typeface="Calibri" pitchFamily="2"/>
              </a:rPr>
              <a:t> tree)</a:t>
            </a:r>
          </a:p>
          <a:p>
            <a:pPr>
              <a:spcBef>
                <a:spcPts val="2599"/>
              </a:spcBef>
              <a:buClr>
                <a:srgbClr val="535353"/>
              </a:buClr>
              <a:buSzPct val="82000"/>
              <a:buFont typeface="StarSymbol"/>
              <a:buChar char="•"/>
            </a:pPr>
            <a:r>
              <a:rPr lang="en-US" sz="2140" dirty="0">
                <a:solidFill>
                  <a:srgbClr val="535353"/>
                </a:solidFill>
                <a:latin typeface="Calibri" pitchFamily="18"/>
                <a:cs typeface="Calibri" pitchFamily="2"/>
              </a:rPr>
              <a:t>Case 2: If the discount is less than 1</a:t>
            </a:r>
          </a:p>
          <a:p>
            <a:pPr marL="0" lvl="1" indent="0" hangingPunct="0">
              <a:lnSpc>
                <a:spcPct val="100000"/>
              </a:lnSpc>
              <a:spcBef>
                <a:spcPts val="2599"/>
              </a:spcBef>
              <a:buClr>
                <a:srgbClr val="535353"/>
              </a:buClr>
              <a:buSzPct val="82000"/>
              <a:buFont typeface="StarSymbol"/>
            </a:pPr>
            <a:r>
              <a:rPr lang="en-US" sz="1920" dirty="0">
                <a:solidFill>
                  <a:srgbClr val="535353"/>
                </a:solidFill>
                <a:highlight>
                  <a:scrgbClr r="0" g="0" b="0">
                    <a:alpha val="0"/>
                  </a:scrgbClr>
                </a:highlight>
                <a:latin typeface="Calibri" pitchFamily="18"/>
                <a:cs typeface="Calibri" pitchFamily="2"/>
              </a:rPr>
              <a:t>Sketch: For any state </a:t>
            </a:r>
            <a:r>
              <a:rPr lang="en-US" sz="1920" dirty="0" err="1">
                <a:solidFill>
                  <a:srgbClr val="535353"/>
                </a:solidFill>
                <a:highlight>
                  <a:scrgbClr r="0" g="0" b="0">
                    <a:alpha val="0"/>
                  </a:scrgbClr>
                </a:highlight>
                <a:latin typeface="Calibri" pitchFamily="18"/>
                <a:cs typeface="Calibri" pitchFamily="2"/>
              </a:rPr>
              <a:t>V</a:t>
            </a:r>
            <a:r>
              <a:rPr lang="en-US" sz="1920" baseline="-25000" dirty="0" err="1">
                <a:solidFill>
                  <a:srgbClr val="535353"/>
                </a:solidFill>
                <a:highlight>
                  <a:scrgbClr r="0" g="0" b="0">
                    <a:alpha val="0"/>
                  </a:scrgbClr>
                </a:highlight>
                <a:latin typeface="Calibri" pitchFamily="18"/>
                <a:cs typeface="Calibri" pitchFamily="2"/>
              </a:rPr>
              <a:t>k</a:t>
            </a:r>
            <a:r>
              <a:rPr lang="en-US" sz="1920" dirty="0">
                <a:solidFill>
                  <a:srgbClr val="535353"/>
                </a:solidFill>
                <a:highlight>
                  <a:scrgbClr r="0" g="0" b="0">
                    <a:alpha val="0"/>
                  </a:scrgbClr>
                </a:highlight>
                <a:latin typeface="Calibri" pitchFamily="18"/>
                <a:cs typeface="Calibri" pitchFamily="2"/>
              </a:rPr>
              <a:t> and V</a:t>
            </a:r>
            <a:r>
              <a:rPr lang="en-US" sz="1920" baseline="-25000" dirty="0">
                <a:solidFill>
                  <a:srgbClr val="535353"/>
                </a:solidFill>
                <a:highlight>
                  <a:scrgbClr r="0" g="0" b="0">
                    <a:alpha val="0"/>
                  </a:scrgbClr>
                </a:highlight>
                <a:latin typeface="Calibri" pitchFamily="18"/>
                <a:cs typeface="Calibri" pitchFamily="2"/>
              </a:rPr>
              <a:t>k+1</a:t>
            </a:r>
            <a:r>
              <a:rPr lang="en-US" sz="1920" dirty="0">
                <a:solidFill>
                  <a:srgbClr val="535353"/>
                </a:solidFill>
                <a:highlight>
                  <a:scrgbClr r="0" g="0" b="0">
                    <a:alpha val="0"/>
                  </a:scrgbClr>
                </a:highlight>
                <a:latin typeface="Calibri" pitchFamily="18"/>
                <a:cs typeface="Calibri" pitchFamily="2"/>
              </a:rPr>
              <a:t> can be viewed as depth k+1 </a:t>
            </a:r>
            <a:r>
              <a:rPr lang="en-US" sz="1920" dirty="0" err="1">
                <a:solidFill>
                  <a:srgbClr val="535353"/>
                </a:solidFill>
                <a:highlight>
                  <a:scrgbClr r="0" g="0" b="0">
                    <a:alpha val="0"/>
                  </a:scrgbClr>
                </a:highlight>
                <a:latin typeface="Calibri" pitchFamily="18"/>
                <a:cs typeface="Calibri" pitchFamily="2"/>
              </a:rPr>
              <a:t>expectimax</a:t>
            </a:r>
            <a:r>
              <a:rPr lang="en-US" sz="1920" dirty="0">
                <a:solidFill>
                  <a:srgbClr val="535353"/>
                </a:solidFill>
                <a:highlight>
                  <a:scrgbClr r="0" g="0" b="0">
                    <a:alpha val="0"/>
                  </a:scrgbClr>
                </a:highlight>
                <a:latin typeface="Calibri" pitchFamily="18"/>
                <a:cs typeface="Calibri" pitchFamily="2"/>
              </a:rPr>
              <a:t> results in nearly identical search trees</a:t>
            </a:r>
          </a:p>
          <a:p>
            <a:pPr marL="0" lvl="1" indent="0" hangingPunct="0">
              <a:lnSpc>
                <a:spcPct val="100000"/>
              </a:lnSpc>
              <a:spcBef>
                <a:spcPts val="2599"/>
              </a:spcBef>
              <a:buClr>
                <a:srgbClr val="535353"/>
              </a:buClr>
              <a:buSzPct val="82000"/>
              <a:buFont typeface="StarSymbol"/>
            </a:pPr>
            <a:r>
              <a:rPr lang="en-US" sz="1920" dirty="0">
                <a:solidFill>
                  <a:srgbClr val="535353"/>
                </a:solidFill>
                <a:highlight>
                  <a:scrgbClr r="0" g="0" b="0">
                    <a:alpha val="0"/>
                  </a:scrgbClr>
                </a:highlight>
                <a:latin typeface="Calibri" pitchFamily="18"/>
                <a:cs typeface="Calibri" pitchFamily="2"/>
              </a:rPr>
              <a:t>The last layer is at most all R</a:t>
            </a:r>
            <a:r>
              <a:rPr lang="en-US" sz="1920" baseline="-25000" dirty="0">
                <a:solidFill>
                  <a:srgbClr val="535353"/>
                </a:solidFill>
                <a:highlight>
                  <a:scrgbClr r="0" g="0" b="0">
                    <a:alpha val="0"/>
                  </a:scrgbClr>
                </a:highlight>
                <a:latin typeface="Calibri" pitchFamily="18"/>
                <a:cs typeface="Calibri" pitchFamily="2"/>
              </a:rPr>
              <a:t>MAX</a:t>
            </a:r>
            <a:r>
              <a:rPr lang="en-US" sz="1920" dirty="0">
                <a:solidFill>
                  <a:srgbClr val="535353"/>
                </a:solidFill>
                <a:highlight>
                  <a:scrgbClr r="0" g="0" b="0">
                    <a:alpha val="0"/>
                  </a:scrgbClr>
                </a:highlight>
                <a:latin typeface="Calibri" pitchFamily="18"/>
                <a:cs typeface="Calibri" pitchFamily="2"/>
              </a:rPr>
              <a:t> and at least R</a:t>
            </a:r>
            <a:r>
              <a:rPr lang="en-US" sz="1920" baseline="-25000" dirty="0">
                <a:solidFill>
                  <a:srgbClr val="535353"/>
                </a:solidFill>
                <a:highlight>
                  <a:scrgbClr r="0" g="0" b="0">
                    <a:alpha val="0"/>
                  </a:scrgbClr>
                </a:highlight>
                <a:latin typeface="Calibri" pitchFamily="18"/>
                <a:cs typeface="Calibri" pitchFamily="2"/>
              </a:rPr>
              <a:t>MIN</a:t>
            </a:r>
          </a:p>
          <a:p>
            <a:pPr marL="0" lvl="1" indent="0" hangingPunct="0">
              <a:lnSpc>
                <a:spcPct val="100000"/>
              </a:lnSpc>
              <a:spcBef>
                <a:spcPts val="2599"/>
              </a:spcBef>
              <a:buClr>
                <a:srgbClr val="535353"/>
              </a:buClr>
              <a:buSzPct val="82000"/>
              <a:buFont typeface="StarSymbol"/>
            </a:pPr>
            <a:r>
              <a:rPr lang="en-US" sz="1920" dirty="0">
                <a:solidFill>
                  <a:srgbClr val="535353"/>
                </a:solidFill>
                <a:highlight>
                  <a:scrgbClr r="0" g="0" b="0">
                    <a:alpha val="0"/>
                  </a:scrgbClr>
                </a:highlight>
                <a:latin typeface="Calibri" pitchFamily="18"/>
                <a:cs typeface="Calibri" pitchFamily="2"/>
              </a:rPr>
              <a:t>But everything is discounted by </a:t>
            </a:r>
            <a:r>
              <a:rPr lang="en-US" sz="1920" dirty="0" err="1">
                <a:solidFill>
                  <a:srgbClr val="535353"/>
                </a:solidFill>
                <a:highlight>
                  <a:scrgbClr r="0" g="0" b="0">
                    <a:alpha val="0"/>
                  </a:scrgbClr>
                </a:highlight>
                <a:latin typeface="Calibri" pitchFamily="18"/>
                <a:cs typeface="Calibri" pitchFamily="2"/>
              </a:rPr>
              <a:t>γ</a:t>
            </a:r>
            <a:r>
              <a:rPr lang="en-US" sz="1920" baseline="30000" dirty="0" err="1">
                <a:solidFill>
                  <a:srgbClr val="535353"/>
                </a:solidFill>
                <a:highlight>
                  <a:scrgbClr r="0" g="0" b="0">
                    <a:alpha val="0"/>
                  </a:scrgbClr>
                </a:highlight>
                <a:latin typeface="Calibri" pitchFamily="18"/>
                <a:cs typeface="Calibri" pitchFamily="2"/>
              </a:rPr>
              <a:t>k</a:t>
            </a:r>
            <a:r>
              <a:rPr lang="en-US" sz="1920" dirty="0">
                <a:solidFill>
                  <a:srgbClr val="535353"/>
                </a:solidFill>
                <a:highlight>
                  <a:scrgbClr r="0" g="0" b="0">
                    <a:alpha val="0"/>
                  </a:scrgbClr>
                </a:highlight>
                <a:latin typeface="Calibri" pitchFamily="18"/>
                <a:cs typeface="Calibri" pitchFamily="2"/>
              </a:rPr>
              <a:t> that far out</a:t>
            </a:r>
          </a:p>
          <a:p>
            <a:pPr lvl="1" hangingPunct="0">
              <a:spcBef>
                <a:spcPts val="1417"/>
              </a:spcBef>
              <a:buSzPct val="75000"/>
              <a:buFont typeface="StarSymbol"/>
              <a:buChar char="–"/>
            </a:pPr>
            <a:r>
              <a:rPr lang="en-US" sz="1920" dirty="0">
                <a:solidFill>
                  <a:srgbClr val="535353"/>
                </a:solidFill>
                <a:highlight>
                  <a:scrgbClr r="0" g="0" b="0">
                    <a:alpha val="0"/>
                  </a:scrgbClr>
                </a:highlight>
                <a:latin typeface="Calibri" pitchFamily="18"/>
                <a:cs typeface="Calibri" pitchFamily="2"/>
              </a:rPr>
              <a:t>So </a:t>
            </a:r>
            <a:r>
              <a:rPr lang="en-US" sz="1920" dirty="0" err="1">
                <a:solidFill>
                  <a:srgbClr val="535353"/>
                </a:solidFill>
                <a:highlight>
                  <a:scrgbClr r="0" g="0" b="0">
                    <a:alpha val="0"/>
                  </a:scrgbClr>
                </a:highlight>
                <a:latin typeface="Calibri" pitchFamily="18"/>
                <a:cs typeface="Calibri" pitchFamily="2"/>
              </a:rPr>
              <a:t>V</a:t>
            </a:r>
            <a:r>
              <a:rPr lang="en-US" sz="1920" baseline="-25000" dirty="0" err="1">
                <a:solidFill>
                  <a:srgbClr val="535353"/>
                </a:solidFill>
                <a:highlight>
                  <a:scrgbClr r="0" g="0" b="0">
                    <a:alpha val="0"/>
                  </a:scrgbClr>
                </a:highlight>
                <a:latin typeface="Calibri" pitchFamily="18"/>
                <a:cs typeface="Calibri" pitchFamily="2"/>
              </a:rPr>
              <a:t>k</a:t>
            </a:r>
            <a:r>
              <a:rPr lang="en-US" sz="1920" dirty="0">
                <a:solidFill>
                  <a:srgbClr val="535353"/>
                </a:solidFill>
                <a:highlight>
                  <a:scrgbClr r="0" g="0" b="0">
                    <a:alpha val="0"/>
                  </a:scrgbClr>
                </a:highlight>
                <a:latin typeface="Calibri" pitchFamily="18"/>
                <a:cs typeface="Calibri" pitchFamily="2"/>
              </a:rPr>
              <a:t> and V</a:t>
            </a:r>
            <a:r>
              <a:rPr lang="en-US" sz="1920" baseline="-25000" dirty="0">
                <a:solidFill>
                  <a:srgbClr val="535353"/>
                </a:solidFill>
                <a:highlight>
                  <a:scrgbClr r="0" g="0" b="0">
                    <a:alpha val="0"/>
                  </a:scrgbClr>
                </a:highlight>
                <a:latin typeface="Calibri" pitchFamily="18"/>
                <a:cs typeface="Calibri" pitchFamily="2"/>
              </a:rPr>
              <a:t>k+1</a:t>
            </a:r>
            <a:r>
              <a:rPr lang="en-US" sz="1920" dirty="0">
                <a:solidFill>
                  <a:srgbClr val="535353"/>
                </a:solidFill>
                <a:highlight>
                  <a:scrgbClr r="0" g="0" b="0">
                    <a:alpha val="0"/>
                  </a:scrgbClr>
                </a:highlight>
                <a:latin typeface="Calibri" pitchFamily="18"/>
                <a:cs typeface="Calibri" pitchFamily="2"/>
              </a:rPr>
              <a:t> are at most </a:t>
            </a:r>
            <a:r>
              <a:rPr lang="en-US" sz="1920" dirty="0" err="1">
                <a:solidFill>
                  <a:srgbClr val="535353"/>
                </a:solidFill>
                <a:highlight>
                  <a:scrgbClr r="0" g="0" b="0">
                    <a:alpha val="0"/>
                  </a:scrgbClr>
                </a:highlight>
                <a:latin typeface="Calibri" pitchFamily="18"/>
                <a:cs typeface="Calibri" pitchFamily="2"/>
              </a:rPr>
              <a:t>γ</a:t>
            </a:r>
            <a:r>
              <a:rPr lang="en-US" sz="1920" baseline="30000" dirty="0" err="1">
                <a:solidFill>
                  <a:srgbClr val="535353"/>
                </a:solidFill>
                <a:highlight>
                  <a:scrgbClr r="0" g="0" b="0">
                    <a:alpha val="0"/>
                  </a:scrgbClr>
                </a:highlight>
                <a:latin typeface="Calibri" pitchFamily="18"/>
                <a:cs typeface="Calibri" pitchFamily="2"/>
              </a:rPr>
              <a:t>k</a:t>
            </a:r>
            <a:r>
              <a:rPr lang="en-US" sz="1920" dirty="0">
                <a:solidFill>
                  <a:srgbClr val="535353"/>
                </a:solidFill>
                <a:highlight>
                  <a:scrgbClr r="0" g="0" b="0">
                    <a:alpha val="0"/>
                  </a:scrgbClr>
                </a:highlight>
                <a:latin typeface="Calibri" pitchFamily="18"/>
                <a:cs typeface="Calibri" pitchFamily="2"/>
              </a:rPr>
              <a:t> </a:t>
            </a:r>
            <a:r>
              <a:rPr lang="en-US" sz="1920" dirty="0" err="1">
                <a:solidFill>
                  <a:srgbClr val="535353"/>
                </a:solidFill>
                <a:highlight>
                  <a:scrgbClr r="0" g="0" b="0">
                    <a:alpha val="0"/>
                  </a:scrgbClr>
                </a:highlight>
                <a:latin typeface="Calibri" pitchFamily="18"/>
                <a:cs typeface="Calibri" pitchFamily="2"/>
              </a:rPr>
              <a:t>max|R</a:t>
            </a:r>
            <a:r>
              <a:rPr lang="en-US" sz="1920" baseline="-25000" dirty="0" err="1">
                <a:solidFill>
                  <a:srgbClr val="535353"/>
                </a:solidFill>
                <a:highlight>
                  <a:scrgbClr r="0" g="0" b="0">
                    <a:alpha val="0"/>
                  </a:scrgbClr>
                </a:highlight>
                <a:latin typeface="Calibri" pitchFamily="18"/>
                <a:cs typeface="Calibri" pitchFamily="2"/>
              </a:rPr>
              <a:t>MAX</a:t>
            </a:r>
            <a:r>
              <a:rPr lang="en-US" sz="1920" dirty="0">
                <a:solidFill>
                  <a:srgbClr val="535353"/>
                </a:solidFill>
                <a:highlight>
                  <a:scrgbClr r="0" g="0" b="0">
                    <a:alpha val="0"/>
                  </a:scrgbClr>
                </a:highlight>
                <a:latin typeface="Calibri" pitchFamily="18"/>
                <a:cs typeface="Calibri" pitchFamily="2"/>
              </a:rPr>
              <a:t> - R</a:t>
            </a:r>
            <a:r>
              <a:rPr lang="en-US" sz="1920" baseline="-25000" dirty="0">
                <a:solidFill>
                  <a:srgbClr val="535353"/>
                </a:solidFill>
                <a:highlight>
                  <a:scrgbClr r="0" g="0" b="0">
                    <a:alpha val="0"/>
                  </a:scrgbClr>
                </a:highlight>
                <a:latin typeface="Calibri" pitchFamily="18"/>
                <a:cs typeface="Calibri" pitchFamily="2"/>
              </a:rPr>
              <a:t>MIN</a:t>
            </a:r>
            <a:r>
              <a:rPr lang="en-US" sz="1920" dirty="0">
                <a:solidFill>
                  <a:srgbClr val="535353"/>
                </a:solidFill>
                <a:highlight>
                  <a:scrgbClr r="0" g="0" b="0">
                    <a:alpha val="0"/>
                  </a:scrgbClr>
                </a:highlight>
                <a:latin typeface="Calibri" pitchFamily="18"/>
                <a:cs typeface="Calibri" pitchFamily="2"/>
              </a:rPr>
              <a:t>| different</a:t>
            </a:r>
          </a:p>
          <a:p>
            <a:pPr marL="0" lvl="1" indent="0" hangingPunct="0">
              <a:lnSpc>
                <a:spcPct val="100000"/>
              </a:lnSpc>
              <a:spcBef>
                <a:spcPts val="2599"/>
              </a:spcBef>
              <a:buClr>
                <a:srgbClr val="535353"/>
              </a:buClr>
              <a:buSzPct val="82000"/>
              <a:buFont typeface="StarSymbol"/>
            </a:pPr>
            <a:r>
              <a:rPr lang="en-US" sz="1920" dirty="0">
                <a:solidFill>
                  <a:srgbClr val="535353"/>
                </a:solidFill>
                <a:highlight>
                  <a:scrgbClr r="0" g="0" b="0">
                    <a:alpha val="0"/>
                  </a:scrgbClr>
                </a:highlight>
                <a:latin typeface="Calibri" pitchFamily="18"/>
                <a:cs typeface="Calibri" pitchFamily="2"/>
              </a:rPr>
              <a:t>So as k increases, the values converge</a:t>
            </a:r>
          </a:p>
        </p:txBody>
      </p:sp>
      <p:grpSp>
        <p:nvGrpSpPr>
          <p:cNvPr id="24" name="Group 10">
            <a:extLst>
              <a:ext uri="{FF2B5EF4-FFF2-40B4-BE49-F238E27FC236}">
                <a16:creationId xmlns:a16="http://schemas.microsoft.com/office/drawing/2014/main" id="{889F2C0F-7F95-FF48-8FE7-051E11B19EA0}"/>
              </a:ext>
            </a:extLst>
          </p:cNvPr>
          <p:cNvGrpSpPr>
            <a:grpSpLocks/>
          </p:cNvGrpSpPr>
          <p:nvPr/>
        </p:nvGrpSpPr>
        <p:grpSpPr bwMode="auto">
          <a:xfrm>
            <a:off x="7346323" y="2106594"/>
            <a:ext cx="2438400" cy="2331721"/>
            <a:chOff x="2400" y="1401"/>
            <a:chExt cx="1440" cy="1377"/>
          </a:xfrm>
        </p:grpSpPr>
        <p:sp>
          <p:nvSpPr>
            <p:cNvPr id="25" name="AutoShape 11">
              <a:extLst>
                <a:ext uri="{FF2B5EF4-FFF2-40B4-BE49-F238E27FC236}">
                  <a16:creationId xmlns:a16="http://schemas.microsoft.com/office/drawing/2014/main" id="{589AC4A2-B286-1543-8093-F1DDC28B9C57}"/>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dirty="0">
                <a:latin typeface="Gill Sans Light" charset="0"/>
                <a:cs typeface="Gill Sans Light" charset="0"/>
              </a:endParaRPr>
            </a:p>
          </p:txBody>
        </p:sp>
        <p:grpSp>
          <p:nvGrpSpPr>
            <p:cNvPr id="26" name="Group 12">
              <a:extLst>
                <a:ext uri="{FF2B5EF4-FFF2-40B4-BE49-F238E27FC236}">
                  <a16:creationId xmlns:a16="http://schemas.microsoft.com/office/drawing/2014/main" id="{44DFFEE5-DE85-3146-9843-4944EFB3D983}"/>
                </a:ext>
              </a:extLst>
            </p:cNvPr>
            <p:cNvGrpSpPr>
              <a:grpSpLocks/>
            </p:cNvGrpSpPr>
            <p:nvPr/>
          </p:nvGrpSpPr>
          <p:grpSpPr bwMode="auto">
            <a:xfrm>
              <a:off x="2529" y="1617"/>
              <a:ext cx="1263" cy="361"/>
              <a:chOff x="1584" y="1680"/>
              <a:chExt cx="2352" cy="336"/>
            </a:xfrm>
          </p:grpSpPr>
          <p:sp>
            <p:nvSpPr>
              <p:cNvPr id="38" name="Line 13">
                <a:extLst>
                  <a:ext uri="{FF2B5EF4-FFF2-40B4-BE49-F238E27FC236}">
                    <a16:creationId xmlns:a16="http://schemas.microsoft.com/office/drawing/2014/main" id="{67B6A47B-D116-D342-87B6-C651A179F0A6}"/>
                  </a:ext>
                </a:extLst>
              </p:cNvPr>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dirty="0">
                  <a:latin typeface="Gill Sans Light" charset="0"/>
                  <a:cs typeface="Gill Sans Light" charset="0"/>
                </a:endParaRPr>
              </a:p>
            </p:txBody>
          </p:sp>
          <p:sp>
            <p:nvSpPr>
              <p:cNvPr id="39" name="Line 14">
                <a:extLst>
                  <a:ext uri="{FF2B5EF4-FFF2-40B4-BE49-F238E27FC236}">
                    <a16:creationId xmlns:a16="http://schemas.microsoft.com/office/drawing/2014/main" id="{AB737AB7-084B-5545-9F08-7ABD1264CE91}"/>
                  </a:ext>
                </a:extLst>
              </p:cNvPr>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dirty="0">
                  <a:latin typeface="Gill Sans Light" charset="0"/>
                  <a:cs typeface="Gill Sans Light" charset="0"/>
                </a:endParaRPr>
              </a:p>
            </p:txBody>
          </p:sp>
          <p:sp>
            <p:nvSpPr>
              <p:cNvPr id="40" name="Line 15">
                <a:extLst>
                  <a:ext uri="{FF2B5EF4-FFF2-40B4-BE49-F238E27FC236}">
                    <a16:creationId xmlns:a16="http://schemas.microsoft.com/office/drawing/2014/main" id="{3410837B-377B-BF4F-BB3F-7FDF861108AC}"/>
                  </a:ext>
                </a:extLst>
              </p:cNvPr>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dirty="0">
                  <a:latin typeface="Gill Sans Light" charset="0"/>
                  <a:cs typeface="Gill Sans Light" charset="0"/>
                </a:endParaRPr>
              </a:p>
            </p:txBody>
          </p:sp>
          <p:sp>
            <p:nvSpPr>
              <p:cNvPr id="41" name="Line 16">
                <a:extLst>
                  <a:ext uri="{FF2B5EF4-FFF2-40B4-BE49-F238E27FC236}">
                    <a16:creationId xmlns:a16="http://schemas.microsoft.com/office/drawing/2014/main" id="{4B7737A5-B049-D14C-A58A-BAB24156852B}"/>
                  </a:ext>
                </a:extLst>
              </p:cNvPr>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dirty="0">
                  <a:latin typeface="Gill Sans Light" charset="0"/>
                  <a:cs typeface="Gill Sans Light" charset="0"/>
                </a:endParaRPr>
              </a:p>
            </p:txBody>
          </p:sp>
        </p:grpSp>
        <p:sp>
          <p:nvSpPr>
            <p:cNvPr id="27" name="Oval 17">
              <a:extLst>
                <a:ext uri="{FF2B5EF4-FFF2-40B4-BE49-F238E27FC236}">
                  <a16:creationId xmlns:a16="http://schemas.microsoft.com/office/drawing/2014/main" id="{CE2DB1C7-E1A4-114A-AE9D-AEFB41A7F3E8}"/>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dirty="0">
                <a:latin typeface="Gill Sans Light" charset="0"/>
                <a:cs typeface="Gill Sans Light" charset="0"/>
              </a:endParaRPr>
            </a:p>
          </p:txBody>
        </p:sp>
        <p:grpSp>
          <p:nvGrpSpPr>
            <p:cNvPr id="28" name="Group 18">
              <a:extLst>
                <a:ext uri="{FF2B5EF4-FFF2-40B4-BE49-F238E27FC236}">
                  <a16:creationId xmlns:a16="http://schemas.microsoft.com/office/drawing/2014/main" id="{BB2CF868-0B83-DF4F-89D4-0EEC423CD917}"/>
                </a:ext>
              </a:extLst>
            </p:cNvPr>
            <p:cNvGrpSpPr>
              <a:grpSpLocks/>
            </p:cNvGrpSpPr>
            <p:nvPr/>
          </p:nvGrpSpPr>
          <p:grpSpPr bwMode="auto">
            <a:xfrm>
              <a:off x="2400" y="2107"/>
              <a:ext cx="1057" cy="386"/>
              <a:chOff x="1536" y="2400"/>
              <a:chExt cx="1584" cy="624"/>
            </a:xfrm>
          </p:grpSpPr>
          <p:sp>
            <p:nvSpPr>
              <p:cNvPr id="34" name="Line 19">
                <a:extLst>
                  <a:ext uri="{FF2B5EF4-FFF2-40B4-BE49-F238E27FC236}">
                    <a16:creationId xmlns:a16="http://schemas.microsoft.com/office/drawing/2014/main" id="{84312799-0A02-744B-AE04-7BF919CE0042}"/>
                  </a:ext>
                </a:extLst>
              </p:cNvPr>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dirty="0">
                  <a:latin typeface="Gill Sans Light" charset="0"/>
                  <a:cs typeface="Gill Sans Light" charset="0"/>
                </a:endParaRPr>
              </a:p>
            </p:txBody>
          </p:sp>
          <p:sp>
            <p:nvSpPr>
              <p:cNvPr id="35" name="Line 20">
                <a:extLst>
                  <a:ext uri="{FF2B5EF4-FFF2-40B4-BE49-F238E27FC236}">
                    <a16:creationId xmlns:a16="http://schemas.microsoft.com/office/drawing/2014/main" id="{A51F4BD1-9805-5542-BBC0-C0EAA2298410}"/>
                  </a:ext>
                </a:extLst>
              </p:cNvPr>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dirty="0">
                  <a:latin typeface="Gill Sans Light" charset="0"/>
                  <a:cs typeface="Gill Sans Light" charset="0"/>
                </a:endParaRPr>
              </a:p>
            </p:txBody>
          </p:sp>
          <p:sp>
            <p:nvSpPr>
              <p:cNvPr id="36" name="Line 21">
                <a:extLst>
                  <a:ext uri="{FF2B5EF4-FFF2-40B4-BE49-F238E27FC236}">
                    <a16:creationId xmlns:a16="http://schemas.microsoft.com/office/drawing/2014/main" id="{FA5F95EF-60C3-0742-9312-6E5849ECD104}"/>
                  </a:ext>
                </a:extLst>
              </p:cNvPr>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dirty="0">
                  <a:latin typeface="Gill Sans Light" charset="0"/>
                  <a:cs typeface="Gill Sans Light" charset="0"/>
                </a:endParaRPr>
              </a:p>
            </p:txBody>
          </p:sp>
          <p:sp>
            <p:nvSpPr>
              <p:cNvPr id="37" name="Line 22">
                <a:extLst>
                  <a:ext uri="{FF2B5EF4-FFF2-40B4-BE49-F238E27FC236}">
                    <a16:creationId xmlns:a16="http://schemas.microsoft.com/office/drawing/2014/main" id="{DCFA70B8-C546-2A4D-A4C9-380C4DFE5086}"/>
                  </a:ext>
                </a:extLst>
              </p:cNvPr>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dirty="0">
                  <a:latin typeface="Gill Sans Light" charset="0"/>
                  <a:cs typeface="Gill Sans Light" charset="0"/>
                </a:endParaRPr>
              </a:p>
            </p:txBody>
          </p:sp>
        </p:grpSp>
        <p:sp>
          <p:nvSpPr>
            <p:cNvPr id="29" name="Text Box 23">
              <a:extLst>
                <a:ext uri="{FF2B5EF4-FFF2-40B4-BE49-F238E27FC236}">
                  <a16:creationId xmlns:a16="http://schemas.microsoft.com/office/drawing/2014/main" id="{3B4B120E-F374-8845-A0CC-D8135506D453}"/>
                </a:ext>
              </a:extLst>
            </p:cNvPr>
            <p:cNvSpPr txBox="1">
              <a:spLocks noChangeArrowheads="1"/>
            </p:cNvSpPr>
            <p:nvPr/>
          </p:nvSpPr>
          <p:spPr bwMode="auto">
            <a:xfrm>
              <a:off x="3024" y="1680"/>
              <a:ext cx="129" cy="273"/>
            </a:xfrm>
            <a:prstGeom prst="rect">
              <a:avLst/>
            </a:prstGeom>
            <a:noFill/>
            <a:ln w="9525">
              <a:noFill/>
              <a:miter lim="800000"/>
              <a:headEnd/>
              <a:tailEnd/>
            </a:ln>
          </p:spPr>
          <p:txBody>
            <a:bodyPr>
              <a:spAutoFit/>
            </a:bodyPr>
            <a:lstStyle/>
            <a:p>
              <a:pPr>
                <a:spcBef>
                  <a:spcPct val="50000"/>
                </a:spcBef>
              </a:pPr>
              <a:r>
                <a:rPr lang="en-US" sz="2400" dirty="0">
                  <a:latin typeface="Gill Sans Light" charset="0"/>
                  <a:cs typeface="Gill Sans Light" charset="0"/>
                </a:rPr>
                <a:t>a</a:t>
              </a:r>
            </a:p>
          </p:txBody>
        </p:sp>
        <p:sp>
          <p:nvSpPr>
            <p:cNvPr id="30" name="Text Box 24">
              <a:extLst>
                <a:ext uri="{FF2B5EF4-FFF2-40B4-BE49-F238E27FC236}">
                  <a16:creationId xmlns:a16="http://schemas.microsoft.com/office/drawing/2014/main" id="{EC8E616F-0833-E748-A145-6CBCA8E7C3A3}"/>
                </a:ext>
              </a:extLst>
            </p:cNvPr>
            <p:cNvSpPr txBox="1">
              <a:spLocks noChangeArrowheads="1"/>
            </p:cNvSpPr>
            <p:nvPr/>
          </p:nvSpPr>
          <p:spPr bwMode="auto">
            <a:xfrm>
              <a:off x="3216" y="1401"/>
              <a:ext cx="624" cy="273"/>
            </a:xfrm>
            <a:prstGeom prst="rect">
              <a:avLst/>
            </a:prstGeom>
            <a:noFill/>
            <a:ln w="9525">
              <a:noFill/>
              <a:miter lim="800000"/>
              <a:headEnd/>
              <a:tailEnd/>
            </a:ln>
          </p:spPr>
          <p:txBody>
            <a:bodyPr wrap="square">
              <a:spAutoFit/>
            </a:bodyPr>
            <a:lstStyle/>
            <a:p>
              <a:pPr>
                <a:spcBef>
                  <a:spcPct val="50000"/>
                </a:spcBef>
              </a:pPr>
              <a:r>
                <a:rPr lang="en-US" sz="2400" dirty="0">
                  <a:solidFill>
                    <a:srgbClr val="0000FF"/>
                  </a:solidFill>
                  <a:latin typeface="Gill Sans Light" charset="0"/>
                  <a:cs typeface="Gill Sans Light" charset="0"/>
                </a:rPr>
                <a:t>V</a:t>
              </a:r>
              <a:r>
                <a:rPr lang="en-US" sz="2400" baseline="-25000" dirty="0">
                  <a:solidFill>
                    <a:srgbClr val="0000FF"/>
                  </a:solidFill>
                  <a:latin typeface="Gill Sans Light" charset="0"/>
                  <a:cs typeface="Gill Sans Light" charset="0"/>
                </a:rPr>
                <a:t>k+1</a:t>
              </a:r>
              <a:r>
                <a:rPr lang="en-US" sz="2400" dirty="0">
                  <a:solidFill>
                    <a:srgbClr val="0000FF"/>
                  </a:solidFill>
                  <a:latin typeface="Gill Sans Light" charset="0"/>
                  <a:cs typeface="Gill Sans Light" charset="0"/>
                </a:rPr>
                <a:t>(s)</a:t>
              </a:r>
            </a:p>
          </p:txBody>
        </p:sp>
        <p:sp>
          <p:nvSpPr>
            <p:cNvPr id="31" name="Text Box 25">
              <a:extLst>
                <a:ext uri="{FF2B5EF4-FFF2-40B4-BE49-F238E27FC236}">
                  <a16:creationId xmlns:a16="http://schemas.microsoft.com/office/drawing/2014/main" id="{4B92FD7E-4A47-A941-AD8A-D4BE0FEEC0F4}"/>
                </a:ext>
              </a:extLst>
            </p:cNvPr>
            <p:cNvSpPr txBox="1">
              <a:spLocks noChangeArrowheads="1"/>
            </p:cNvSpPr>
            <p:nvPr/>
          </p:nvSpPr>
          <p:spPr bwMode="auto">
            <a:xfrm>
              <a:off x="2976" y="1920"/>
              <a:ext cx="559" cy="273"/>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Gill Sans Light" charset="0"/>
                  <a:cs typeface="Gill Sans Light" charset="0"/>
                </a:rPr>
                <a:t>s, a</a:t>
              </a:r>
            </a:p>
          </p:txBody>
        </p:sp>
        <p:sp>
          <p:nvSpPr>
            <p:cNvPr id="32" name="Text Box 26">
              <a:extLst>
                <a:ext uri="{FF2B5EF4-FFF2-40B4-BE49-F238E27FC236}">
                  <a16:creationId xmlns:a16="http://schemas.microsoft.com/office/drawing/2014/main" id="{CC2D77AC-FA3E-244F-97F4-6FEC7E743A22}"/>
                </a:ext>
              </a:extLst>
            </p:cNvPr>
            <p:cNvSpPr txBox="1">
              <a:spLocks noChangeArrowheads="1"/>
            </p:cNvSpPr>
            <p:nvPr/>
          </p:nvSpPr>
          <p:spPr bwMode="auto">
            <a:xfrm>
              <a:off x="2592" y="2265"/>
              <a:ext cx="504" cy="273"/>
            </a:xfrm>
            <a:prstGeom prst="rect">
              <a:avLst/>
            </a:prstGeom>
            <a:noFill/>
            <a:ln w="9525">
              <a:noFill/>
              <a:miter lim="800000"/>
              <a:headEnd/>
              <a:tailEnd/>
            </a:ln>
          </p:spPr>
          <p:txBody>
            <a:bodyPr>
              <a:spAutoFit/>
            </a:bodyPr>
            <a:lstStyle/>
            <a:p>
              <a:pPr>
                <a:spcBef>
                  <a:spcPct val="50000"/>
                </a:spcBef>
              </a:pPr>
              <a:r>
                <a:rPr lang="en-US" sz="2400" dirty="0" err="1">
                  <a:latin typeface="Gill Sans Light" charset="0"/>
                  <a:cs typeface="Gill Sans Light" charset="0"/>
                </a:rPr>
                <a:t>s,a,s</a:t>
              </a:r>
              <a:r>
                <a:rPr lang="ja-JP" altLang="en-US" sz="2400" dirty="0">
                  <a:latin typeface="Gill Sans Light" charset="0"/>
                  <a:cs typeface="Gill Sans Light" charset="0"/>
                </a:rPr>
                <a:t>’</a:t>
              </a:r>
              <a:endParaRPr lang="en-US" sz="2400" dirty="0">
                <a:latin typeface="Gill Sans Light" charset="0"/>
                <a:cs typeface="Gill Sans Light" charset="0"/>
              </a:endParaRPr>
            </a:p>
          </p:txBody>
        </p:sp>
        <p:sp>
          <p:nvSpPr>
            <p:cNvPr id="33" name="Text Box 28">
              <a:extLst>
                <a:ext uri="{FF2B5EF4-FFF2-40B4-BE49-F238E27FC236}">
                  <a16:creationId xmlns:a16="http://schemas.microsoft.com/office/drawing/2014/main" id="{EE758FF8-79E7-BD4D-A742-82BCA9593BF3}"/>
                </a:ext>
              </a:extLst>
            </p:cNvPr>
            <p:cNvSpPr txBox="1">
              <a:spLocks noChangeArrowheads="1"/>
            </p:cNvSpPr>
            <p:nvPr/>
          </p:nvSpPr>
          <p:spPr bwMode="auto">
            <a:xfrm>
              <a:off x="2789" y="2505"/>
              <a:ext cx="667" cy="273"/>
            </a:xfrm>
            <a:prstGeom prst="rect">
              <a:avLst/>
            </a:prstGeom>
            <a:noFill/>
            <a:ln w="9525">
              <a:noFill/>
              <a:miter lim="800000"/>
              <a:headEnd/>
              <a:tailEnd/>
            </a:ln>
          </p:spPr>
          <p:txBody>
            <a:bodyPr wrap="square">
              <a:spAutoFit/>
            </a:bodyPr>
            <a:lstStyle/>
            <a:p>
              <a:pPr algn="r" rtl="1">
                <a:spcBef>
                  <a:spcPct val="50000"/>
                </a:spcBef>
              </a:pPr>
              <a:r>
                <a:rPr lang="en-US" sz="2400" dirty="0" err="1">
                  <a:solidFill>
                    <a:srgbClr val="0000FF"/>
                  </a:solidFill>
                  <a:latin typeface="Gill Sans Light" charset="0"/>
                  <a:cs typeface="Gill Sans Light" charset="0"/>
                </a:rPr>
                <a:t>V</a:t>
              </a:r>
              <a:r>
                <a:rPr lang="en-US" sz="2400" baseline="-25000" dirty="0" err="1">
                  <a:solidFill>
                    <a:srgbClr val="0000FF"/>
                  </a:solidFill>
                  <a:latin typeface="Gill Sans Light" charset="0"/>
                  <a:cs typeface="Gill Sans Light" charset="0"/>
                </a:rPr>
                <a:t>k</a:t>
              </a:r>
              <a:r>
                <a:rPr lang="en-US" sz="2400" dirty="0">
                  <a:solidFill>
                    <a:srgbClr val="0000FF"/>
                  </a:solidFill>
                  <a:latin typeface="Gill Sans Light" charset="0"/>
                  <a:cs typeface="Gill Sans Light" charset="0"/>
                </a:rPr>
                <a:t>(s’</a:t>
              </a:r>
              <a:r>
                <a:rPr lang="en-US" altLang="ja-JP" sz="2400" dirty="0">
                  <a:solidFill>
                    <a:srgbClr val="0000FF"/>
                  </a:solidFill>
                  <a:latin typeface="Gill Sans Light" charset="0"/>
                  <a:cs typeface="Gill Sans Light" charset="0"/>
                </a:rPr>
                <a:t>)</a:t>
              </a:r>
              <a:endParaRPr lang="en-US" sz="2400" dirty="0">
                <a:solidFill>
                  <a:srgbClr val="0000FF"/>
                </a:solidFill>
                <a:latin typeface="Gill Sans Light" charset="0"/>
                <a:cs typeface="Gill Sans Light" charset="0"/>
              </a:endParaRPr>
            </a:p>
          </p:txBody>
        </p:sp>
      </p:grpSp>
      <p:sp>
        <p:nvSpPr>
          <p:cNvPr id="42" name="Isosceles Triangle 26">
            <a:extLst>
              <a:ext uri="{FF2B5EF4-FFF2-40B4-BE49-F238E27FC236}">
                <a16:creationId xmlns:a16="http://schemas.microsoft.com/office/drawing/2014/main" id="{1A90A1C3-D991-4F4D-9B82-E270A17888CE}"/>
              </a:ext>
            </a:extLst>
          </p:cNvPr>
          <p:cNvSpPr/>
          <p:nvPr/>
        </p:nvSpPr>
        <p:spPr>
          <a:xfrm>
            <a:off x="7752723" y="4463713"/>
            <a:ext cx="1706880" cy="186944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dirty="0">
              <a:latin typeface="Gill Sans Light" charset="0"/>
              <a:cs typeface="Gill Sans Ligh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D635E7-8713-CC4B-A81F-59BB6A9830A0}"/>
              </a:ext>
            </a:extLst>
          </p:cNvPr>
          <p:cNvSpPr txBox="1"/>
          <p:nvPr/>
        </p:nvSpPr>
        <p:spPr>
          <a:xfrm>
            <a:off x="274320" y="1570692"/>
            <a:ext cx="5230897" cy="415263"/>
          </a:xfrm>
          <a:prstGeom prst="rect">
            <a:avLst/>
          </a:prstGeom>
          <a:noFill/>
          <a:ln>
            <a:noFill/>
          </a:ln>
        </p:spPr>
        <p:txBody>
          <a:bodyPr wrap="none" lIns="90000" tIns="45000" rIns="90000" bIns="45000" anchorCtr="0" compatLnSpc="0">
            <a:spAutoFit/>
          </a:bodyPr>
          <a:lstStyle/>
          <a:p>
            <a:pPr hangingPunct="0"/>
            <a:r>
              <a:rPr lang="en-US" sz="2200" dirty="0">
                <a:latin typeface="Liberation Sans" pitchFamily="18"/>
                <a:ea typeface="Noto Sans CJK SC Regular" pitchFamily="2"/>
                <a:cs typeface="FreeSans" pitchFamily="2"/>
              </a:rPr>
              <a:t>At convergence, this property must hold</a:t>
            </a:r>
          </a:p>
        </p:txBody>
      </p:sp>
      <p:sp>
        <p:nvSpPr>
          <p:cNvPr id="4" name="Straight Connector 3">
            <a:extLst>
              <a:ext uri="{FF2B5EF4-FFF2-40B4-BE49-F238E27FC236}">
                <a16:creationId xmlns:a16="http://schemas.microsoft.com/office/drawing/2014/main" id="{05DA0E8C-EA00-C149-8296-688326A923B5}"/>
              </a:ext>
            </a:extLst>
          </p:cNvPr>
          <p:cNvSpPr/>
          <p:nvPr/>
        </p:nvSpPr>
        <p:spPr>
          <a:xfrm>
            <a:off x="3840480" y="2049882"/>
            <a:ext cx="274321" cy="548641"/>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6" name="Group 5" descr="22§display§V(s) = \max_a \sum_{s'} P(s',r|s,a)[ r + \gamma V(s')]§svg§600§FALSE" title="TexMaths">
            <a:extLst>
              <a:ext uri="{FF2B5EF4-FFF2-40B4-BE49-F238E27FC236}">
                <a16:creationId xmlns:a16="http://schemas.microsoft.com/office/drawing/2014/main" id="{C33B3B63-4901-F34E-9F93-F58C71D98EAA}"/>
              </a:ext>
            </a:extLst>
          </p:cNvPr>
          <p:cNvGrpSpPr/>
          <p:nvPr/>
        </p:nvGrpSpPr>
        <p:grpSpPr>
          <a:xfrm>
            <a:off x="2372041" y="2644022"/>
            <a:ext cx="5948999" cy="783720"/>
            <a:chOff x="2372040" y="2377800"/>
            <a:chExt cx="5948999" cy="783720"/>
          </a:xfrm>
        </p:grpSpPr>
        <p:sp>
          <p:nvSpPr>
            <p:cNvPr id="7" name="Freeform 6">
              <a:extLst>
                <a:ext uri="{FF2B5EF4-FFF2-40B4-BE49-F238E27FC236}">
                  <a16:creationId xmlns:a16="http://schemas.microsoft.com/office/drawing/2014/main" id="{724F93BC-962C-5E4E-8057-C9B85C706737}"/>
                </a:ext>
              </a:extLst>
            </p:cNvPr>
            <p:cNvSpPr/>
            <p:nvPr/>
          </p:nvSpPr>
          <p:spPr>
            <a:xfrm>
              <a:off x="2372040" y="2377800"/>
              <a:ext cx="5948999" cy="781200"/>
            </a:xfrm>
            <a:custGeom>
              <a:avLst/>
              <a:gdLst/>
              <a:ahLst/>
              <a:cxnLst>
                <a:cxn ang="3cd4">
                  <a:pos x="hc" y="t"/>
                </a:cxn>
                <a:cxn ang="cd2">
                  <a:pos x="l" y="vc"/>
                </a:cxn>
                <a:cxn ang="cd4">
                  <a:pos x="hc" y="b"/>
                </a:cxn>
                <a:cxn ang="0">
                  <a:pos x="r" y="vc"/>
                </a:cxn>
              </a:cxnLst>
              <a:rect l="l" t="t" r="r" b="b"/>
              <a:pathLst>
                <a:path w="16526" h="2171">
                  <a:moveTo>
                    <a:pt x="8263" y="2171"/>
                  </a:moveTo>
                  <a:lnTo>
                    <a:pt x="0" y="2171"/>
                  </a:lnTo>
                  <a:lnTo>
                    <a:pt x="0" y="0"/>
                  </a:lnTo>
                  <a:lnTo>
                    <a:pt x="16526" y="0"/>
                  </a:lnTo>
                  <a:lnTo>
                    <a:pt x="16526" y="21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01107916-174D-B842-803E-E1172FDD937D}"/>
                </a:ext>
              </a:extLst>
            </p:cNvPr>
            <p:cNvSpPr/>
            <p:nvPr/>
          </p:nvSpPr>
          <p:spPr>
            <a:xfrm>
              <a:off x="2391839"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AF89984D-8349-C445-A8A4-4BEC3DB5A90D}"/>
                </a:ext>
              </a:extLst>
            </p:cNvPr>
            <p:cNvSpPr/>
            <p:nvPr/>
          </p:nvSpPr>
          <p:spPr>
            <a:xfrm>
              <a:off x="268560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86E3D24-D522-8048-A09C-5C30166087D5}"/>
                </a:ext>
              </a:extLst>
            </p:cNvPr>
            <p:cNvSpPr/>
            <p:nvPr/>
          </p:nvSpPr>
          <p:spPr>
            <a:xfrm>
              <a:off x="280440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41B8D5E9-B71E-8543-9ACE-B3321EB3DAA0}"/>
                </a:ext>
              </a:extLst>
            </p:cNvPr>
            <p:cNvSpPr/>
            <p:nvPr/>
          </p:nvSpPr>
          <p:spPr>
            <a:xfrm>
              <a:off x="296855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AF8CD07-F71D-F44A-BC6F-57C9F61234EC}"/>
                </a:ext>
              </a:extLst>
            </p:cNvPr>
            <p:cNvSpPr/>
            <p:nvPr/>
          </p:nvSpPr>
          <p:spPr>
            <a:xfrm>
              <a:off x="3199680" y="261540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73B15AF-5070-9443-A96C-813829637D47}"/>
                </a:ext>
              </a:extLst>
            </p:cNvPr>
            <p:cNvSpPr/>
            <p:nvPr/>
          </p:nvSpPr>
          <p:spPr>
            <a:xfrm>
              <a:off x="3557520" y="2589119"/>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4"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68" y="398"/>
                  </a:cubicBezTo>
                  <a:lnTo>
                    <a:pt x="268"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3" y="22"/>
                    <a:pt x="614" y="75"/>
                    <a:pt x="614" y="130"/>
                  </a:cubicBezTo>
                  <a:lnTo>
                    <a:pt x="614" y="356"/>
                  </a:lnTo>
                  <a:cubicBezTo>
                    <a:pt x="614" y="398"/>
                    <a:pt x="603" y="398"/>
                    <a:pt x="539" y="398"/>
                  </a:cubicBezTo>
                  <a:lnTo>
                    <a:pt x="539" y="429"/>
                  </a:lnTo>
                  <a:cubicBezTo>
                    <a:pt x="572" y="429"/>
                    <a:pt x="623" y="427"/>
                    <a:pt x="649" y="427"/>
                  </a:cubicBezTo>
                  <a:cubicBezTo>
                    <a:pt x="673" y="427"/>
                    <a:pt x="724" y="429"/>
                    <a:pt x="757" y="429"/>
                  </a:cubicBezTo>
                  <a:lnTo>
                    <a:pt x="757" y="398"/>
                  </a:lnTo>
                  <a:cubicBezTo>
                    <a:pt x="706" y="398"/>
                    <a:pt x="682" y="398"/>
                    <a:pt x="682" y="370"/>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DDB33ED-CDD9-7F44-8722-0D4BE5D53E45}"/>
                </a:ext>
              </a:extLst>
            </p:cNvPr>
            <p:cNvSpPr/>
            <p:nvPr/>
          </p:nvSpPr>
          <p:spPr>
            <a:xfrm>
              <a:off x="3849839" y="2586960"/>
              <a:ext cx="157320" cy="160560"/>
            </a:xfrm>
            <a:custGeom>
              <a:avLst/>
              <a:gdLst/>
              <a:ahLst/>
              <a:cxnLst>
                <a:cxn ang="3cd4">
                  <a:pos x="hc" y="t"/>
                </a:cxn>
                <a:cxn ang="cd2">
                  <a:pos x="l" y="vc"/>
                </a:cxn>
                <a:cxn ang="cd4">
                  <a:pos x="hc" y="b"/>
                </a:cxn>
                <a:cxn ang="0">
                  <a:pos x="r" y="vc"/>
                </a:cxn>
              </a:cxnLst>
              <a:rect l="l" t="t" r="r" b="b"/>
              <a:pathLst>
                <a:path w="438" h="447">
                  <a:moveTo>
                    <a:pt x="282" y="361"/>
                  </a:moveTo>
                  <a:cubicBezTo>
                    <a:pt x="286" y="400"/>
                    <a:pt x="312" y="440"/>
                    <a:pt x="359" y="440"/>
                  </a:cubicBezTo>
                  <a:cubicBezTo>
                    <a:pt x="378" y="440"/>
                    <a:pt x="438" y="427"/>
                    <a:pt x="438" y="348"/>
                  </a:cubicBezTo>
                  <a:lnTo>
                    <a:pt x="438" y="295"/>
                  </a:lnTo>
                  <a:lnTo>
                    <a:pt x="414" y="295"/>
                  </a:lnTo>
                  <a:lnTo>
                    <a:pt x="414" y="348"/>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7"/>
                    <a:pt x="156" y="447"/>
                  </a:cubicBezTo>
                  <a:cubicBezTo>
                    <a:pt x="220" y="447"/>
                    <a:pt x="264" y="407"/>
                    <a:pt x="282" y="361"/>
                  </a:cubicBezTo>
                  <a:close/>
                  <a:moveTo>
                    <a:pt x="275" y="202"/>
                  </a:moveTo>
                  <a:lnTo>
                    <a:pt x="275" y="299"/>
                  </a:lnTo>
                  <a:cubicBezTo>
                    <a:pt x="275" y="392"/>
                    <a:pt x="207" y="425"/>
                    <a:pt x="163" y="425"/>
                  </a:cubicBezTo>
                  <a:cubicBezTo>
                    <a:pt x="114" y="425"/>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CBE89900-7AC5-744A-9757-75027C63869B}"/>
                </a:ext>
              </a:extLst>
            </p:cNvPr>
            <p:cNvSpPr/>
            <p:nvPr/>
          </p:nvSpPr>
          <p:spPr>
            <a:xfrm>
              <a:off x="4012919" y="259308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5"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9"/>
                  </a:cubicBezTo>
                  <a:cubicBezTo>
                    <a:pt x="145" y="337"/>
                    <a:pt x="174" y="306"/>
                    <a:pt x="231" y="235"/>
                  </a:cubicBezTo>
                  <a:lnTo>
                    <a:pt x="306" y="332"/>
                  </a:lnTo>
                  <a:cubicBezTo>
                    <a:pt x="315" y="343"/>
                    <a:pt x="326" y="359"/>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F5C96CA-5BC3-514C-A5CC-9C3B7EABC8A4}"/>
                </a:ext>
              </a:extLst>
            </p:cNvPr>
            <p:cNvSpPr/>
            <p:nvPr/>
          </p:nvSpPr>
          <p:spPr>
            <a:xfrm>
              <a:off x="3809520" y="284436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3"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301"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301" y="37"/>
                    <a:pt x="301" y="35"/>
                  </a:cubicBezTo>
                  <a:cubicBezTo>
                    <a:pt x="301"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4"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8F76E94-D3FD-8041-87E8-7D695F098803}"/>
                </a:ext>
              </a:extLst>
            </p:cNvPr>
            <p:cNvSpPr/>
            <p:nvPr/>
          </p:nvSpPr>
          <p:spPr>
            <a:xfrm>
              <a:off x="4271040" y="2412720"/>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2"/>
                    <a:pt x="711" y="1272"/>
                  </a:cubicBezTo>
                  <a:lnTo>
                    <a:pt x="128" y="1272"/>
                  </a:lnTo>
                  <a:lnTo>
                    <a:pt x="620" y="693"/>
                  </a:lnTo>
                  <a:cubicBezTo>
                    <a:pt x="627" y="686"/>
                    <a:pt x="629" y="682"/>
                    <a:pt x="629" y="678"/>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7"/>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DC235BF-7D28-8C4C-B948-54D8F5FDAA2C}"/>
                </a:ext>
              </a:extLst>
            </p:cNvPr>
            <p:cNvSpPr/>
            <p:nvPr/>
          </p:nvSpPr>
          <p:spPr>
            <a:xfrm>
              <a:off x="4408200" y="305100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F7DDA4F0-37DF-9945-8F54-9A2BA750DE3F}"/>
                </a:ext>
              </a:extLst>
            </p:cNvPr>
            <p:cNvSpPr/>
            <p:nvPr/>
          </p:nvSpPr>
          <p:spPr>
            <a:xfrm>
              <a:off x="4537440" y="299160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810B4E5C-F6F9-F845-A73D-BAF7409B0B8C}"/>
                </a:ext>
              </a:extLst>
            </p:cNvPr>
            <p:cNvSpPr/>
            <p:nvPr/>
          </p:nvSpPr>
          <p:spPr>
            <a:xfrm>
              <a:off x="4826520" y="2505240"/>
              <a:ext cx="249120" cy="237960"/>
            </a:xfrm>
            <a:custGeom>
              <a:avLst/>
              <a:gdLst/>
              <a:ahLst/>
              <a:cxnLst>
                <a:cxn ang="3cd4">
                  <a:pos x="hc" y="t"/>
                </a:cxn>
                <a:cxn ang="cd2">
                  <a:pos x="l" y="vc"/>
                </a:cxn>
                <a:cxn ang="cd4">
                  <a:pos x="hc" y="b"/>
                </a:cxn>
                <a:cxn ang="0">
                  <a:pos x="r" y="vc"/>
                </a:cxn>
              </a:cxnLst>
              <a:rect l="l" t="t" r="r" b="b"/>
              <a:pathLst>
                <a:path w="693" h="662">
                  <a:moveTo>
                    <a:pt x="255" y="356"/>
                  </a:moveTo>
                  <a:lnTo>
                    <a:pt x="420" y="356"/>
                  </a:lnTo>
                  <a:cubicBezTo>
                    <a:pt x="557" y="356"/>
                    <a:pt x="693" y="255"/>
                    <a:pt x="693" y="147"/>
                  </a:cubicBezTo>
                  <a:cubicBezTo>
                    <a:pt x="693" y="73"/>
                    <a:pt x="629" y="0"/>
                    <a:pt x="502" y="0"/>
                  </a:cubicBezTo>
                  <a:lnTo>
                    <a:pt x="187" y="0"/>
                  </a:lnTo>
                  <a:cubicBezTo>
                    <a:pt x="169" y="0"/>
                    <a:pt x="158" y="0"/>
                    <a:pt x="158" y="18"/>
                  </a:cubicBezTo>
                  <a:cubicBezTo>
                    <a:pt x="158" y="31"/>
                    <a:pt x="167" y="31"/>
                    <a:pt x="187" y="31"/>
                  </a:cubicBezTo>
                  <a:cubicBezTo>
                    <a:pt x="198" y="31"/>
                    <a:pt x="216" y="31"/>
                    <a:pt x="229" y="33"/>
                  </a:cubicBezTo>
                  <a:cubicBezTo>
                    <a:pt x="244" y="33"/>
                    <a:pt x="249" y="37"/>
                    <a:pt x="249" y="48"/>
                  </a:cubicBezTo>
                  <a:cubicBezTo>
                    <a:pt x="249" y="51"/>
                    <a:pt x="249" y="55"/>
                    <a:pt x="246" y="66"/>
                  </a:cubicBezTo>
                  <a:lnTo>
                    <a:pt x="114" y="587"/>
                  </a:lnTo>
                  <a:cubicBezTo>
                    <a:pt x="106" y="625"/>
                    <a:pt x="103" y="631"/>
                    <a:pt x="26" y="631"/>
                  </a:cubicBezTo>
                  <a:cubicBezTo>
                    <a:pt x="11" y="631"/>
                    <a:pt x="0" y="631"/>
                    <a:pt x="0" y="651"/>
                  </a:cubicBezTo>
                  <a:cubicBezTo>
                    <a:pt x="0" y="662"/>
                    <a:pt x="11" y="662"/>
                    <a:pt x="15" y="662"/>
                  </a:cubicBezTo>
                  <a:cubicBezTo>
                    <a:pt x="42" y="662"/>
                    <a:pt x="110" y="660"/>
                    <a:pt x="139" y="660"/>
                  </a:cubicBezTo>
                  <a:cubicBezTo>
                    <a:pt x="158" y="660"/>
                    <a:pt x="180" y="660"/>
                    <a:pt x="200" y="660"/>
                  </a:cubicBezTo>
                  <a:cubicBezTo>
                    <a:pt x="222" y="660"/>
                    <a:pt x="242" y="662"/>
                    <a:pt x="262" y="662"/>
                  </a:cubicBezTo>
                  <a:cubicBezTo>
                    <a:pt x="271" y="662"/>
                    <a:pt x="282" y="662"/>
                    <a:pt x="282" y="642"/>
                  </a:cubicBezTo>
                  <a:cubicBezTo>
                    <a:pt x="282" y="631"/>
                    <a:pt x="273" y="631"/>
                    <a:pt x="255" y="631"/>
                  </a:cubicBezTo>
                  <a:cubicBezTo>
                    <a:pt x="220" y="631"/>
                    <a:pt x="191" y="631"/>
                    <a:pt x="191" y="614"/>
                  </a:cubicBezTo>
                  <a:cubicBezTo>
                    <a:pt x="191" y="609"/>
                    <a:pt x="194" y="605"/>
                    <a:pt x="196" y="598"/>
                  </a:cubicBezTo>
                  <a:close/>
                  <a:moveTo>
                    <a:pt x="326" y="66"/>
                  </a:moveTo>
                  <a:cubicBezTo>
                    <a:pt x="334" y="33"/>
                    <a:pt x="334" y="31"/>
                    <a:pt x="376" y="31"/>
                  </a:cubicBezTo>
                  <a:lnTo>
                    <a:pt x="471" y="31"/>
                  </a:lnTo>
                  <a:cubicBezTo>
                    <a:pt x="550" y="31"/>
                    <a:pt x="603" y="57"/>
                    <a:pt x="603" y="123"/>
                  </a:cubicBezTo>
                  <a:cubicBezTo>
                    <a:pt x="603" y="161"/>
                    <a:pt x="583" y="244"/>
                    <a:pt x="546" y="279"/>
                  </a:cubicBezTo>
                  <a:cubicBezTo>
                    <a:pt x="497" y="323"/>
                    <a:pt x="438" y="330"/>
                    <a:pt x="396" y="330"/>
                  </a:cubicBezTo>
                  <a:lnTo>
                    <a:pt x="260" y="33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415FC578-5EC4-5846-A3E1-EFD1CC8C9704}"/>
                </a:ext>
              </a:extLst>
            </p:cNvPr>
            <p:cNvSpPr/>
            <p:nvPr/>
          </p:nvSpPr>
          <p:spPr>
            <a:xfrm>
              <a:off x="511776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D0403796-7AD4-1941-B898-CB6FA0499DC0}"/>
                </a:ext>
              </a:extLst>
            </p:cNvPr>
            <p:cNvSpPr/>
            <p:nvPr/>
          </p:nvSpPr>
          <p:spPr>
            <a:xfrm>
              <a:off x="523656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07A0727-884D-A645-8403-D1CDB5E24CCE}"/>
                </a:ext>
              </a:extLst>
            </p:cNvPr>
            <p:cNvSpPr/>
            <p:nvPr/>
          </p:nvSpPr>
          <p:spPr>
            <a:xfrm>
              <a:off x="539280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96732B6-FA3A-6D4F-8F1B-C6C3AE07F742}"/>
                </a:ext>
              </a:extLst>
            </p:cNvPr>
            <p:cNvSpPr/>
            <p:nvPr/>
          </p:nvSpPr>
          <p:spPr>
            <a:xfrm>
              <a:off x="550836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A305023-A90B-C544-80DC-327A92572897}"/>
                </a:ext>
              </a:extLst>
            </p:cNvPr>
            <p:cNvSpPr/>
            <p:nvPr/>
          </p:nvSpPr>
          <p:spPr>
            <a:xfrm>
              <a:off x="564300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F7DE7557-B635-C643-B599-04F3ECD7AEA9}"/>
                </a:ext>
              </a:extLst>
            </p:cNvPr>
            <p:cNvSpPr/>
            <p:nvPr/>
          </p:nvSpPr>
          <p:spPr>
            <a:xfrm>
              <a:off x="5840280" y="248220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CB01389D-4AB2-6845-B9F0-27CCB2726511}"/>
                </a:ext>
              </a:extLst>
            </p:cNvPr>
            <p:cNvSpPr/>
            <p:nvPr/>
          </p:nvSpPr>
          <p:spPr>
            <a:xfrm>
              <a:off x="5912999"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325ABC5D-7C1A-264C-9DB1-22BA46FF46A5}"/>
                </a:ext>
              </a:extLst>
            </p:cNvPr>
            <p:cNvSpPr/>
            <p:nvPr/>
          </p:nvSpPr>
          <p:spPr>
            <a:xfrm>
              <a:off x="608724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20178309-6C3E-F748-98AE-456EAB3DDBC6}"/>
                </a:ext>
              </a:extLst>
            </p:cNvPr>
            <p:cNvSpPr/>
            <p:nvPr/>
          </p:nvSpPr>
          <p:spPr>
            <a:xfrm>
              <a:off x="6225840" y="2589119"/>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FAE311E-E7A5-B644-89D9-0D19903D9D23}"/>
                </a:ext>
              </a:extLst>
            </p:cNvPr>
            <p:cNvSpPr/>
            <p:nvPr/>
          </p:nvSpPr>
          <p:spPr>
            <a:xfrm>
              <a:off x="6415200"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E559749C-9752-5143-B0D2-F0C68375F2A6}"/>
                </a:ext>
              </a:extLst>
            </p:cNvPr>
            <p:cNvSpPr/>
            <p:nvPr/>
          </p:nvSpPr>
          <p:spPr>
            <a:xfrm>
              <a:off x="6571080" y="248220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C0FCFC96-C1C3-7F4C-BB0E-1A56EC8E156C}"/>
                </a:ext>
              </a:extLst>
            </p:cNvPr>
            <p:cNvSpPr/>
            <p:nvPr/>
          </p:nvSpPr>
          <p:spPr>
            <a:xfrm>
              <a:off x="663624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BF10C3B-F284-C84E-AD81-02E0231FF70E}"/>
                </a:ext>
              </a:extLst>
            </p:cNvPr>
            <p:cNvSpPr/>
            <p:nvPr/>
          </p:nvSpPr>
          <p:spPr>
            <a:xfrm>
              <a:off x="6888600" y="254016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77BD020C-11F8-4140-A507-A10E9BDCDED3}"/>
                </a:ext>
              </a:extLst>
            </p:cNvPr>
            <p:cNvSpPr/>
            <p:nvPr/>
          </p:nvSpPr>
          <p:spPr>
            <a:xfrm>
              <a:off x="7223040" y="258911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1" y="411"/>
                  </a:cubicBezTo>
                  <a:cubicBezTo>
                    <a:pt x="301" y="482"/>
                    <a:pt x="273" y="594"/>
                    <a:pt x="273" y="620"/>
                  </a:cubicBezTo>
                  <a:cubicBezTo>
                    <a:pt x="273" y="631"/>
                    <a:pt x="277" y="638"/>
                    <a:pt x="284" y="638"/>
                  </a:cubicBezTo>
                  <a:cubicBezTo>
                    <a:pt x="297" y="638"/>
                    <a:pt x="306" y="616"/>
                    <a:pt x="315" y="579"/>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A1D70238-E9C4-7841-BEA8-CFC2B9A3344A}"/>
                </a:ext>
              </a:extLst>
            </p:cNvPr>
            <p:cNvSpPr/>
            <p:nvPr/>
          </p:nvSpPr>
          <p:spPr>
            <a:xfrm>
              <a:off x="7434360"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62C42E8B-B0BE-E343-B700-4FD173DDE649}"/>
                </a:ext>
              </a:extLst>
            </p:cNvPr>
            <p:cNvSpPr/>
            <p:nvPr/>
          </p:nvSpPr>
          <p:spPr>
            <a:xfrm>
              <a:off x="7728839"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66B34A00-4B40-2641-9387-AB5E22635DBF}"/>
                </a:ext>
              </a:extLst>
            </p:cNvPr>
            <p:cNvSpPr/>
            <p:nvPr/>
          </p:nvSpPr>
          <p:spPr>
            <a:xfrm>
              <a:off x="784764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A09F21A5-15E8-DB49-B565-BDFF00DD43A7}"/>
                </a:ext>
              </a:extLst>
            </p:cNvPr>
            <p:cNvSpPr/>
            <p:nvPr/>
          </p:nvSpPr>
          <p:spPr>
            <a:xfrm>
              <a:off x="800388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4"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E4ED825E-A8C3-3E4C-AFFC-F2ADE2A821D0}"/>
                </a:ext>
              </a:extLst>
            </p:cNvPr>
            <p:cNvSpPr/>
            <p:nvPr/>
          </p:nvSpPr>
          <p:spPr>
            <a:xfrm>
              <a:off x="810899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AD06CAA-8CDB-7045-9153-3EA1DF9D7264}"/>
                </a:ext>
              </a:extLst>
            </p:cNvPr>
            <p:cNvSpPr/>
            <p:nvPr/>
          </p:nvSpPr>
          <p:spPr>
            <a:xfrm>
              <a:off x="8231760" y="248220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41" name="Title 40">
            <a:extLst>
              <a:ext uri="{FF2B5EF4-FFF2-40B4-BE49-F238E27FC236}">
                <a16:creationId xmlns:a16="http://schemas.microsoft.com/office/drawing/2014/main" id="{0D8BDB22-B041-8B43-BD49-EA17A63C0284}"/>
              </a:ext>
            </a:extLst>
          </p:cNvPr>
          <p:cNvSpPr>
            <a:spLocks noGrp="1"/>
          </p:cNvSpPr>
          <p:nvPr>
            <p:ph type="title"/>
          </p:nvPr>
        </p:nvSpPr>
        <p:spPr/>
        <p:txBody>
          <a:bodyPr/>
          <a:lstStyle/>
          <a:p>
            <a:r>
              <a:rPr lang="en-US" dirty="0"/>
              <a:t>Value Iteration Optimality</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D635E7-8713-CC4B-A81F-59BB6A9830A0}"/>
              </a:ext>
            </a:extLst>
          </p:cNvPr>
          <p:cNvSpPr txBox="1"/>
          <p:nvPr/>
        </p:nvSpPr>
        <p:spPr>
          <a:xfrm>
            <a:off x="274320" y="1570692"/>
            <a:ext cx="6077411" cy="415198"/>
          </a:xfrm>
          <a:prstGeom prst="rect">
            <a:avLst/>
          </a:prstGeom>
          <a:noFill/>
          <a:ln>
            <a:noFill/>
          </a:ln>
        </p:spPr>
        <p:txBody>
          <a:bodyPr wrap="none" lIns="90000" tIns="45000" rIns="90000" bIns="45000" anchorCtr="0" compatLnSpc="0">
            <a:spAutoFit/>
          </a:bodyPr>
          <a:lstStyle/>
          <a:p>
            <a:pPr hangingPunct="0"/>
            <a:r>
              <a:rPr lang="en-US" sz="2200" dirty="0">
                <a:latin typeface="Liberation Sans" pitchFamily="18"/>
                <a:ea typeface="Noto Sans CJK SC Regular" pitchFamily="2"/>
                <a:cs typeface="FreeSans" pitchFamily="2"/>
              </a:rPr>
              <a:t>At convergence, this property must hold (why?)</a:t>
            </a:r>
          </a:p>
        </p:txBody>
      </p:sp>
      <p:sp>
        <p:nvSpPr>
          <p:cNvPr id="4" name="Straight Connector 3">
            <a:extLst>
              <a:ext uri="{FF2B5EF4-FFF2-40B4-BE49-F238E27FC236}">
                <a16:creationId xmlns:a16="http://schemas.microsoft.com/office/drawing/2014/main" id="{05DA0E8C-EA00-C149-8296-688326A923B5}"/>
              </a:ext>
            </a:extLst>
          </p:cNvPr>
          <p:cNvSpPr/>
          <p:nvPr/>
        </p:nvSpPr>
        <p:spPr>
          <a:xfrm>
            <a:off x="3840480" y="2049882"/>
            <a:ext cx="274321" cy="548641"/>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6" name="Group 5" descr="22§display§V(s) = \max_a \sum_{s'} P(s',r|s,a)[ r + \gamma V(s')]§svg§600§FALSE" title="TexMaths">
            <a:extLst>
              <a:ext uri="{FF2B5EF4-FFF2-40B4-BE49-F238E27FC236}">
                <a16:creationId xmlns:a16="http://schemas.microsoft.com/office/drawing/2014/main" id="{C33B3B63-4901-F34E-9F93-F58C71D98EAA}"/>
              </a:ext>
            </a:extLst>
          </p:cNvPr>
          <p:cNvGrpSpPr/>
          <p:nvPr/>
        </p:nvGrpSpPr>
        <p:grpSpPr>
          <a:xfrm>
            <a:off x="2372041" y="2644022"/>
            <a:ext cx="5948999" cy="783720"/>
            <a:chOff x="2372040" y="2377800"/>
            <a:chExt cx="5948999" cy="783720"/>
          </a:xfrm>
        </p:grpSpPr>
        <p:sp>
          <p:nvSpPr>
            <p:cNvPr id="7" name="Freeform 6">
              <a:extLst>
                <a:ext uri="{FF2B5EF4-FFF2-40B4-BE49-F238E27FC236}">
                  <a16:creationId xmlns:a16="http://schemas.microsoft.com/office/drawing/2014/main" id="{724F93BC-962C-5E4E-8057-C9B85C706737}"/>
                </a:ext>
              </a:extLst>
            </p:cNvPr>
            <p:cNvSpPr/>
            <p:nvPr/>
          </p:nvSpPr>
          <p:spPr>
            <a:xfrm>
              <a:off x="2372040" y="2377800"/>
              <a:ext cx="5948999" cy="781200"/>
            </a:xfrm>
            <a:custGeom>
              <a:avLst/>
              <a:gdLst/>
              <a:ahLst/>
              <a:cxnLst>
                <a:cxn ang="3cd4">
                  <a:pos x="hc" y="t"/>
                </a:cxn>
                <a:cxn ang="cd2">
                  <a:pos x="l" y="vc"/>
                </a:cxn>
                <a:cxn ang="cd4">
                  <a:pos x="hc" y="b"/>
                </a:cxn>
                <a:cxn ang="0">
                  <a:pos x="r" y="vc"/>
                </a:cxn>
              </a:cxnLst>
              <a:rect l="l" t="t" r="r" b="b"/>
              <a:pathLst>
                <a:path w="16526" h="2171">
                  <a:moveTo>
                    <a:pt x="8263" y="2171"/>
                  </a:moveTo>
                  <a:lnTo>
                    <a:pt x="0" y="2171"/>
                  </a:lnTo>
                  <a:lnTo>
                    <a:pt x="0" y="0"/>
                  </a:lnTo>
                  <a:lnTo>
                    <a:pt x="16526" y="0"/>
                  </a:lnTo>
                  <a:lnTo>
                    <a:pt x="16526" y="21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01107916-174D-B842-803E-E1172FDD937D}"/>
                </a:ext>
              </a:extLst>
            </p:cNvPr>
            <p:cNvSpPr/>
            <p:nvPr/>
          </p:nvSpPr>
          <p:spPr>
            <a:xfrm>
              <a:off x="2391839"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AF89984D-8349-C445-A8A4-4BEC3DB5A90D}"/>
                </a:ext>
              </a:extLst>
            </p:cNvPr>
            <p:cNvSpPr/>
            <p:nvPr/>
          </p:nvSpPr>
          <p:spPr>
            <a:xfrm>
              <a:off x="268560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86E3D24-D522-8048-A09C-5C30166087D5}"/>
                </a:ext>
              </a:extLst>
            </p:cNvPr>
            <p:cNvSpPr/>
            <p:nvPr/>
          </p:nvSpPr>
          <p:spPr>
            <a:xfrm>
              <a:off x="280440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41B8D5E9-B71E-8543-9ACE-B3321EB3DAA0}"/>
                </a:ext>
              </a:extLst>
            </p:cNvPr>
            <p:cNvSpPr/>
            <p:nvPr/>
          </p:nvSpPr>
          <p:spPr>
            <a:xfrm>
              <a:off x="296855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AF8CD07-F71D-F44A-BC6F-57C9F61234EC}"/>
                </a:ext>
              </a:extLst>
            </p:cNvPr>
            <p:cNvSpPr/>
            <p:nvPr/>
          </p:nvSpPr>
          <p:spPr>
            <a:xfrm>
              <a:off x="3199680" y="261540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73B15AF-5070-9443-A96C-813829637D47}"/>
                </a:ext>
              </a:extLst>
            </p:cNvPr>
            <p:cNvSpPr/>
            <p:nvPr/>
          </p:nvSpPr>
          <p:spPr>
            <a:xfrm>
              <a:off x="3557520" y="2589119"/>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4"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68" y="398"/>
                  </a:cubicBezTo>
                  <a:lnTo>
                    <a:pt x="268"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3" y="22"/>
                    <a:pt x="614" y="75"/>
                    <a:pt x="614" y="130"/>
                  </a:cubicBezTo>
                  <a:lnTo>
                    <a:pt x="614" y="356"/>
                  </a:lnTo>
                  <a:cubicBezTo>
                    <a:pt x="614" y="398"/>
                    <a:pt x="603" y="398"/>
                    <a:pt x="539" y="398"/>
                  </a:cubicBezTo>
                  <a:lnTo>
                    <a:pt x="539" y="429"/>
                  </a:lnTo>
                  <a:cubicBezTo>
                    <a:pt x="572" y="429"/>
                    <a:pt x="623" y="427"/>
                    <a:pt x="649" y="427"/>
                  </a:cubicBezTo>
                  <a:cubicBezTo>
                    <a:pt x="673" y="427"/>
                    <a:pt x="724" y="429"/>
                    <a:pt x="757" y="429"/>
                  </a:cubicBezTo>
                  <a:lnTo>
                    <a:pt x="757" y="398"/>
                  </a:lnTo>
                  <a:cubicBezTo>
                    <a:pt x="706" y="398"/>
                    <a:pt x="682" y="398"/>
                    <a:pt x="682" y="370"/>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DDB33ED-CDD9-7F44-8722-0D4BE5D53E45}"/>
                </a:ext>
              </a:extLst>
            </p:cNvPr>
            <p:cNvSpPr/>
            <p:nvPr/>
          </p:nvSpPr>
          <p:spPr>
            <a:xfrm>
              <a:off x="3849839" y="2586960"/>
              <a:ext cx="157320" cy="160560"/>
            </a:xfrm>
            <a:custGeom>
              <a:avLst/>
              <a:gdLst/>
              <a:ahLst/>
              <a:cxnLst>
                <a:cxn ang="3cd4">
                  <a:pos x="hc" y="t"/>
                </a:cxn>
                <a:cxn ang="cd2">
                  <a:pos x="l" y="vc"/>
                </a:cxn>
                <a:cxn ang="cd4">
                  <a:pos x="hc" y="b"/>
                </a:cxn>
                <a:cxn ang="0">
                  <a:pos x="r" y="vc"/>
                </a:cxn>
              </a:cxnLst>
              <a:rect l="l" t="t" r="r" b="b"/>
              <a:pathLst>
                <a:path w="438" h="447">
                  <a:moveTo>
                    <a:pt x="282" y="361"/>
                  </a:moveTo>
                  <a:cubicBezTo>
                    <a:pt x="286" y="400"/>
                    <a:pt x="312" y="440"/>
                    <a:pt x="359" y="440"/>
                  </a:cubicBezTo>
                  <a:cubicBezTo>
                    <a:pt x="378" y="440"/>
                    <a:pt x="438" y="427"/>
                    <a:pt x="438" y="348"/>
                  </a:cubicBezTo>
                  <a:lnTo>
                    <a:pt x="438" y="295"/>
                  </a:lnTo>
                  <a:lnTo>
                    <a:pt x="414" y="295"/>
                  </a:lnTo>
                  <a:lnTo>
                    <a:pt x="414" y="348"/>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7"/>
                    <a:pt x="156" y="447"/>
                  </a:cubicBezTo>
                  <a:cubicBezTo>
                    <a:pt x="220" y="447"/>
                    <a:pt x="264" y="407"/>
                    <a:pt x="282" y="361"/>
                  </a:cubicBezTo>
                  <a:close/>
                  <a:moveTo>
                    <a:pt x="275" y="202"/>
                  </a:moveTo>
                  <a:lnTo>
                    <a:pt x="275" y="299"/>
                  </a:lnTo>
                  <a:cubicBezTo>
                    <a:pt x="275" y="392"/>
                    <a:pt x="207" y="425"/>
                    <a:pt x="163" y="425"/>
                  </a:cubicBezTo>
                  <a:cubicBezTo>
                    <a:pt x="114" y="425"/>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CBE89900-7AC5-744A-9757-75027C63869B}"/>
                </a:ext>
              </a:extLst>
            </p:cNvPr>
            <p:cNvSpPr/>
            <p:nvPr/>
          </p:nvSpPr>
          <p:spPr>
            <a:xfrm>
              <a:off x="4012919" y="259308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5"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9"/>
                  </a:cubicBezTo>
                  <a:cubicBezTo>
                    <a:pt x="145" y="337"/>
                    <a:pt x="174" y="306"/>
                    <a:pt x="231" y="235"/>
                  </a:cubicBezTo>
                  <a:lnTo>
                    <a:pt x="306" y="332"/>
                  </a:lnTo>
                  <a:cubicBezTo>
                    <a:pt x="315" y="343"/>
                    <a:pt x="326" y="359"/>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F5C96CA-5BC3-514C-A5CC-9C3B7EABC8A4}"/>
                </a:ext>
              </a:extLst>
            </p:cNvPr>
            <p:cNvSpPr/>
            <p:nvPr/>
          </p:nvSpPr>
          <p:spPr>
            <a:xfrm>
              <a:off x="3809520" y="284436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3"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301"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301" y="37"/>
                    <a:pt x="301" y="35"/>
                  </a:cubicBezTo>
                  <a:cubicBezTo>
                    <a:pt x="301"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4"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8F76E94-D3FD-8041-87E8-7D695F098803}"/>
                </a:ext>
              </a:extLst>
            </p:cNvPr>
            <p:cNvSpPr/>
            <p:nvPr/>
          </p:nvSpPr>
          <p:spPr>
            <a:xfrm>
              <a:off x="4271040" y="2412720"/>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2"/>
                    <a:pt x="711" y="1272"/>
                  </a:cubicBezTo>
                  <a:lnTo>
                    <a:pt x="128" y="1272"/>
                  </a:lnTo>
                  <a:lnTo>
                    <a:pt x="620" y="693"/>
                  </a:lnTo>
                  <a:cubicBezTo>
                    <a:pt x="627" y="686"/>
                    <a:pt x="629" y="682"/>
                    <a:pt x="629" y="678"/>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7"/>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DC235BF-7D28-8C4C-B948-54D8F5FDAA2C}"/>
                </a:ext>
              </a:extLst>
            </p:cNvPr>
            <p:cNvSpPr/>
            <p:nvPr/>
          </p:nvSpPr>
          <p:spPr>
            <a:xfrm>
              <a:off x="4408200" y="305100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F7DDA4F0-37DF-9945-8F54-9A2BA750DE3F}"/>
                </a:ext>
              </a:extLst>
            </p:cNvPr>
            <p:cNvSpPr/>
            <p:nvPr/>
          </p:nvSpPr>
          <p:spPr>
            <a:xfrm>
              <a:off x="4537440" y="299160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810B4E5C-F6F9-F845-A73D-BAF7409B0B8C}"/>
                </a:ext>
              </a:extLst>
            </p:cNvPr>
            <p:cNvSpPr/>
            <p:nvPr/>
          </p:nvSpPr>
          <p:spPr>
            <a:xfrm>
              <a:off x="4826520" y="2505240"/>
              <a:ext cx="249120" cy="237960"/>
            </a:xfrm>
            <a:custGeom>
              <a:avLst/>
              <a:gdLst/>
              <a:ahLst/>
              <a:cxnLst>
                <a:cxn ang="3cd4">
                  <a:pos x="hc" y="t"/>
                </a:cxn>
                <a:cxn ang="cd2">
                  <a:pos x="l" y="vc"/>
                </a:cxn>
                <a:cxn ang="cd4">
                  <a:pos x="hc" y="b"/>
                </a:cxn>
                <a:cxn ang="0">
                  <a:pos x="r" y="vc"/>
                </a:cxn>
              </a:cxnLst>
              <a:rect l="l" t="t" r="r" b="b"/>
              <a:pathLst>
                <a:path w="693" h="662">
                  <a:moveTo>
                    <a:pt x="255" y="356"/>
                  </a:moveTo>
                  <a:lnTo>
                    <a:pt x="420" y="356"/>
                  </a:lnTo>
                  <a:cubicBezTo>
                    <a:pt x="557" y="356"/>
                    <a:pt x="693" y="255"/>
                    <a:pt x="693" y="147"/>
                  </a:cubicBezTo>
                  <a:cubicBezTo>
                    <a:pt x="693" y="73"/>
                    <a:pt x="629" y="0"/>
                    <a:pt x="502" y="0"/>
                  </a:cubicBezTo>
                  <a:lnTo>
                    <a:pt x="187" y="0"/>
                  </a:lnTo>
                  <a:cubicBezTo>
                    <a:pt x="169" y="0"/>
                    <a:pt x="158" y="0"/>
                    <a:pt x="158" y="18"/>
                  </a:cubicBezTo>
                  <a:cubicBezTo>
                    <a:pt x="158" y="31"/>
                    <a:pt x="167" y="31"/>
                    <a:pt x="187" y="31"/>
                  </a:cubicBezTo>
                  <a:cubicBezTo>
                    <a:pt x="198" y="31"/>
                    <a:pt x="216" y="31"/>
                    <a:pt x="229" y="33"/>
                  </a:cubicBezTo>
                  <a:cubicBezTo>
                    <a:pt x="244" y="33"/>
                    <a:pt x="249" y="37"/>
                    <a:pt x="249" y="48"/>
                  </a:cubicBezTo>
                  <a:cubicBezTo>
                    <a:pt x="249" y="51"/>
                    <a:pt x="249" y="55"/>
                    <a:pt x="246" y="66"/>
                  </a:cubicBezTo>
                  <a:lnTo>
                    <a:pt x="114" y="587"/>
                  </a:lnTo>
                  <a:cubicBezTo>
                    <a:pt x="106" y="625"/>
                    <a:pt x="103" y="631"/>
                    <a:pt x="26" y="631"/>
                  </a:cubicBezTo>
                  <a:cubicBezTo>
                    <a:pt x="11" y="631"/>
                    <a:pt x="0" y="631"/>
                    <a:pt x="0" y="651"/>
                  </a:cubicBezTo>
                  <a:cubicBezTo>
                    <a:pt x="0" y="662"/>
                    <a:pt x="11" y="662"/>
                    <a:pt x="15" y="662"/>
                  </a:cubicBezTo>
                  <a:cubicBezTo>
                    <a:pt x="42" y="662"/>
                    <a:pt x="110" y="660"/>
                    <a:pt x="139" y="660"/>
                  </a:cubicBezTo>
                  <a:cubicBezTo>
                    <a:pt x="158" y="660"/>
                    <a:pt x="180" y="660"/>
                    <a:pt x="200" y="660"/>
                  </a:cubicBezTo>
                  <a:cubicBezTo>
                    <a:pt x="222" y="660"/>
                    <a:pt x="242" y="662"/>
                    <a:pt x="262" y="662"/>
                  </a:cubicBezTo>
                  <a:cubicBezTo>
                    <a:pt x="271" y="662"/>
                    <a:pt x="282" y="662"/>
                    <a:pt x="282" y="642"/>
                  </a:cubicBezTo>
                  <a:cubicBezTo>
                    <a:pt x="282" y="631"/>
                    <a:pt x="273" y="631"/>
                    <a:pt x="255" y="631"/>
                  </a:cubicBezTo>
                  <a:cubicBezTo>
                    <a:pt x="220" y="631"/>
                    <a:pt x="191" y="631"/>
                    <a:pt x="191" y="614"/>
                  </a:cubicBezTo>
                  <a:cubicBezTo>
                    <a:pt x="191" y="609"/>
                    <a:pt x="194" y="605"/>
                    <a:pt x="196" y="598"/>
                  </a:cubicBezTo>
                  <a:close/>
                  <a:moveTo>
                    <a:pt x="326" y="66"/>
                  </a:moveTo>
                  <a:cubicBezTo>
                    <a:pt x="334" y="33"/>
                    <a:pt x="334" y="31"/>
                    <a:pt x="376" y="31"/>
                  </a:cubicBezTo>
                  <a:lnTo>
                    <a:pt x="471" y="31"/>
                  </a:lnTo>
                  <a:cubicBezTo>
                    <a:pt x="550" y="31"/>
                    <a:pt x="603" y="57"/>
                    <a:pt x="603" y="123"/>
                  </a:cubicBezTo>
                  <a:cubicBezTo>
                    <a:pt x="603" y="161"/>
                    <a:pt x="583" y="244"/>
                    <a:pt x="546" y="279"/>
                  </a:cubicBezTo>
                  <a:cubicBezTo>
                    <a:pt x="497" y="323"/>
                    <a:pt x="438" y="330"/>
                    <a:pt x="396" y="330"/>
                  </a:cubicBezTo>
                  <a:lnTo>
                    <a:pt x="260" y="33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415FC578-5EC4-5846-A3E1-EFD1CC8C9704}"/>
                </a:ext>
              </a:extLst>
            </p:cNvPr>
            <p:cNvSpPr/>
            <p:nvPr/>
          </p:nvSpPr>
          <p:spPr>
            <a:xfrm>
              <a:off x="511776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D0403796-7AD4-1941-B898-CB6FA0499DC0}"/>
                </a:ext>
              </a:extLst>
            </p:cNvPr>
            <p:cNvSpPr/>
            <p:nvPr/>
          </p:nvSpPr>
          <p:spPr>
            <a:xfrm>
              <a:off x="523656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07A0727-884D-A645-8403-D1CDB5E24CCE}"/>
                </a:ext>
              </a:extLst>
            </p:cNvPr>
            <p:cNvSpPr/>
            <p:nvPr/>
          </p:nvSpPr>
          <p:spPr>
            <a:xfrm>
              <a:off x="539280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96732B6-FA3A-6D4F-8F1B-C6C3AE07F742}"/>
                </a:ext>
              </a:extLst>
            </p:cNvPr>
            <p:cNvSpPr/>
            <p:nvPr/>
          </p:nvSpPr>
          <p:spPr>
            <a:xfrm>
              <a:off x="550836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A305023-A90B-C544-80DC-327A92572897}"/>
                </a:ext>
              </a:extLst>
            </p:cNvPr>
            <p:cNvSpPr/>
            <p:nvPr/>
          </p:nvSpPr>
          <p:spPr>
            <a:xfrm>
              <a:off x="564300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F7DE7557-B635-C643-B599-04F3ECD7AEA9}"/>
                </a:ext>
              </a:extLst>
            </p:cNvPr>
            <p:cNvSpPr/>
            <p:nvPr/>
          </p:nvSpPr>
          <p:spPr>
            <a:xfrm>
              <a:off x="5840280" y="248220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CB01389D-4AB2-6845-B9F0-27CCB2726511}"/>
                </a:ext>
              </a:extLst>
            </p:cNvPr>
            <p:cNvSpPr/>
            <p:nvPr/>
          </p:nvSpPr>
          <p:spPr>
            <a:xfrm>
              <a:off x="5912999"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325ABC5D-7C1A-264C-9DB1-22BA46FF46A5}"/>
                </a:ext>
              </a:extLst>
            </p:cNvPr>
            <p:cNvSpPr/>
            <p:nvPr/>
          </p:nvSpPr>
          <p:spPr>
            <a:xfrm>
              <a:off x="608724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20178309-6C3E-F748-98AE-456EAB3DDBC6}"/>
                </a:ext>
              </a:extLst>
            </p:cNvPr>
            <p:cNvSpPr/>
            <p:nvPr/>
          </p:nvSpPr>
          <p:spPr>
            <a:xfrm>
              <a:off x="6225840" y="2589119"/>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FAE311E-E7A5-B644-89D9-0D19903D9D23}"/>
                </a:ext>
              </a:extLst>
            </p:cNvPr>
            <p:cNvSpPr/>
            <p:nvPr/>
          </p:nvSpPr>
          <p:spPr>
            <a:xfrm>
              <a:off x="6415200"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E559749C-9752-5143-B0D2-F0C68375F2A6}"/>
                </a:ext>
              </a:extLst>
            </p:cNvPr>
            <p:cNvSpPr/>
            <p:nvPr/>
          </p:nvSpPr>
          <p:spPr>
            <a:xfrm>
              <a:off x="6571080" y="248220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C0FCFC96-C1C3-7F4C-BB0E-1A56EC8E156C}"/>
                </a:ext>
              </a:extLst>
            </p:cNvPr>
            <p:cNvSpPr/>
            <p:nvPr/>
          </p:nvSpPr>
          <p:spPr>
            <a:xfrm>
              <a:off x="663624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BF10C3B-F284-C84E-AD81-02E0231FF70E}"/>
                </a:ext>
              </a:extLst>
            </p:cNvPr>
            <p:cNvSpPr/>
            <p:nvPr/>
          </p:nvSpPr>
          <p:spPr>
            <a:xfrm>
              <a:off x="6888600" y="254016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77BD020C-11F8-4140-A507-A10E9BDCDED3}"/>
                </a:ext>
              </a:extLst>
            </p:cNvPr>
            <p:cNvSpPr/>
            <p:nvPr/>
          </p:nvSpPr>
          <p:spPr>
            <a:xfrm>
              <a:off x="7223040" y="258911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1" y="411"/>
                  </a:cubicBezTo>
                  <a:cubicBezTo>
                    <a:pt x="301" y="482"/>
                    <a:pt x="273" y="594"/>
                    <a:pt x="273" y="620"/>
                  </a:cubicBezTo>
                  <a:cubicBezTo>
                    <a:pt x="273" y="631"/>
                    <a:pt x="277" y="638"/>
                    <a:pt x="284" y="638"/>
                  </a:cubicBezTo>
                  <a:cubicBezTo>
                    <a:pt x="297" y="638"/>
                    <a:pt x="306" y="616"/>
                    <a:pt x="315" y="579"/>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A1D70238-E9C4-7841-BEA8-CFC2B9A3344A}"/>
                </a:ext>
              </a:extLst>
            </p:cNvPr>
            <p:cNvSpPr/>
            <p:nvPr/>
          </p:nvSpPr>
          <p:spPr>
            <a:xfrm>
              <a:off x="7434360"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62C42E8B-B0BE-E343-B700-4FD173DDE649}"/>
                </a:ext>
              </a:extLst>
            </p:cNvPr>
            <p:cNvSpPr/>
            <p:nvPr/>
          </p:nvSpPr>
          <p:spPr>
            <a:xfrm>
              <a:off x="7728839"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66B34A00-4B40-2641-9387-AB5E22635DBF}"/>
                </a:ext>
              </a:extLst>
            </p:cNvPr>
            <p:cNvSpPr/>
            <p:nvPr/>
          </p:nvSpPr>
          <p:spPr>
            <a:xfrm>
              <a:off x="784764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A09F21A5-15E8-DB49-B565-BDFF00DD43A7}"/>
                </a:ext>
              </a:extLst>
            </p:cNvPr>
            <p:cNvSpPr/>
            <p:nvPr/>
          </p:nvSpPr>
          <p:spPr>
            <a:xfrm>
              <a:off x="800388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4"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E4ED825E-A8C3-3E4C-AFFC-F2ADE2A821D0}"/>
                </a:ext>
              </a:extLst>
            </p:cNvPr>
            <p:cNvSpPr/>
            <p:nvPr/>
          </p:nvSpPr>
          <p:spPr>
            <a:xfrm>
              <a:off x="810899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AD06CAA-8CDB-7045-9153-3EA1DF9D7264}"/>
                </a:ext>
              </a:extLst>
            </p:cNvPr>
            <p:cNvSpPr/>
            <p:nvPr/>
          </p:nvSpPr>
          <p:spPr>
            <a:xfrm>
              <a:off x="8231760" y="248220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41" name="Title 40">
            <a:extLst>
              <a:ext uri="{FF2B5EF4-FFF2-40B4-BE49-F238E27FC236}">
                <a16:creationId xmlns:a16="http://schemas.microsoft.com/office/drawing/2014/main" id="{0D8BDB22-B041-8B43-BD49-EA17A63C0284}"/>
              </a:ext>
            </a:extLst>
          </p:cNvPr>
          <p:cNvSpPr>
            <a:spLocks noGrp="1"/>
          </p:cNvSpPr>
          <p:nvPr>
            <p:ph type="title"/>
          </p:nvPr>
        </p:nvSpPr>
        <p:spPr/>
        <p:txBody>
          <a:bodyPr/>
          <a:lstStyle/>
          <a:p>
            <a:r>
              <a:rPr lang="en-US" dirty="0"/>
              <a:t>Value Iteration Optimality</a:t>
            </a:r>
          </a:p>
        </p:txBody>
      </p:sp>
    </p:spTree>
    <p:extLst>
      <p:ext uri="{BB962C8B-B14F-4D97-AF65-F5344CB8AC3E}">
        <p14:creationId xmlns:p14="http://schemas.microsoft.com/office/powerpoint/2010/main" val="28462605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D635E7-8713-CC4B-A81F-59BB6A9830A0}"/>
              </a:ext>
            </a:extLst>
          </p:cNvPr>
          <p:cNvSpPr txBox="1"/>
          <p:nvPr/>
        </p:nvSpPr>
        <p:spPr>
          <a:xfrm>
            <a:off x="274320" y="1570692"/>
            <a:ext cx="6077411" cy="415198"/>
          </a:xfrm>
          <a:prstGeom prst="rect">
            <a:avLst/>
          </a:prstGeom>
          <a:noFill/>
          <a:ln>
            <a:noFill/>
          </a:ln>
        </p:spPr>
        <p:txBody>
          <a:bodyPr wrap="none" lIns="90000" tIns="45000" rIns="90000" bIns="45000" anchorCtr="0" compatLnSpc="0">
            <a:spAutoFit/>
          </a:bodyPr>
          <a:lstStyle/>
          <a:p>
            <a:pPr hangingPunct="0"/>
            <a:r>
              <a:rPr lang="en-US" sz="2200" dirty="0">
                <a:latin typeface="Liberation Sans" pitchFamily="18"/>
                <a:ea typeface="Noto Sans CJK SC Regular" pitchFamily="2"/>
                <a:cs typeface="FreeSans" pitchFamily="2"/>
              </a:rPr>
              <a:t>At convergence, this property must hold (why?)</a:t>
            </a:r>
          </a:p>
        </p:txBody>
      </p:sp>
      <p:sp>
        <p:nvSpPr>
          <p:cNvPr id="4" name="Straight Connector 3">
            <a:extLst>
              <a:ext uri="{FF2B5EF4-FFF2-40B4-BE49-F238E27FC236}">
                <a16:creationId xmlns:a16="http://schemas.microsoft.com/office/drawing/2014/main" id="{05DA0E8C-EA00-C149-8296-688326A923B5}"/>
              </a:ext>
            </a:extLst>
          </p:cNvPr>
          <p:cNvSpPr/>
          <p:nvPr/>
        </p:nvSpPr>
        <p:spPr>
          <a:xfrm>
            <a:off x="3840480" y="2049882"/>
            <a:ext cx="274321" cy="548641"/>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pic>
        <p:nvPicPr>
          <p:cNvPr id="5" name="Picture 4">
            <a:extLst>
              <a:ext uri="{FF2B5EF4-FFF2-40B4-BE49-F238E27FC236}">
                <a16:creationId xmlns:a16="http://schemas.microsoft.com/office/drawing/2014/main" id="{1FFE8BDD-61FD-4347-9FFC-F045E1D25CED}"/>
              </a:ext>
            </a:extLst>
          </p:cNvPr>
          <p:cNvPicPr>
            <a:picLocks noChangeAspect="1"/>
          </p:cNvPicPr>
          <p:nvPr/>
        </p:nvPicPr>
        <p:blipFill>
          <a:blip r:embed="rId3">
            <a:lum/>
            <a:alphaModFix/>
          </a:blip>
          <a:srcRect/>
          <a:stretch>
            <a:fillRect/>
          </a:stretch>
        </p:blipFill>
        <p:spPr>
          <a:xfrm>
            <a:off x="1828800" y="3566161"/>
            <a:ext cx="6729480" cy="3840479"/>
          </a:xfrm>
          <a:prstGeom prst="rect">
            <a:avLst/>
          </a:prstGeom>
          <a:noFill/>
          <a:ln>
            <a:noFill/>
          </a:ln>
        </p:spPr>
      </p:pic>
      <p:grpSp>
        <p:nvGrpSpPr>
          <p:cNvPr id="6" name="Group 5" descr="22§display§V(s) = \max_a \sum_{s'} P(s',r|s,a)[ r + \gamma V(s')]§svg§600§FALSE" title="TexMaths">
            <a:extLst>
              <a:ext uri="{FF2B5EF4-FFF2-40B4-BE49-F238E27FC236}">
                <a16:creationId xmlns:a16="http://schemas.microsoft.com/office/drawing/2014/main" id="{C33B3B63-4901-F34E-9F93-F58C71D98EAA}"/>
              </a:ext>
            </a:extLst>
          </p:cNvPr>
          <p:cNvGrpSpPr/>
          <p:nvPr/>
        </p:nvGrpSpPr>
        <p:grpSpPr>
          <a:xfrm>
            <a:off x="2372041" y="2644022"/>
            <a:ext cx="5948999" cy="783720"/>
            <a:chOff x="2372040" y="2377800"/>
            <a:chExt cx="5948999" cy="783720"/>
          </a:xfrm>
        </p:grpSpPr>
        <p:sp>
          <p:nvSpPr>
            <p:cNvPr id="7" name="Freeform 6">
              <a:extLst>
                <a:ext uri="{FF2B5EF4-FFF2-40B4-BE49-F238E27FC236}">
                  <a16:creationId xmlns:a16="http://schemas.microsoft.com/office/drawing/2014/main" id="{724F93BC-962C-5E4E-8057-C9B85C706737}"/>
                </a:ext>
              </a:extLst>
            </p:cNvPr>
            <p:cNvSpPr/>
            <p:nvPr/>
          </p:nvSpPr>
          <p:spPr>
            <a:xfrm>
              <a:off x="2372040" y="2377800"/>
              <a:ext cx="5948999" cy="781200"/>
            </a:xfrm>
            <a:custGeom>
              <a:avLst/>
              <a:gdLst/>
              <a:ahLst/>
              <a:cxnLst>
                <a:cxn ang="3cd4">
                  <a:pos x="hc" y="t"/>
                </a:cxn>
                <a:cxn ang="cd2">
                  <a:pos x="l" y="vc"/>
                </a:cxn>
                <a:cxn ang="cd4">
                  <a:pos x="hc" y="b"/>
                </a:cxn>
                <a:cxn ang="0">
                  <a:pos x="r" y="vc"/>
                </a:cxn>
              </a:cxnLst>
              <a:rect l="l" t="t" r="r" b="b"/>
              <a:pathLst>
                <a:path w="16526" h="2171">
                  <a:moveTo>
                    <a:pt x="8263" y="2171"/>
                  </a:moveTo>
                  <a:lnTo>
                    <a:pt x="0" y="2171"/>
                  </a:lnTo>
                  <a:lnTo>
                    <a:pt x="0" y="0"/>
                  </a:lnTo>
                  <a:lnTo>
                    <a:pt x="16526" y="0"/>
                  </a:lnTo>
                  <a:lnTo>
                    <a:pt x="16526" y="21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01107916-174D-B842-803E-E1172FDD937D}"/>
                </a:ext>
              </a:extLst>
            </p:cNvPr>
            <p:cNvSpPr/>
            <p:nvPr/>
          </p:nvSpPr>
          <p:spPr>
            <a:xfrm>
              <a:off x="2391839"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AF89984D-8349-C445-A8A4-4BEC3DB5A90D}"/>
                </a:ext>
              </a:extLst>
            </p:cNvPr>
            <p:cNvSpPr/>
            <p:nvPr/>
          </p:nvSpPr>
          <p:spPr>
            <a:xfrm>
              <a:off x="268560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E86E3D24-D522-8048-A09C-5C30166087D5}"/>
                </a:ext>
              </a:extLst>
            </p:cNvPr>
            <p:cNvSpPr/>
            <p:nvPr/>
          </p:nvSpPr>
          <p:spPr>
            <a:xfrm>
              <a:off x="280440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41B8D5E9-B71E-8543-9ACE-B3321EB3DAA0}"/>
                </a:ext>
              </a:extLst>
            </p:cNvPr>
            <p:cNvSpPr/>
            <p:nvPr/>
          </p:nvSpPr>
          <p:spPr>
            <a:xfrm>
              <a:off x="296855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AF8CD07-F71D-F44A-BC6F-57C9F61234EC}"/>
                </a:ext>
              </a:extLst>
            </p:cNvPr>
            <p:cNvSpPr/>
            <p:nvPr/>
          </p:nvSpPr>
          <p:spPr>
            <a:xfrm>
              <a:off x="3199680" y="261540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73B15AF-5070-9443-A96C-813829637D47}"/>
                </a:ext>
              </a:extLst>
            </p:cNvPr>
            <p:cNvSpPr/>
            <p:nvPr/>
          </p:nvSpPr>
          <p:spPr>
            <a:xfrm>
              <a:off x="3557520" y="2589119"/>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4"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68" y="398"/>
                  </a:cubicBezTo>
                  <a:lnTo>
                    <a:pt x="268"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3" y="22"/>
                    <a:pt x="614" y="75"/>
                    <a:pt x="614" y="130"/>
                  </a:cubicBezTo>
                  <a:lnTo>
                    <a:pt x="614" y="356"/>
                  </a:lnTo>
                  <a:cubicBezTo>
                    <a:pt x="614" y="398"/>
                    <a:pt x="603" y="398"/>
                    <a:pt x="539" y="398"/>
                  </a:cubicBezTo>
                  <a:lnTo>
                    <a:pt x="539" y="429"/>
                  </a:lnTo>
                  <a:cubicBezTo>
                    <a:pt x="572" y="429"/>
                    <a:pt x="623" y="427"/>
                    <a:pt x="649" y="427"/>
                  </a:cubicBezTo>
                  <a:cubicBezTo>
                    <a:pt x="673" y="427"/>
                    <a:pt x="724" y="429"/>
                    <a:pt x="757" y="429"/>
                  </a:cubicBezTo>
                  <a:lnTo>
                    <a:pt x="757" y="398"/>
                  </a:lnTo>
                  <a:cubicBezTo>
                    <a:pt x="706" y="398"/>
                    <a:pt x="682" y="398"/>
                    <a:pt x="682" y="370"/>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DDB33ED-CDD9-7F44-8722-0D4BE5D53E45}"/>
                </a:ext>
              </a:extLst>
            </p:cNvPr>
            <p:cNvSpPr/>
            <p:nvPr/>
          </p:nvSpPr>
          <p:spPr>
            <a:xfrm>
              <a:off x="3849839" y="2586960"/>
              <a:ext cx="157320" cy="160560"/>
            </a:xfrm>
            <a:custGeom>
              <a:avLst/>
              <a:gdLst/>
              <a:ahLst/>
              <a:cxnLst>
                <a:cxn ang="3cd4">
                  <a:pos x="hc" y="t"/>
                </a:cxn>
                <a:cxn ang="cd2">
                  <a:pos x="l" y="vc"/>
                </a:cxn>
                <a:cxn ang="cd4">
                  <a:pos x="hc" y="b"/>
                </a:cxn>
                <a:cxn ang="0">
                  <a:pos x="r" y="vc"/>
                </a:cxn>
              </a:cxnLst>
              <a:rect l="l" t="t" r="r" b="b"/>
              <a:pathLst>
                <a:path w="438" h="447">
                  <a:moveTo>
                    <a:pt x="282" y="361"/>
                  </a:moveTo>
                  <a:cubicBezTo>
                    <a:pt x="286" y="400"/>
                    <a:pt x="312" y="440"/>
                    <a:pt x="359" y="440"/>
                  </a:cubicBezTo>
                  <a:cubicBezTo>
                    <a:pt x="378" y="440"/>
                    <a:pt x="438" y="427"/>
                    <a:pt x="438" y="348"/>
                  </a:cubicBezTo>
                  <a:lnTo>
                    <a:pt x="438" y="295"/>
                  </a:lnTo>
                  <a:lnTo>
                    <a:pt x="414" y="295"/>
                  </a:lnTo>
                  <a:lnTo>
                    <a:pt x="414" y="348"/>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7"/>
                    <a:pt x="156" y="447"/>
                  </a:cubicBezTo>
                  <a:cubicBezTo>
                    <a:pt x="220" y="447"/>
                    <a:pt x="264" y="407"/>
                    <a:pt x="282" y="361"/>
                  </a:cubicBezTo>
                  <a:close/>
                  <a:moveTo>
                    <a:pt x="275" y="202"/>
                  </a:moveTo>
                  <a:lnTo>
                    <a:pt x="275" y="299"/>
                  </a:lnTo>
                  <a:cubicBezTo>
                    <a:pt x="275" y="392"/>
                    <a:pt x="207" y="425"/>
                    <a:pt x="163" y="425"/>
                  </a:cubicBezTo>
                  <a:cubicBezTo>
                    <a:pt x="114" y="425"/>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CBE89900-7AC5-744A-9757-75027C63869B}"/>
                </a:ext>
              </a:extLst>
            </p:cNvPr>
            <p:cNvSpPr/>
            <p:nvPr/>
          </p:nvSpPr>
          <p:spPr>
            <a:xfrm>
              <a:off x="4012919" y="259308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5"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9"/>
                  </a:cubicBezTo>
                  <a:cubicBezTo>
                    <a:pt x="145" y="337"/>
                    <a:pt x="174" y="306"/>
                    <a:pt x="231" y="235"/>
                  </a:cubicBezTo>
                  <a:lnTo>
                    <a:pt x="306" y="332"/>
                  </a:lnTo>
                  <a:cubicBezTo>
                    <a:pt x="315" y="343"/>
                    <a:pt x="326" y="359"/>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F5C96CA-5BC3-514C-A5CC-9C3B7EABC8A4}"/>
                </a:ext>
              </a:extLst>
            </p:cNvPr>
            <p:cNvSpPr/>
            <p:nvPr/>
          </p:nvSpPr>
          <p:spPr>
            <a:xfrm>
              <a:off x="3809520" y="284436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3"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301"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301" y="37"/>
                    <a:pt x="301" y="35"/>
                  </a:cubicBezTo>
                  <a:cubicBezTo>
                    <a:pt x="301"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4"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8F76E94-D3FD-8041-87E8-7D695F098803}"/>
                </a:ext>
              </a:extLst>
            </p:cNvPr>
            <p:cNvSpPr/>
            <p:nvPr/>
          </p:nvSpPr>
          <p:spPr>
            <a:xfrm>
              <a:off x="4271040" y="2412720"/>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2"/>
                    <a:pt x="711" y="1272"/>
                  </a:cubicBezTo>
                  <a:lnTo>
                    <a:pt x="128" y="1272"/>
                  </a:lnTo>
                  <a:lnTo>
                    <a:pt x="620" y="693"/>
                  </a:lnTo>
                  <a:cubicBezTo>
                    <a:pt x="627" y="686"/>
                    <a:pt x="629" y="682"/>
                    <a:pt x="629" y="678"/>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7"/>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DC235BF-7D28-8C4C-B948-54D8F5FDAA2C}"/>
                </a:ext>
              </a:extLst>
            </p:cNvPr>
            <p:cNvSpPr/>
            <p:nvPr/>
          </p:nvSpPr>
          <p:spPr>
            <a:xfrm>
              <a:off x="4408200" y="305100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F7DDA4F0-37DF-9945-8F54-9A2BA750DE3F}"/>
                </a:ext>
              </a:extLst>
            </p:cNvPr>
            <p:cNvSpPr/>
            <p:nvPr/>
          </p:nvSpPr>
          <p:spPr>
            <a:xfrm>
              <a:off x="4537440" y="299160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810B4E5C-F6F9-F845-A73D-BAF7409B0B8C}"/>
                </a:ext>
              </a:extLst>
            </p:cNvPr>
            <p:cNvSpPr/>
            <p:nvPr/>
          </p:nvSpPr>
          <p:spPr>
            <a:xfrm>
              <a:off x="4826520" y="2505240"/>
              <a:ext cx="249120" cy="237960"/>
            </a:xfrm>
            <a:custGeom>
              <a:avLst/>
              <a:gdLst/>
              <a:ahLst/>
              <a:cxnLst>
                <a:cxn ang="3cd4">
                  <a:pos x="hc" y="t"/>
                </a:cxn>
                <a:cxn ang="cd2">
                  <a:pos x="l" y="vc"/>
                </a:cxn>
                <a:cxn ang="cd4">
                  <a:pos x="hc" y="b"/>
                </a:cxn>
                <a:cxn ang="0">
                  <a:pos x="r" y="vc"/>
                </a:cxn>
              </a:cxnLst>
              <a:rect l="l" t="t" r="r" b="b"/>
              <a:pathLst>
                <a:path w="693" h="662">
                  <a:moveTo>
                    <a:pt x="255" y="356"/>
                  </a:moveTo>
                  <a:lnTo>
                    <a:pt x="420" y="356"/>
                  </a:lnTo>
                  <a:cubicBezTo>
                    <a:pt x="557" y="356"/>
                    <a:pt x="693" y="255"/>
                    <a:pt x="693" y="147"/>
                  </a:cubicBezTo>
                  <a:cubicBezTo>
                    <a:pt x="693" y="73"/>
                    <a:pt x="629" y="0"/>
                    <a:pt x="502" y="0"/>
                  </a:cubicBezTo>
                  <a:lnTo>
                    <a:pt x="187" y="0"/>
                  </a:lnTo>
                  <a:cubicBezTo>
                    <a:pt x="169" y="0"/>
                    <a:pt x="158" y="0"/>
                    <a:pt x="158" y="18"/>
                  </a:cubicBezTo>
                  <a:cubicBezTo>
                    <a:pt x="158" y="31"/>
                    <a:pt x="167" y="31"/>
                    <a:pt x="187" y="31"/>
                  </a:cubicBezTo>
                  <a:cubicBezTo>
                    <a:pt x="198" y="31"/>
                    <a:pt x="216" y="31"/>
                    <a:pt x="229" y="33"/>
                  </a:cubicBezTo>
                  <a:cubicBezTo>
                    <a:pt x="244" y="33"/>
                    <a:pt x="249" y="37"/>
                    <a:pt x="249" y="48"/>
                  </a:cubicBezTo>
                  <a:cubicBezTo>
                    <a:pt x="249" y="51"/>
                    <a:pt x="249" y="55"/>
                    <a:pt x="246" y="66"/>
                  </a:cubicBezTo>
                  <a:lnTo>
                    <a:pt x="114" y="587"/>
                  </a:lnTo>
                  <a:cubicBezTo>
                    <a:pt x="106" y="625"/>
                    <a:pt x="103" y="631"/>
                    <a:pt x="26" y="631"/>
                  </a:cubicBezTo>
                  <a:cubicBezTo>
                    <a:pt x="11" y="631"/>
                    <a:pt x="0" y="631"/>
                    <a:pt x="0" y="651"/>
                  </a:cubicBezTo>
                  <a:cubicBezTo>
                    <a:pt x="0" y="662"/>
                    <a:pt x="11" y="662"/>
                    <a:pt x="15" y="662"/>
                  </a:cubicBezTo>
                  <a:cubicBezTo>
                    <a:pt x="42" y="662"/>
                    <a:pt x="110" y="660"/>
                    <a:pt x="139" y="660"/>
                  </a:cubicBezTo>
                  <a:cubicBezTo>
                    <a:pt x="158" y="660"/>
                    <a:pt x="180" y="660"/>
                    <a:pt x="200" y="660"/>
                  </a:cubicBezTo>
                  <a:cubicBezTo>
                    <a:pt x="222" y="660"/>
                    <a:pt x="242" y="662"/>
                    <a:pt x="262" y="662"/>
                  </a:cubicBezTo>
                  <a:cubicBezTo>
                    <a:pt x="271" y="662"/>
                    <a:pt x="282" y="662"/>
                    <a:pt x="282" y="642"/>
                  </a:cubicBezTo>
                  <a:cubicBezTo>
                    <a:pt x="282" y="631"/>
                    <a:pt x="273" y="631"/>
                    <a:pt x="255" y="631"/>
                  </a:cubicBezTo>
                  <a:cubicBezTo>
                    <a:pt x="220" y="631"/>
                    <a:pt x="191" y="631"/>
                    <a:pt x="191" y="614"/>
                  </a:cubicBezTo>
                  <a:cubicBezTo>
                    <a:pt x="191" y="609"/>
                    <a:pt x="194" y="605"/>
                    <a:pt x="196" y="598"/>
                  </a:cubicBezTo>
                  <a:close/>
                  <a:moveTo>
                    <a:pt x="326" y="66"/>
                  </a:moveTo>
                  <a:cubicBezTo>
                    <a:pt x="334" y="33"/>
                    <a:pt x="334" y="31"/>
                    <a:pt x="376" y="31"/>
                  </a:cubicBezTo>
                  <a:lnTo>
                    <a:pt x="471" y="31"/>
                  </a:lnTo>
                  <a:cubicBezTo>
                    <a:pt x="550" y="31"/>
                    <a:pt x="603" y="57"/>
                    <a:pt x="603" y="123"/>
                  </a:cubicBezTo>
                  <a:cubicBezTo>
                    <a:pt x="603" y="161"/>
                    <a:pt x="583" y="244"/>
                    <a:pt x="546" y="279"/>
                  </a:cubicBezTo>
                  <a:cubicBezTo>
                    <a:pt x="497" y="323"/>
                    <a:pt x="438" y="330"/>
                    <a:pt x="396" y="330"/>
                  </a:cubicBezTo>
                  <a:lnTo>
                    <a:pt x="260" y="33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415FC578-5EC4-5846-A3E1-EFD1CC8C9704}"/>
                </a:ext>
              </a:extLst>
            </p:cNvPr>
            <p:cNvSpPr/>
            <p:nvPr/>
          </p:nvSpPr>
          <p:spPr>
            <a:xfrm>
              <a:off x="511776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D0403796-7AD4-1941-B898-CB6FA0499DC0}"/>
                </a:ext>
              </a:extLst>
            </p:cNvPr>
            <p:cNvSpPr/>
            <p:nvPr/>
          </p:nvSpPr>
          <p:spPr>
            <a:xfrm>
              <a:off x="523656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07A0727-884D-A645-8403-D1CDB5E24CCE}"/>
                </a:ext>
              </a:extLst>
            </p:cNvPr>
            <p:cNvSpPr/>
            <p:nvPr/>
          </p:nvSpPr>
          <p:spPr>
            <a:xfrm>
              <a:off x="539280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96732B6-FA3A-6D4F-8F1B-C6C3AE07F742}"/>
                </a:ext>
              </a:extLst>
            </p:cNvPr>
            <p:cNvSpPr/>
            <p:nvPr/>
          </p:nvSpPr>
          <p:spPr>
            <a:xfrm>
              <a:off x="550836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A305023-A90B-C544-80DC-327A92572897}"/>
                </a:ext>
              </a:extLst>
            </p:cNvPr>
            <p:cNvSpPr/>
            <p:nvPr/>
          </p:nvSpPr>
          <p:spPr>
            <a:xfrm>
              <a:off x="564300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F7DE7557-B635-C643-B599-04F3ECD7AEA9}"/>
                </a:ext>
              </a:extLst>
            </p:cNvPr>
            <p:cNvSpPr/>
            <p:nvPr/>
          </p:nvSpPr>
          <p:spPr>
            <a:xfrm>
              <a:off x="5840280" y="248220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CB01389D-4AB2-6845-B9F0-27CCB2726511}"/>
                </a:ext>
              </a:extLst>
            </p:cNvPr>
            <p:cNvSpPr/>
            <p:nvPr/>
          </p:nvSpPr>
          <p:spPr>
            <a:xfrm>
              <a:off x="5912999"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325ABC5D-7C1A-264C-9DB1-22BA46FF46A5}"/>
                </a:ext>
              </a:extLst>
            </p:cNvPr>
            <p:cNvSpPr/>
            <p:nvPr/>
          </p:nvSpPr>
          <p:spPr>
            <a:xfrm>
              <a:off x="608724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20178309-6C3E-F748-98AE-456EAB3DDBC6}"/>
                </a:ext>
              </a:extLst>
            </p:cNvPr>
            <p:cNvSpPr/>
            <p:nvPr/>
          </p:nvSpPr>
          <p:spPr>
            <a:xfrm>
              <a:off x="6225840" y="2589119"/>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FAE311E-E7A5-B644-89D9-0D19903D9D23}"/>
                </a:ext>
              </a:extLst>
            </p:cNvPr>
            <p:cNvSpPr/>
            <p:nvPr/>
          </p:nvSpPr>
          <p:spPr>
            <a:xfrm>
              <a:off x="6415200"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E559749C-9752-5143-B0D2-F0C68375F2A6}"/>
                </a:ext>
              </a:extLst>
            </p:cNvPr>
            <p:cNvSpPr/>
            <p:nvPr/>
          </p:nvSpPr>
          <p:spPr>
            <a:xfrm>
              <a:off x="6571080" y="248220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C0FCFC96-C1C3-7F4C-BB0E-1A56EC8E156C}"/>
                </a:ext>
              </a:extLst>
            </p:cNvPr>
            <p:cNvSpPr/>
            <p:nvPr/>
          </p:nvSpPr>
          <p:spPr>
            <a:xfrm>
              <a:off x="663624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BF10C3B-F284-C84E-AD81-02E0231FF70E}"/>
                </a:ext>
              </a:extLst>
            </p:cNvPr>
            <p:cNvSpPr/>
            <p:nvPr/>
          </p:nvSpPr>
          <p:spPr>
            <a:xfrm>
              <a:off x="6888600" y="254016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77BD020C-11F8-4140-A507-A10E9BDCDED3}"/>
                </a:ext>
              </a:extLst>
            </p:cNvPr>
            <p:cNvSpPr/>
            <p:nvPr/>
          </p:nvSpPr>
          <p:spPr>
            <a:xfrm>
              <a:off x="7223040" y="258911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1" y="411"/>
                  </a:cubicBezTo>
                  <a:cubicBezTo>
                    <a:pt x="301" y="482"/>
                    <a:pt x="273" y="594"/>
                    <a:pt x="273" y="620"/>
                  </a:cubicBezTo>
                  <a:cubicBezTo>
                    <a:pt x="273" y="631"/>
                    <a:pt x="277" y="638"/>
                    <a:pt x="284" y="638"/>
                  </a:cubicBezTo>
                  <a:cubicBezTo>
                    <a:pt x="297" y="638"/>
                    <a:pt x="306" y="616"/>
                    <a:pt x="315" y="579"/>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A1D70238-E9C4-7841-BEA8-CFC2B9A3344A}"/>
                </a:ext>
              </a:extLst>
            </p:cNvPr>
            <p:cNvSpPr/>
            <p:nvPr/>
          </p:nvSpPr>
          <p:spPr>
            <a:xfrm>
              <a:off x="7434360"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62C42E8B-B0BE-E343-B700-4FD173DDE649}"/>
                </a:ext>
              </a:extLst>
            </p:cNvPr>
            <p:cNvSpPr/>
            <p:nvPr/>
          </p:nvSpPr>
          <p:spPr>
            <a:xfrm>
              <a:off x="7728839"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66B34A00-4B40-2641-9387-AB5E22635DBF}"/>
                </a:ext>
              </a:extLst>
            </p:cNvPr>
            <p:cNvSpPr/>
            <p:nvPr/>
          </p:nvSpPr>
          <p:spPr>
            <a:xfrm>
              <a:off x="784764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A09F21A5-15E8-DB49-B565-BDFF00DD43A7}"/>
                </a:ext>
              </a:extLst>
            </p:cNvPr>
            <p:cNvSpPr/>
            <p:nvPr/>
          </p:nvSpPr>
          <p:spPr>
            <a:xfrm>
              <a:off x="800388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4"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E4ED825E-A8C3-3E4C-AFFC-F2ADE2A821D0}"/>
                </a:ext>
              </a:extLst>
            </p:cNvPr>
            <p:cNvSpPr/>
            <p:nvPr/>
          </p:nvSpPr>
          <p:spPr>
            <a:xfrm>
              <a:off x="810899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AD06CAA-8CDB-7045-9153-3EA1DF9D7264}"/>
                </a:ext>
              </a:extLst>
            </p:cNvPr>
            <p:cNvSpPr/>
            <p:nvPr/>
          </p:nvSpPr>
          <p:spPr>
            <a:xfrm>
              <a:off x="8231760" y="248220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41" name="Title 40">
            <a:extLst>
              <a:ext uri="{FF2B5EF4-FFF2-40B4-BE49-F238E27FC236}">
                <a16:creationId xmlns:a16="http://schemas.microsoft.com/office/drawing/2014/main" id="{0D8BDB22-B041-8B43-BD49-EA17A63C0284}"/>
              </a:ext>
            </a:extLst>
          </p:cNvPr>
          <p:cNvSpPr>
            <a:spLocks noGrp="1"/>
          </p:cNvSpPr>
          <p:nvPr>
            <p:ph type="title"/>
          </p:nvPr>
        </p:nvSpPr>
        <p:spPr/>
        <p:txBody>
          <a:bodyPr/>
          <a:lstStyle/>
          <a:p>
            <a:r>
              <a:rPr lang="en-US" dirty="0"/>
              <a:t>Value Iteration Optimality</a:t>
            </a:r>
          </a:p>
        </p:txBody>
      </p:sp>
    </p:spTree>
    <p:extLst>
      <p:ext uri="{BB962C8B-B14F-4D97-AF65-F5344CB8AC3E}">
        <p14:creationId xmlns:p14="http://schemas.microsoft.com/office/powerpoint/2010/main" val="9230707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D484D-8A9F-4949-A0DE-6AD99156727C}"/>
              </a:ext>
            </a:extLst>
          </p:cNvPr>
          <p:cNvSpPr txBox="1"/>
          <p:nvPr/>
        </p:nvSpPr>
        <p:spPr>
          <a:xfrm>
            <a:off x="1005840" y="5007600"/>
            <a:ext cx="8383555" cy="1063902"/>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What does this equation tell us about optimality of value iteration?</a:t>
            </a:r>
          </a:p>
          <a:p>
            <a:pPr hangingPunct="0"/>
            <a:endParaRPr lang="en-US" sz="2200">
              <a:latin typeface="Liberation Sans" pitchFamily="18"/>
              <a:ea typeface="Noto Sans CJK SC Regular" pitchFamily="2"/>
              <a:cs typeface="FreeSans" pitchFamily="2"/>
            </a:endParaRPr>
          </a:p>
          <a:p>
            <a:pPr hangingPunct="0"/>
            <a:r>
              <a:rPr lang="en-US" sz="2200">
                <a:latin typeface="Liberation Sans" pitchFamily="18"/>
                <a:ea typeface="Noto Sans CJK SC Regular" pitchFamily="2"/>
                <a:cs typeface="FreeSans" pitchFamily="2"/>
              </a:rPr>
              <a:t>– we denote the </a:t>
            </a:r>
            <a:r>
              <a:rPr lang="en-US" sz="2200" i="1">
                <a:latin typeface="Liberation Sans" pitchFamily="18"/>
                <a:ea typeface="Noto Sans CJK SC Regular" pitchFamily="2"/>
                <a:cs typeface="FreeSans" pitchFamily="2"/>
              </a:rPr>
              <a:t>optimal</a:t>
            </a:r>
            <a:r>
              <a:rPr lang="en-US" sz="2200">
                <a:latin typeface="Liberation Sans" pitchFamily="18"/>
                <a:ea typeface="Noto Sans CJK SC Regular" pitchFamily="2"/>
                <a:cs typeface="FreeSans" pitchFamily="2"/>
              </a:rPr>
              <a:t> value function as:</a:t>
            </a:r>
          </a:p>
        </p:txBody>
      </p:sp>
      <p:grpSp>
        <p:nvGrpSpPr>
          <p:cNvPr id="6" name="Group 5" descr="28§display§V^*§svg§600§FALSE§" title="TexMaths">
            <a:extLst>
              <a:ext uri="{FF2B5EF4-FFF2-40B4-BE49-F238E27FC236}">
                <a16:creationId xmlns:a16="http://schemas.microsoft.com/office/drawing/2014/main" id="{BE0FA750-37D6-3A49-AC7E-1D560365328A}"/>
              </a:ext>
            </a:extLst>
          </p:cNvPr>
          <p:cNvGrpSpPr/>
          <p:nvPr/>
        </p:nvGrpSpPr>
        <p:grpSpPr>
          <a:xfrm>
            <a:off x="6573960" y="5711400"/>
            <a:ext cx="430920" cy="270720"/>
            <a:chOff x="6573960" y="5711400"/>
            <a:chExt cx="430920" cy="270720"/>
          </a:xfrm>
        </p:grpSpPr>
        <p:sp>
          <p:nvSpPr>
            <p:cNvPr id="7" name="Freeform 6">
              <a:extLst>
                <a:ext uri="{FF2B5EF4-FFF2-40B4-BE49-F238E27FC236}">
                  <a16:creationId xmlns:a16="http://schemas.microsoft.com/office/drawing/2014/main" id="{B7D5A1ED-4249-A049-9FDE-6256F45BB3C7}"/>
                </a:ext>
              </a:extLst>
            </p:cNvPr>
            <p:cNvSpPr/>
            <p:nvPr/>
          </p:nvSpPr>
          <p:spPr>
            <a:xfrm>
              <a:off x="6573960" y="5711400"/>
              <a:ext cx="430920" cy="262800"/>
            </a:xfrm>
            <a:custGeom>
              <a:avLst/>
              <a:gdLst/>
              <a:ahLst/>
              <a:cxnLst>
                <a:cxn ang="3cd4">
                  <a:pos x="hc" y="t"/>
                </a:cxn>
                <a:cxn ang="cd2">
                  <a:pos x="l" y="vc"/>
                </a:cxn>
                <a:cxn ang="cd4">
                  <a:pos x="hc" y="b"/>
                </a:cxn>
                <a:cxn ang="0">
                  <a:pos x="r" y="vc"/>
                </a:cxn>
              </a:cxnLst>
              <a:rect l="l" t="t" r="r" b="b"/>
              <a:pathLst>
                <a:path w="1198" h="731">
                  <a:moveTo>
                    <a:pt x="599" y="731"/>
                  </a:moveTo>
                  <a:lnTo>
                    <a:pt x="0" y="731"/>
                  </a:lnTo>
                  <a:lnTo>
                    <a:pt x="0" y="0"/>
                  </a:lnTo>
                  <a:lnTo>
                    <a:pt x="1198" y="0"/>
                  </a:lnTo>
                  <a:lnTo>
                    <a:pt x="1198" y="73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46CE1DF3-2972-F042-BCCC-B064DBEFD96E}"/>
                </a:ext>
              </a:extLst>
            </p:cNvPr>
            <p:cNvSpPr/>
            <p:nvPr/>
          </p:nvSpPr>
          <p:spPr>
            <a:xfrm>
              <a:off x="6594120" y="5731560"/>
              <a:ext cx="253440" cy="250560"/>
            </a:xfrm>
            <a:custGeom>
              <a:avLst/>
              <a:gdLst/>
              <a:ahLst/>
              <a:cxnLst>
                <a:cxn ang="3cd4">
                  <a:pos x="hc" y="t"/>
                </a:cxn>
                <a:cxn ang="cd2">
                  <a:pos x="l" y="vc"/>
                </a:cxn>
                <a:cxn ang="cd4">
                  <a:pos x="hc" y="b"/>
                </a:cxn>
                <a:cxn ang="0">
                  <a:pos x="r" y="vc"/>
                </a:cxn>
              </a:cxnLst>
              <a:rect l="l" t="t" r="r" b="b"/>
              <a:pathLst>
                <a:path w="705" h="697">
                  <a:moveTo>
                    <a:pt x="565" y="112"/>
                  </a:moveTo>
                  <a:cubicBezTo>
                    <a:pt x="613" y="36"/>
                    <a:pt x="655" y="34"/>
                    <a:pt x="691" y="31"/>
                  </a:cubicBezTo>
                  <a:cubicBezTo>
                    <a:pt x="703" y="31"/>
                    <a:pt x="705" y="14"/>
                    <a:pt x="705" y="11"/>
                  </a:cubicBezTo>
                  <a:cubicBezTo>
                    <a:pt x="705" y="3"/>
                    <a:pt x="700" y="0"/>
                    <a:pt x="691" y="0"/>
                  </a:cubicBezTo>
                  <a:cubicBezTo>
                    <a:pt x="666" y="0"/>
                    <a:pt x="638" y="3"/>
                    <a:pt x="610" y="3"/>
                  </a:cubicBezTo>
                  <a:cubicBezTo>
                    <a:pt x="577" y="3"/>
                    <a:pt x="543" y="0"/>
                    <a:pt x="512" y="0"/>
                  </a:cubicBezTo>
                  <a:cubicBezTo>
                    <a:pt x="507" y="0"/>
                    <a:pt x="493" y="0"/>
                    <a:pt x="493" y="20"/>
                  </a:cubicBezTo>
                  <a:cubicBezTo>
                    <a:pt x="493" y="31"/>
                    <a:pt x="504" y="31"/>
                    <a:pt x="509" y="31"/>
                  </a:cubicBezTo>
                  <a:cubicBezTo>
                    <a:pt x="537" y="34"/>
                    <a:pt x="554" y="42"/>
                    <a:pt x="554" y="64"/>
                  </a:cubicBezTo>
                  <a:cubicBezTo>
                    <a:pt x="554" y="78"/>
                    <a:pt x="540" y="101"/>
                    <a:pt x="540" y="101"/>
                  </a:cubicBezTo>
                  <a:lnTo>
                    <a:pt x="238" y="582"/>
                  </a:lnTo>
                  <a:lnTo>
                    <a:pt x="171" y="62"/>
                  </a:lnTo>
                  <a:cubicBezTo>
                    <a:pt x="171" y="45"/>
                    <a:pt x="193" y="31"/>
                    <a:pt x="238" y="31"/>
                  </a:cubicBezTo>
                  <a:cubicBezTo>
                    <a:pt x="252" y="31"/>
                    <a:pt x="263" y="31"/>
                    <a:pt x="263" y="11"/>
                  </a:cubicBezTo>
                  <a:cubicBezTo>
                    <a:pt x="263" y="3"/>
                    <a:pt x="255" y="0"/>
                    <a:pt x="249" y="0"/>
                  </a:cubicBezTo>
                  <a:cubicBezTo>
                    <a:pt x="210" y="0"/>
                    <a:pt x="168" y="3"/>
                    <a:pt x="126" y="3"/>
                  </a:cubicBezTo>
                  <a:cubicBezTo>
                    <a:pt x="109" y="3"/>
                    <a:pt x="90" y="3"/>
                    <a:pt x="73" y="3"/>
                  </a:cubicBezTo>
                  <a:cubicBezTo>
                    <a:pt x="53" y="3"/>
                    <a:pt x="36" y="0"/>
                    <a:pt x="20" y="0"/>
                  </a:cubicBezTo>
                  <a:cubicBezTo>
                    <a:pt x="11" y="0"/>
                    <a:pt x="0" y="0"/>
                    <a:pt x="0" y="20"/>
                  </a:cubicBezTo>
                  <a:cubicBezTo>
                    <a:pt x="0" y="31"/>
                    <a:pt x="8" y="31"/>
                    <a:pt x="25" y="31"/>
                  </a:cubicBezTo>
                  <a:cubicBezTo>
                    <a:pt x="81" y="31"/>
                    <a:pt x="81" y="39"/>
                    <a:pt x="84" y="64"/>
                  </a:cubicBezTo>
                  <a:lnTo>
                    <a:pt x="162" y="675"/>
                  </a:lnTo>
                  <a:cubicBezTo>
                    <a:pt x="165" y="694"/>
                    <a:pt x="168" y="697"/>
                    <a:pt x="182" y="697"/>
                  </a:cubicBezTo>
                  <a:cubicBezTo>
                    <a:pt x="199" y="697"/>
                    <a:pt x="202" y="691"/>
                    <a:pt x="210" y="6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C38EE0D9-93D5-6C4F-A8DE-3794531A7504}"/>
                </a:ext>
              </a:extLst>
            </p:cNvPr>
            <p:cNvSpPr/>
            <p:nvPr/>
          </p:nvSpPr>
          <p:spPr>
            <a:xfrm>
              <a:off x="6881400" y="5711400"/>
              <a:ext cx="101520" cy="107640"/>
            </a:xfrm>
            <a:custGeom>
              <a:avLst/>
              <a:gdLst/>
              <a:ahLst/>
              <a:cxnLst>
                <a:cxn ang="3cd4">
                  <a:pos x="hc" y="t"/>
                </a:cxn>
                <a:cxn ang="cd2">
                  <a:pos x="l" y="vc"/>
                </a:cxn>
                <a:cxn ang="cd4">
                  <a:pos x="hc" y="b"/>
                </a:cxn>
                <a:cxn ang="0">
                  <a:pos x="r" y="vc"/>
                </a:cxn>
              </a:cxnLst>
              <a:rect l="l" t="t" r="r" b="b"/>
              <a:pathLst>
                <a:path w="283" h="300">
                  <a:moveTo>
                    <a:pt x="162" y="151"/>
                  </a:moveTo>
                  <a:cubicBezTo>
                    <a:pt x="221" y="126"/>
                    <a:pt x="246" y="115"/>
                    <a:pt x="263" y="106"/>
                  </a:cubicBezTo>
                  <a:cubicBezTo>
                    <a:pt x="277" y="101"/>
                    <a:pt x="283" y="98"/>
                    <a:pt x="283" y="87"/>
                  </a:cubicBezTo>
                  <a:cubicBezTo>
                    <a:pt x="283" y="73"/>
                    <a:pt x="274" y="64"/>
                    <a:pt x="260" y="64"/>
                  </a:cubicBezTo>
                  <a:cubicBezTo>
                    <a:pt x="255" y="64"/>
                    <a:pt x="255" y="64"/>
                    <a:pt x="246" y="70"/>
                  </a:cubicBezTo>
                  <a:lnTo>
                    <a:pt x="151" y="132"/>
                  </a:lnTo>
                  <a:lnTo>
                    <a:pt x="162" y="31"/>
                  </a:lnTo>
                  <a:cubicBezTo>
                    <a:pt x="162" y="17"/>
                    <a:pt x="162" y="0"/>
                    <a:pt x="140" y="0"/>
                  </a:cubicBezTo>
                  <a:cubicBezTo>
                    <a:pt x="132" y="0"/>
                    <a:pt x="120" y="6"/>
                    <a:pt x="120" y="20"/>
                  </a:cubicBezTo>
                  <a:cubicBezTo>
                    <a:pt x="120" y="28"/>
                    <a:pt x="123" y="48"/>
                    <a:pt x="123" y="56"/>
                  </a:cubicBezTo>
                  <a:cubicBezTo>
                    <a:pt x="123" y="67"/>
                    <a:pt x="129" y="118"/>
                    <a:pt x="132" y="132"/>
                  </a:cubicBezTo>
                  <a:lnTo>
                    <a:pt x="36" y="70"/>
                  </a:lnTo>
                  <a:cubicBezTo>
                    <a:pt x="31" y="64"/>
                    <a:pt x="28" y="64"/>
                    <a:pt x="22" y="64"/>
                  </a:cubicBezTo>
                  <a:cubicBezTo>
                    <a:pt x="8" y="64"/>
                    <a:pt x="0" y="73"/>
                    <a:pt x="0" y="87"/>
                  </a:cubicBezTo>
                  <a:cubicBezTo>
                    <a:pt x="0" y="101"/>
                    <a:pt x="8" y="104"/>
                    <a:pt x="14" y="106"/>
                  </a:cubicBezTo>
                  <a:lnTo>
                    <a:pt x="120" y="148"/>
                  </a:lnTo>
                  <a:cubicBezTo>
                    <a:pt x="62" y="174"/>
                    <a:pt x="36" y="185"/>
                    <a:pt x="20" y="193"/>
                  </a:cubicBezTo>
                  <a:cubicBezTo>
                    <a:pt x="6" y="199"/>
                    <a:pt x="0" y="202"/>
                    <a:pt x="0" y="213"/>
                  </a:cubicBezTo>
                  <a:cubicBezTo>
                    <a:pt x="0" y="227"/>
                    <a:pt x="8" y="235"/>
                    <a:pt x="22" y="235"/>
                  </a:cubicBezTo>
                  <a:cubicBezTo>
                    <a:pt x="25" y="235"/>
                    <a:pt x="28" y="235"/>
                    <a:pt x="36" y="230"/>
                  </a:cubicBezTo>
                  <a:lnTo>
                    <a:pt x="132" y="168"/>
                  </a:lnTo>
                  <a:lnTo>
                    <a:pt x="120" y="280"/>
                  </a:lnTo>
                  <a:cubicBezTo>
                    <a:pt x="120" y="294"/>
                    <a:pt x="132" y="300"/>
                    <a:pt x="140" y="300"/>
                  </a:cubicBezTo>
                  <a:cubicBezTo>
                    <a:pt x="148" y="300"/>
                    <a:pt x="162" y="294"/>
                    <a:pt x="162" y="280"/>
                  </a:cubicBezTo>
                  <a:cubicBezTo>
                    <a:pt x="162" y="272"/>
                    <a:pt x="160" y="252"/>
                    <a:pt x="160" y="244"/>
                  </a:cubicBezTo>
                  <a:cubicBezTo>
                    <a:pt x="157" y="232"/>
                    <a:pt x="154" y="182"/>
                    <a:pt x="151" y="168"/>
                  </a:cubicBezTo>
                  <a:lnTo>
                    <a:pt x="235" y="221"/>
                  </a:lnTo>
                  <a:cubicBezTo>
                    <a:pt x="252" y="235"/>
                    <a:pt x="255" y="235"/>
                    <a:pt x="260" y="235"/>
                  </a:cubicBezTo>
                  <a:cubicBezTo>
                    <a:pt x="274" y="235"/>
                    <a:pt x="283" y="227"/>
                    <a:pt x="283" y="213"/>
                  </a:cubicBezTo>
                  <a:cubicBezTo>
                    <a:pt x="283" y="202"/>
                    <a:pt x="274" y="196"/>
                    <a:pt x="269" y="1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45" name="Title 44">
            <a:extLst>
              <a:ext uri="{FF2B5EF4-FFF2-40B4-BE49-F238E27FC236}">
                <a16:creationId xmlns:a16="http://schemas.microsoft.com/office/drawing/2014/main" id="{7C5B0A05-DE31-D348-A4C8-8C8A70824BAB}"/>
              </a:ext>
            </a:extLst>
          </p:cNvPr>
          <p:cNvSpPr>
            <a:spLocks noGrp="1"/>
          </p:cNvSpPr>
          <p:nvPr>
            <p:ph type="title"/>
          </p:nvPr>
        </p:nvSpPr>
        <p:spPr/>
        <p:txBody>
          <a:bodyPr/>
          <a:lstStyle/>
          <a:p>
            <a:r>
              <a:rPr lang="en-US" dirty="0"/>
              <a:t>Value Iteration Optimality</a:t>
            </a:r>
          </a:p>
        </p:txBody>
      </p:sp>
      <p:sp>
        <p:nvSpPr>
          <p:cNvPr id="47" name="TextBox 46">
            <a:extLst>
              <a:ext uri="{FF2B5EF4-FFF2-40B4-BE49-F238E27FC236}">
                <a16:creationId xmlns:a16="http://schemas.microsoft.com/office/drawing/2014/main" id="{04683473-57D7-B448-803B-B26E25ED7FD2}"/>
              </a:ext>
            </a:extLst>
          </p:cNvPr>
          <p:cNvSpPr txBox="1"/>
          <p:nvPr/>
        </p:nvSpPr>
        <p:spPr>
          <a:xfrm>
            <a:off x="274320" y="1570692"/>
            <a:ext cx="6077411" cy="415198"/>
          </a:xfrm>
          <a:prstGeom prst="rect">
            <a:avLst/>
          </a:prstGeom>
          <a:noFill/>
          <a:ln>
            <a:noFill/>
          </a:ln>
        </p:spPr>
        <p:txBody>
          <a:bodyPr wrap="none" lIns="90000" tIns="45000" rIns="90000" bIns="45000" anchorCtr="0" compatLnSpc="0">
            <a:spAutoFit/>
          </a:bodyPr>
          <a:lstStyle/>
          <a:p>
            <a:pPr hangingPunct="0"/>
            <a:r>
              <a:rPr lang="en-US" sz="2200" dirty="0">
                <a:latin typeface="Liberation Sans" pitchFamily="18"/>
                <a:ea typeface="Noto Sans CJK SC Regular" pitchFamily="2"/>
                <a:cs typeface="FreeSans" pitchFamily="2"/>
              </a:rPr>
              <a:t>At convergence, this property must hold (why?)</a:t>
            </a:r>
          </a:p>
        </p:txBody>
      </p:sp>
      <p:sp>
        <p:nvSpPr>
          <p:cNvPr id="48" name="Straight Connector 47">
            <a:extLst>
              <a:ext uri="{FF2B5EF4-FFF2-40B4-BE49-F238E27FC236}">
                <a16:creationId xmlns:a16="http://schemas.microsoft.com/office/drawing/2014/main" id="{BFED0901-81C4-724D-92BA-D5E4D6755FE8}"/>
              </a:ext>
            </a:extLst>
          </p:cNvPr>
          <p:cNvSpPr/>
          <p:nvPr/>
        </p:nvSpPr>
        <p:spPr>
          <a:xfrm>
            <a:off x="3840480" y="2049882"/>
            <a:ext cx="274321" cy="548641"/>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49" name="Group 48" descr="22§display§V(s) = \max_a \sum_{s'} P(s',r|s,a)[ r + \gamma V(s')]§svg§600§FALSE" title="TexMaths">
            <a:extLst>
              <a:ext uri="{FF2B5EF4-FFF2-40B4-BE49-F238E27FC236}">
                <a16:creationId xmlns:a16="http://schemas.microsoft.com/office/drawing/2014/main" id="{06CF6013-9F7F-9D4D-92EF-53440E33474B}"/>
              </a:ext>
            </a:extLst>
          </p:cNvPr>
          <p:cNvGrpSpPr/>
          <p:nvPr/>
        </p:nvGrpSpPr>
        <p:grpSpPr>
          <a:xfrm>
            <a:off x="2372041" y="2644022"/>
            <a:ext cx="5948999" cy="783720"/>
            <a:chOff x="2372040" y="2377800"/>
            <a:chExt cx="5948999" cy="783720"/>
          </a:xfrm>
        </p:grpSpPr>
        <p:sp>
          <p:nvSpPr>
            <p:cNvPr id="50" name="Freeform 49">
              <a:extLst>
                <a:ext uri="{FF2B5EF4-FFF2-40B4-BE49-F238E27FC236}">
                  <a16:creationId xmlns:a16="http://schemas.microsoft.com/office/drawing/2014/main" id="{80A14A41-E33C-3C47-86DF-8B7B1FC3A86B}"/>
                </a:ext>
              </a:extLst>
            </p:cNvPr>
            <p:cNvSpPr/>
            <p:nvPr/>
          </p:nvSpPr>
          <p:spPr>
            <a:xfrm>
              <a:off x="2372040" y="2377800"/>
              <a:ext cx="5948999" cy="781200"/>
            </a:xfrm>
            <a:custGeom>
              <a:avLst/>
              <a:gdLst/>
              <a:ahLst/>
              <a:cxnLst>
                <a:cxn ang="3cd4">
                  <a:pos x="hc" y="t"/>
                </a:cxn>
                <a:cxn ang="cd2">
                  <a:pos x="l" y="vc"/>
                </a:cxn>
                <a:cxn ang="cd4">
                  <a:pos x="hc" y="b"/>
                </a:cxn>
                <a:cxn ang="0">
                  <a:pos x="r" y="vc"/>
                </a:cxn>
              </a:cxnLst>
              <a:rect l="l" t="t" r="r" b="b"/>
              <a:pathLst>
                <a:path w="16526" h="2171">
                  <a:moveTo>
                    <a:pt x="8263" y="2171"/>
                  </a:moveTo>
                  <a:lnTo>
                    <a:pt x="0" y="2171"/>
                  </a:lnTo>
                  <a:lnTo>
                    <a:pt x="0" y="0"/>
                  </a:lnTo>
                  <a:lnTo>
                    <a:pt x="16526" y="0"/>
                  </a:lnTo>
                  <a:lnTo>
                    <a:pt x="16526" y="21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CE2B626C-B3A7-D342-9321-101D7AC51930}"/>
                </a:ext>
              </a:extLst>
            </p:cNvPr>
            <p:cNvSpPr/>
            <p:nvPr/>
          </p:nvSpPr>
          <p:spPr>
            <a:xfrm>
              <a:off x="2391839"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136F0B9C-5CE4-254A-940B-A8AA85C7513B}"/>
                </a:ext>
              </a:extLst>
            </p:cNvPr>
            <p:cNvSpPr/>
            <p:nvPr/>
          </p:nvSpPr>
          <p:spPr>
            <a:xfrm>
              <a:off x="268560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8B9DEA7-696C-FF46-98A0-3421EDF6D92B}"/>
                </a:ext>
              </a:extLst>
            </p:cNvPr>
            <p:cNvSpPr/>
            <p:nvPr/>
          </p:nvSpPr>
          <p:spPr>
            <a:xfrm>
              <a:off x="280440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81FD892A-CEC0-7A4B-A19E-40C6F162A548}"/>
                </a:ext>
              </a:extLst>
            </p:cNvPr>
            <p:cNvSpPr/>
            <p:nvPr/>
          </p:nvSpPr>
          <p:spPr>
            <a:xfrm>
              <a:off x="296855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6256837F-BE73-2946-A5F0-9EFD5986396E}"/>
                </a:ext>
              </a:extLst>
            </p:cNvPr>
            <p:cNvSpPr/>
            <p:nvPr/>
          </p:nvSpPr>
          <p:spPr>
            <a:xfrm>
              <a:off x="3199680" y="261540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9148768D-4531-6A4D-849A-9ECF11394B52}"/>
                </a:ext>
              </a:extLst>
            </p:cNvPr>
            <p:cNvSpPr/>
            <p:nvPr/>
          </p:nvSpPr>
          <p:spPr>
            <a:xfrm>
              <a:off x="3557520" y="2589119"/>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4"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68" y="398"/>
                  </a:cubicBezTo>
                  <a:lnTo>
                    <a:pt x="268"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3" y="22"/>
                    <a:pt x="614" y="75"/>
                    <a:pt x="614" y="130"/>
                  </a:cubicBezTo>
                  <a:lnTo>
                    <a:pt x="614" y="356"/>
                  </a:lnTo>
                  <a:cubicBezTo>
                    <a:pt x="614" y="398"/>
                    <a:pt x="603" y="398"/>
                    <a:pt x="539" y="398"/>
                  </a:cubicBezTo>
                  <a:lnTo>
                    <a:pt x="539" y="429"/>
                  </a:lnTo>
                  <a:cubicBezTo>
                    <a:pt x="572" y="429"/>
                    <a:pt x="623" y="427"/>
                    <a:pt x="649" y="427"/>
                  </a:cubicBezTo>
                  <a:cubicBezTo>
                    <a:pt x="673" y="427"/>
                    <a:pt x="724" y="429"/>
                    <a:pt x="757" y="429"/>
                  </a:cubicBezTo>
                  <a:lnTo>
                    <a:pt x="757" y="398"/>
                  </a:lnTo>
                  <a:cubicBezTo>
                    <a:pt x="706" y="398"/>
                    <a:pt x="682" y="398"/>
                    <a:pt x="682" y="370"/>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6D020A45-D182-114C-8425-1B4EF1749737}"/>
                </a:ext>
              </a:extLst>
            </p:cNvPr>
            <p:cNvSpPr/>
            <p:nvPr/>
          </p:nvSpPr>
          <p:spPr>
            <a:xfrm>
              <a:off x="3849839" y="2586960"/>
              <a:ext cx="157320" cy="160560"/>
            </a:xfrm>
            <a:custGeom>
              <a:avLst/>
              <a:gdLst/>
              <a:ahLst/>
              <a:cxnLst>
                <a:cxn ang="3cd4">
                  <a:pos x="hc" y="t"/>
                </a:cxn>
                <a:cxn ang="cd2">
                  <a:pos x="l" y="vc"/>
                </a:cxn>
                <a:cxn ang="cd4">
                  <a:pos x="hc" y="b"/>
                </a:cxn>
                <a:cxn ang="0">
                  <a:pos x="r" y="vc"/>
                </a:cxn>
              </a:cxnLst>
              <a:rect l="l" t="t" r="r" b="b"/>
              <a:pathLst>
                <a:path w="438" h="447">
                  <a:moveTo>
                    <a:pt x="282" y="361"/>
                  </a:moveTo>
                  <a:cubicBezTo>
                    <a:pt x="286" y="400"/>
                    <a:pt x="312" y="440"/>
                    <a:pt x="359" y="440"/>
                  </a:cubicBezTo>
                  <a:cubicBezTo>
                    <a:pt x="378" y="440"/>
                    <a:pt x="438" y="427"/>
                    <a:pt x="438" y="348"/>
                  </a:cubicBezTo>
                  <a:lnTo>
                    <a:pt x="438" y="295"/>
                  </a:lnTo>
                  <a:lnTo>
                    <a:pt x="414" y="295"/>
                  </a:lnTo>
                  <a:lnTo>
                    <a:pt x="414" y="348"/>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7"/>
                    <a:pt x="156" y="447"/>
                  </a:cubicBezTo>
                  <a:cubicBezTo>
                    <a:pt x="220" y="447"/>
                    <a:pt x="264" y="407"/>
                    <a:pt x="282" y="361"/>
                  </a:cubicBezTo>
                  <a:close/>
                  <a:moveTo>
                    <a:pt x="275" y="202"/>
                  </a:moveTo>
                  <a:lnTo>
                    <a:pt x="275" y="299"/>
                  </a:lnTo>
                  <a:cubicBezTo>
                    <a:pt x="275" y="392"/>
                    <a:pt x="207" y="425"/>
                    <a:pt x="163" y="425"/>
                  </a:cubicBezTo>
                  <a:cubicBezTo>
                    <a:pt x="114" y="425"/>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5784B2BF-081C-0E4D-B2E3-0656DD48CB25}"/>
                </a:ext>
              </a:extLst>
            </p:cNvPr>
            <p:cNvSpPr/>
            <p:nvPr/>
          </p:nvSpPr>
          <p:spPr>
            <a:xfrm>
              <a:off x="4012919" y="259308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5"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9"/>
                  </a:cubicBezTo>
                  <a:cubicBezTo>
                    <a:pt x="145" y="337"/>
                    <a:pt x="174" y="306"/>
                    <a:pt x="231" y="235"/>
                  </a:cubicBezTo>
                  <a:lnTo>
                    <a:pt x="306" y="332"/>
                  </a:lnTo>
                  <a:cubicBezTo>
                    <a:pt x="315" y="343"/>
                    <a:pt x="326" y="359"/>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D897A90F-EDB5-194D-A13E-7947697722E0}"/>
                </a:ext>
              </a:extLst>
            </p:cNvPr>
            <p:cNvSpPr/>
            <p:nvPr/>
          </p:nvSpPr>
          <p:spPr>
            <a:xfrm>
              <a:off x="3809520" y="284436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3"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301"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301" y="37"/>
                    <a:pt x="301" y="35"/>
                  </a:cubicBezTo>
                  <a:cubicBezTo>
                    <a:pt x="301"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4"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9086DCE-C2CB-7646-B02E-110057C97AE0}"/>
                </a:ext>
              </a:extLst>
            </p:cNvPr>
            <p:cNvSpPr/>
            <p:nvPr/>
          </p:nvSpPr>
          <p:spPr>
            <a:xfrm>
              <a:off x="4271040" y="2412720"/>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2"/>
                    <a:pt x="711" y="1272"/>
                  </a:cubicBezTo>
                  <a:lnTo>
                    <a:pt x="128" y="1272"/>
                  </a:lnTo>
                  <a:lnTo>
                    <a:pt x="620" y="693"/>
                  </a:lnTo>
                  <a:cubicBezTo>
                    <a:pt x="627" y="686"/>
                    <a:pt x="629" y="682"/>
                    <a:pt x="629" y="678"/>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7"/>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F9714A17-90D6-BC45-9933-B7BC32934916}"/>
                </a:ext>
              </a:extLst>
            </p:cNvPr>
            <p:cNvSpPr/>
            <p:nvPr/>
          </p:nvSpPr>
          <p:spPr>
            <a:xfrm>
              <a:off x="4408200" y="305100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81E1628E-80AC-8D4D-9389-5B40E0C25A75}"/>
                </a:ext>
              </a:extLst>
            </p:cNvPr>
            <p:cNvSpPr/>
            <p:nvPr/>
          </p:nvSpPr>
          <p:spPr>
            <a:xfrm>
              <a:off x="4537440" y="299160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578079EF-36AA-B84E-B8AD-BD5FD1131170}"/>
                </a:ext>
              </a:extLst>
            </p:cNvPr>
            <p:cNvSpPr/>
            <p:nvPr/>
          </p:nvSpPr>
          <p:spPr>
            <a:xfrm>
              <a:off x="4826520" y="2505240"/>
              <a:ext cx="249120" cy="237960"/>
            </a:xfrm>
            <a:custGeom>
              <a:avLst/>
              <a:gdLst/>
              <a:ahLst/>
              <a:cxnLst>
                <a:cxn ang="3cd4">
                  <a:pos x="hc" y="t"/>
                </a:cxn>
                <a:cxn ang="cd2">
                  <a:pos x="l" y="vc"/>
                </a:cxn>
                <a:cxn ang="cd4">
                  <a:pos x="hc" y="b"/>
                </a:cxn>
                <a:cxn ang="0">
                  <a:pos x="r" y="vc"/>
                </a:cxn>
              </a:cxnLst>
              <a:rect l="l" t="t" r="r" b="b"/>
              <a:pathLst>
                <a:path w="693" h="662">
                  <a:moveTo>
                    <a:pt x="255" y="356"/>
                  </a:moveTo>
                  <a:lnTo>
                    <a:pt x="420" y="356"/>
                  </a:lnTo>
                  <a:cubicBezTo>
                    <a:pt x="557" y="356"/>
                    <a:pt x="693" y="255"/>
                    <a:pt x="693" y="147"/>
                  </a:cubicBezTo>
                  <a:cubicBezTo>
                    <a:pt x="693" y="73"/>
                    <a:pt x="629" y="0"/>
                    <a:pt x="502" y="0"/>
                  </a:cubicBezTo>
                  <a:lnTo>
                    <a:pt x="187" y="0"/>
                  </a:lnTo>
                  <a:cubicBezTo>
                    <a:pt x="169" y="0"/>
                    <a:pt x="158" y="0"/>
                    <a:pt x="158" y="18"/>
                  </a:cubicBezTo>
                  <a:cubicBezTo>
                    <a:pt x="158" y="31"/>
                    <a:pt x="167" y="31"/>
                    <a:pt x="187" y="31"/>
                  </a:cubicBezTo>
                  <a:cubicBezTo>
                    <a:pt x="198" y="31"/>
                    <a:pt x="216" y="31"/>
                    <a:pt x="229" y="33"/>
                  </a:cubicBezTo>
                  <a:cubicBezTo>
                    <a:pt x="244" y="33"/>
                    <a:pt x="249" y="37"/>
                    <a:pt x="249" y="48"/>
                  </a:cubicBezTo>
                  <a:cubicBezTo>
                    <a:pt x="249" y="51"/>
                    <a:pt x="249" y="55"/>
                    <a:pt x="246" y="66"/>
                  </a:cubicBezTo>
                  <a:lnTo>
                    <a:pt x="114" y="587"/>
                  </a:lnTo>
                  <a:cubicBezTo>
                    <a:pt x="106" y="625"/>
                    <a:pt x="103" y="631"/>
                    <a:pt x="26" y="631"/>
                  </a:cubicBezTo>
                  <a:cubicBezTo>
                    <a:pt x="11" y="631"/>
                    <a:pt x="0" y="631"/>
                    <a:pt x="0" y="651"/>
                  </a:cubicBezTo>
                  <a:cubicBezTo>
                    <a:pt x="0" y="662"/>
                    <a:pt x="11" y="662"/>
                    <a:pt x="15" y="662"/>
                  </a:cubicBezTo>
                  <a:cubicBezTo>
                    <a:pt x="42" y="662"/>
                    <a:pt x="110" y="660"/>
                    <a:pt x="139" y="660"/>
                  </a:cubicBezTo>
                  <a:cubicBezTo>
                    <a:pt x="158" y="660"/>
                    <a:pt x="180" y="660"/>
                    <a:pt x="200" y="660"/>
                  </a:cubicBezTo>
                  <a:cubicBezTo>
                    <a:pt x="222" y="660"/>
                    <a:pt x="242" y="662"/>
                    <a:pt x="262" y="662"/>
                  </a:cubicBezTo>
                  <a:cubicBezTo>
                    <a:pt x="271" y="662"/>
                    <a:pt x="282" y="662"/>
                    <a:pt x="282" y="642"/>
                  </a:cubicBezTo>
                  <a:cubicBezTo>
                    <a:pt x="282" y="631"/>
                    <a:pt x="273" y="631"/>
                    <a:pt x="255" y="631"/>
                  </a:cubicBezTo>
                  <a:cubicBezTo>
                    <a:pt x="220" y="631"/>
                    <a:pt x="191" y="631"/>
                    <a:pt x="191" y="614"/>
                  </a:cubicBezTo>
                  <a:cubicBezTo>
                    <a:pt x="191" y="609"/>
                    <a:pt x="194" y="605"/>
                    <a:pt x="196" y="598"/>
                  </a:cubicBezTo>
                  <a:close/>
                  <a:moveTo>
                    <a:pt x="326" y="66"/>
                  </a:moveTo>
                  <a:cubicBezTo>
                    <a:pt x="334" y="33"/>
                    <a:pt x="334" y="31"/>
                    <a:pt x="376" y="31"/>
                  </a:cubicBezTo>
                  <a:lnTo>
                    <a:pt x="471" y="31"/>
                  </a:lnTo>
                  <a:cubicBezTo>
                    <a:pt x="550" y="31"/>
                    <a:pt x="603" y="57"/>
                    <a:pt x="603" y="123"/>
                  </a:cubicBezTo>
                  <a:cubicBezTo>
                    <a:pt x="603" y="161"/>
                    <a:pt x="583" y="244"/>
                    <a:pt x="546" y="279"/>
                  </a:cubicBezTo>
                  <a:cubicBezTo>
                    <a:pt x="497" y="323"/>
                    <a:pt x="438" y="330"/>
                    <a:pt x="396" y="330"/>
                  </a:cubicBezTo>
                  <a:lnTo>
                    <a:pt x="260" y="33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9CC705F9-DCCA-3E46-85B9-6433E1FD1AFB}"/>
                </a:ext>
              </a:extLst>
            </p:cNvPr>
            <p:cNvSpPr/>
            <p:nvPr/>
          </p:nvSpPr>
          <p:spPr>
            <a:xfrm>
              <a:off x="5117760"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63E7C8C4-F902-CD40-9F75-E4CB4F98ADB9}"/>
                </a:ext>
              </a:extLst>
            </p:cNvPr>
            <p:cNvSpPr/>
            <p:nvPr/>
          </p:nvSpPr>
          <p:spPr>
            <a:xfrm>
              <a:off x="523656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87AA65DF-D4AF-A44A-ACE3-D8C14ABB3496}"/>
                </a:ext>
              </a:extLst>
            </p:cNvPr>
            <p:cNvSpPr/>
            <p:nvPr/>
          </p:nvSpPr>
          <p:spPr>
            <a:xfrm>
              <a:off x="539280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6265D093-E9ED-584E-942B-2F68388B7E1F}"/>
                </a:ext>
              </a:extLst>
            </p:cNvPr>
            <p:cNvSpPr/>
            <p:nvPr/>
          </p:nvSpPr>
          <p:spPr>
            <a:xfrm>
              <a:off x="550836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5577E0B9-64C3-3241-8119-29ED8C13D3B7}"/>
                </a:ext>
              </a:extLst>
            </p:cNvPr>
            <p:cNvSpPr/>
            <p:nvPr/>
          </p:nvSpPr>
          <p:spPr>
            <a:xfrm>
              <a:off x="564300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20E4D71C-49C1-874C-9A75-71523647AB6A}"/>
                </a:ext>
              </a:extLst>
            </p:cNvPr>
            <p:cNvSpPr/>
            <p:nvPr/>
          </p:nvSpPr>
          <p:spPr>
            <a:xfrm>
              <a:off x="5840280" y="248220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AED4D480-0214-774C-B0EF-92A05B4AE895}"/>
                </a:ext>
              </a:extLst>
            </p:cNvPr>
            <p:cNvSpPr/>
            <p:nvPr/>
          </p:nvSpPr>
          <p:spPr>
            <a:xfrm>
              <a:off x="5912999"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316C8696-601B-E444-BE2F-4CBC6CACE57C}"/>
                </a:ext>
              </a:extLst>
            </p:cNvPr>
            <p:cNvSpPr/>
            <p:nvPr/>
          </p:nvSpPr>
          <p:spPr>
            <a:xfrm>
              <a:off x="6087240" y="270648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0154A8B6-D500-3948-BECB-04603E4C7629}"/>
                </a:ext>
              </a:extLst>
            </p:cNvPr>
            <p:cNvSpPr/>
            <p:nvPr/>
          </p:nvSpPr>
          <p:spPr>
            <a:xfrm>
              <a:off x="6225840" y="2589119"/>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D91DDF11-B4F7-FA4B-80D4-00A0450300E2}"/>
                </a:ext>
              </a:extLst>
            </p:cNvPr>
            <p:cNvSpPr/>
            <p:nvPr/>
          </p:nvSpPr>
          <p:spPr>
            <a:xfrm>
              <a:off x="6415200"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1AB1C5EE-6B98-1843-B4B1-FF52FA5C850D}"/>
                </a:ext>
              </a:extLst>
            </p:cNvPr>
            <p:cNvSpPr/>
            <p:nvPr/>
          </p:nvSpPr>
          <p:spPr>
            <a:xfrm>
              <a:off x="6571080" y="248220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1F06D512-6E67-B74C-98E2-16A7801D0C45}"/>
                </a:ext>
              </a:extLst>
            </p:cNvPr>
            <p:cNvSpPr/>
            <p:nvPr/>
          </p:nvSpPr>
          <p:spPr>
            <a:xfrm>
              <a:off x="6636240" y="258911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648E61A-10F5-8943-AFE3-00215AB78B08}"/>
                </a:ext>
              </a:extLst>
            </p:cNvPr>
            <p:cNvSpPr/>
            <p:nvPr/>
          </p:nvSpPr>
          <p:spPr>
            <a:xfrm>
              <a:off x="6888600" y="254016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0FF499B9-5705-884B-BCF5-0203C22DC457}"/>
                </a:ext>
              </a:extLst>
            </p:cNvPr>
            <p:cNvSpPr/>
            <p:nvPr/>
          </p:nvSpPr>
          <p:spPr>
            <a:xfrm>
              <a:off x="7223040" y="258911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1" y="411"/>
                  </a:cubicBezTo>
                  <a:cubicBezTo>
                    <a:pt x="301" y="482"/>
                    <a:pt x="273" y="594"/>
                    <a:pt x="273" y="620"/>
                  </a:cubicBezTo>
                  <a:cubicBezTo>
                    <a:pt x="273" y="631"/>
                    <a:pt x="277" y="638"/>
                    <a:pt x="284" y="638"/>
                  </a:cubicBezTo>
                  <a:cubicBezTo>
                    <a:pt x="297" y="638"/>
                    <a:pt x="306" y="616"/>
                    <a:pt x="315" y="579"/>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5FA9E6E8-3200-CE41-B183-F493F809E9AE}"/>
                </a:ext>
              </a:extLst>
            </p:cNvPr>
            <p:cNvSpPr/>
            <p:nvPr/>
          </p:nvSpPr>
          <p:spPr>
            <a:xfrm>
              <a:off x="7434360" y="250524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44B45749-9DA0-9D40-8D5A-138B1411AB65}"/>
                </a:ext>
              </a:extLst>
            </p:cNvPr>
            <p:cNvSpPr/>
            <p:nvPr/>
          </p:nvSpPr>
          <p:spPr>
            <a:xfrm>
              <a:off x="7728839" y="248220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46CE9C6A-C70B-D64F-99F7-65E7D95AB01C}"/>
                </a:ext>
              </a:extLst>
            </p:cNvPr>
            <p:cNvSpPr/>
            <p:nvPr/>
          </p:nvSpPr>
          <p:spPr>
            <a:xfrm>
              <a:off x="7847640" y="258911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93471FC5-4346-AB49-99A6-975F91C68737}"/>
                </a:ext>
              </a:extLst>
            </p:cNvPr>
            <p:cNvSpPr/>
            <p:nvPr/>
          </p:nvSpPr>
          <p:spPr>
            <a:xfrm>
              <a:off x="8003880" y="246348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4"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0723FEB6-66EC-CC45-BA1F-6BE2D40C6B5A}"/>
                </a:ext>
              </a:extLst>
            </p:cNvPr>
            <p:cNvSpPr/>
            <p:nvPr/>
          </p:nvSpPr>
          <p:spPr>
            <a:xfrm>
              <a:off x="8108999" y="248220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0EA556C9-8D44-9449-8BA1-133F90881D83}"/>
                </a:ext>
              </a:extLst>
            </p:cNvPr>
            <p:cNvSpPr/>
            <p:nvPr/>
          </p:nvSpPr>
          <p:spPr>
            <a:xfrm>
              <a:off x="8231760" y="248220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AA4B4A29-AA19-E14B-8505-6D18B5C223AF}"/>
              </a:ext>
            </a:extLst>
          </p:cNvPr>
          <p:cNvSpPr txBox="1">
            <a:spLocks noChangeArrowheads="1"/>
          </p:cNvSpPr>
          <p:nvPr/>
        </p:nvSpPr>
        <p:spPr bwMode="auto">
          <a:xfrm>
            <a:off x="914400" y="2262851"/>
            <a:ext cx="8229600"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endParaRPr lang="en-US" altLang="en-US" sz="2400">
              <a:cs typeface="Segoe UI" panose="020B0502040204020203" pitchFamily="34" charset="0"/>
            </a:endParaRPr>
          </a:p>
          <a:p>
            <a:r>
              <a:rPr lang="en-US" altLang="en-US" sz="2400">
                <a:cs typeface="Segoe UI" panose="020B0502040204020203" pitchFamily="34" charset="0"/>
              </a:rPr>
              <a:t>Init:	V(s) ← 0	for all s </a:t>
            </a:r>
            <a:br>
              <a:rPr lang="en-US" altLang="en-US" sz="2400">
                <a:cs typeface="Segoe UI" panose="020B0502040204020203" pitchFamily="34" charset="0"/>
              </a:rPr>
            </a:br>
            <a:br>
              <a:rPr lang="en-US" altLang="en-US" sz="2400">
                <a:cs typeface="Segoe UI" panose="020B0502040204020203" pitchFamily="34" charset="0"/>
              </a:rPr>
            </a:br>
            <a:r>
              <a:rPr lang="en-US" altLang="en-US" sz="2400">
                <a:cs typeface="Segoe UI" panose="020B0502040204020203" pitchFamily="34" charset="0"/>
              </a:rPr>
              <a:t>Repeat until convergence:</a:t>
            </a:r>
          </a:p>
          <a:p>
            <a:r>
              <a:rPr lang="en-US" altLang="en-US" sz="2400">
                <a:cs typeface="Segoe UI" panose="020B0502040204020203" pitchFamily="34" charset="0"/>
              </a:rPr>
              <a:t>	For each state s:</a:t>
            </a:r>
          </a:p>
          <a:p>
            <a:endParaRPr lang="en-US" altLang="en-US" sz="2400">
              <a:cs typeface="Segoe UI" panose="020B0502040204020203" pitchFamily="34" charset="0"/>
            </a:endParaRPr>
          </a:p>
          <a:p>
            <a:endParaRPr lang="en-US" altLang="en-US" sz="2400">
              <a:cs typeface="Segoe UI" panose="020B0502040204020203" pitchFamily="34" charset="0"/>
            </a:endParaRPr>
          </a:p>
          <a:p>
            <a:endParaRPr lang="en-US" altLang="en-US" sz="2400">
              <a:cs typeface="Segoe UI" panose="020B0502040204020203" pitchFamily="34" charset="0"/>
            </a:endParaRPr>
          </a:p>
          <a:p>
            <a:r>
              <a:rPr lang="en-US" altLang="en-US" sz="2400">
                <a:cs typeface="Segoe UI" panose="020B0502040204020203" pitchFamily="34" charset="0"/>
              </a:rPr>
              <a:t>- Convergence: Typically</a:t>
            </a:r>
            <a:br>
              <a:rPr lang="en-US" altLang="en-US" sz="2400">
                <a:cs typeface="Segoe UI" panose="020B0502040204020203" pitchFamily="34" charset="0"/>
              </a:rPr>
            </a:br>
            <a:r>
              <a:rPr lang="en-US" altLang="en-US" sz="2400">
                <a:cs typeface="Segoe UI" panose="020B0502040204020203" pitchFamily="34" charset="0"/>
              </a:rPr>
              <a:t>	(all values do not</a:t>
            </a:r>
            <a:br>
              <a:rPr lang="en-US" altLang="en-US" sz="2400">
                <a:cs typeface="Segoe UI" panose="020B0502040204020203" pitchFamily="34" charset="0"/>
              </a:rPr>
            </a:br>
            <a:r>
              <a:rPr lang="en-US" altLang="en-US" sz="2400">
                <a:cs typeface="Segoe UI" panose="020B0502040204020203" pitchFamily="34" charset="0"/>
              </a:rPr>
              <a:t>	change much)</a:t>
            </a:r>
            <a:br>
              <a:rPr lang="en-US" altLang="en-US" sz="2400">
                <a:cs typeface="Segoe UI" panose="020B0502040204020203" pitchFamily="34" charset="0"/>
              </a:rPr>
            </a:br>
            <a:r>
              <a:rPr lang="en-US" altLang="en-US" sz="2400">
                <a:cs typeface="Segoe UI" panose="020B0502040204020203" pitchFamily="34" charset="0"/>
              </a:rPr>
              <a:t>	</a:t>
            </a:r>
          </a:p>
        </p:txBody>
      </p:sp>
      <p:pic>
        <p:nvPicPr>
          <p:cNvPr id="48131" name="Picture 3">
            <a:extLst>
              <a:ext uri="{FF2B5EF4-FFF2-40B4-BE49-F238E27FC236}">
                <a16:creationId xmlns:a16="http://schemas.microsoft.com/office/drawing/2014/main" id="{377BA750-B36D-004C-ADB1-3DF95FE12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05651"/>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2" name="Picture 4">
            <a:extLst>
              <a:ext uri="{FF2B5EF4-FFF2-40B4-BE49-F238E27FC236}">
                <a16:creationId xmlns:a16="http://schemas.microsoft.com/office/drawing/2014/main" id="{00E78D7F-37D2-1940-8131-60724A481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11572"/>
            <a:ext cx="7315200" cy="539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3" name="Text Box 5">
            <a:extLst>
              <a:ext uri="{FF2B5EF4-FFF2-40B4-BE49-F238E27FC236}">
                <a16:creationId xmlns:a16="http://schemas.microsoft.com/office/drawing/2014/main" id="{B6D355A2-392F-FC49-BFAB-D6660D825831}"/>
              </a:ext>
            </a:extLst>
          </p:cNvPr>
          <p:cNvSpPr txBox="1">
            <a:spLocks noChangeArrowheads="1"/>
          </p:cNvSpPr>
          <p:nvPr/>
        </p:nvSpPr>
        <p:spPr bwMode="auto">
          <a:xfrm>
            <a:off x="7315200" y="3177251"/>
            <a:ext cx="2743200" cy="1454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a:t>This performs 1</a:t>
            </a:r>
            <a:br>
              <a:rPr lang="en-US" altLang="en-US" sz="2400"/>
            </a:br>
            <a:r>
              <a:rPr lang="en-US" altLang="en-US" sz="2400" b="1"/>
              <a:t>backup</a:t>
            </a:r>
            <a:r>
              <a:rPr lang="en-US" altLang="en-US" sz="2400"/>
              <a:t> operation</a:t>
            </a:r>
          </a:p>
        </p:txBody>
      </p:sp>
      <p:pic>
        <p:nvPicPr>
          <p:cNvPr id="48134" name="Picture 6">
            <a:extLst>
              <a:ext uri="{FF2B5EF4-FFF2-40B4-BE49-F238E27FC236}">
                <a16:creationId xmlns:a16="http://schemas.microsoft.com/office/drawing/2014/main" id="{5268F318-2591-9E4F-9AE4-1BBFA6079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298473"/>
            <a:ext cx="4572000"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44">
            <a:extLst>
              <a:ext uri="{FF2B5EF4-FFF2-40B4-BE49-F238E27FC236}">
                <a16:creationId xmlns:a16="http://schemas.microsoft.com/office/drawing/2014/main" id="{236F29C7-B972-4A49-9BA9-1C54999653B2}"/>
              </a:ext>
            </a:extLst>
          </p:cNvPr>
          <p:cNvSpPr>
            <a:spLocks noGrp="1"/>
          </p:cNvSpPr>
          <p:nvPr>
            <p:ph type="title"/>
          </p:nvPr>
        </p:nvSpPr>
        <p:spPr>
          <a:xfrm>
            <a:off x="693043" y="402483"/>
            <a:ext cx="8694539" cy="1120151"/>
          </a:xfrm>
        </p:spPr>
        <p:txBody>
          <a:bodyPr/>
          <a:lstStyle/>
          <a:p>
            <a:r>
              <a:rPr lang="en-US" dirty="0"/>
              <a:t>Value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E0CBFC1-300D-E245-83F6-8E96F0C28267}"/>
              </a:ext>
            </a:extLst>
          </p:cNvPr>
          <p:cNvSpPr>
            <a:spLocks noGrp="1"/>
          </p:cNvSpPr>
          <p:nvPr>
            <p:ph type="sldNum" idx="12"/>
          </p:nvPr>
        </p:nvSpPr>
        <p:spPr/>
        <p:txBody>
          <a:bodyPr/>
          <a:lstStyle/>
          <a:p>
            <a:fld id="{389E591B-051D-7443-9038-302EFBBD3948}" type="slidenum">
              <a:rPr lang="en-US" altLang="en-US"/>
              <a:pPr/>
              <a:t>13</a:t>
            </a:fld>
            <a:endParaRPr lang="en-US" altLang="en-US"/>
          </a:p>
        </p:txBody>
      </p:sp>
      <p:sp>
        <p:nvSpPr>
          <p:cNvPr id="48130" name="Text Box 2">
            <a:extLst>
              <a:ext uri="{FF2B5EF4-FFF2-40B4-BE49-F238E27FC236}">
                <a16:creationId xmlns:a16="http://schemas.microsoft.com/office/drawing/2014/main" id="{01761BBA-212E-EF44-93F2-F7B9B844FD69}"/>
              </a:ext>
            </a:extLst>
          </p:cNvPr>
          <p:cNvSpPr txBox="1">
            <a:spLocks noChangeArrowheads="1"/>
          </p:cNvSpPr>
          <p:nvPr/>
        </p:nvSpPr>
        <p:spPr bwMode="auto">
          <a:xfrm>
            <a:off x="914400" y="914400"/>
            <a:ext cx="8229600" cy="620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What title, what name, could I choose? In the first place I was interested in planning, in decision making, in thinking.</a:t>
            </a:r>
          </a:p>
          <a:p>
            <a:r>
              <a:rPr lang="en-US" altLang="en-US" sz="2200" dirty="0">
                <a:cs typeface="Segoe UI" panose="020B0502040204020203" pitchFamily="34" charset="0"/>
              </a:rPr>
              <a:t>But planning, is not a good word for various reasons.</a:t>
            </a:r>
          </a:p>
          <a:p>
            <a:r>
              <a:rPr lang="en-US" altLang="en-US" sz="2200" dirty="0">
                <a:cs typeface="Segoe UI" panose="020B0502040204020203" pitchFamily="34" charset="0"/>
              </a:rPr>
              <a:t>I decided therefore to use the word, ‘programming.’</a:t>
            </a:r>
          </a:p>
          <a:p>
            <a:endParaRPr lang="en-US" altLang="en-US" sz="2200" dirty="0">
              <a:cs typeface="Segoe UI" panose="020B0502040204020203" pitchFamily="34" charset="0"/>
            </a:endParaRPr>
          </a:p>
          <a:p>
            <a:r>
              <a:rPr lang="en-US" altLang="en-US" sz="2200" dirty="0">
                <a:cs typeface="Segoe UI" panose="020B0502040204020203" pitchFamily="34" charset="0"/>
              </a:rPr>
              <a:t>I wanted to get across the idea that this was dynamic, this was multistage, this was time-varying – I thought, let’s kill two birds with one stone.</a:t>
            </a:r>
          </a:p>
        </p:txBody>
      </p:sp>
      <p:sp>
        <p:nvSpPr>
          <p:cNvPr id="5" name="Title 33">
            <a:extLst>
              <a:ext uri="{FF2B5EF4-FFF2-40B4-BE49-F238E27FC236}">
                <a16:creationId xmlns:a16="http://schemas.microsoft.com/office/drawing/2014/main" id="{BF3F4AE2-2BAD-C14C-A9AA-D981964718B8}"/>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D57C32C5-B69F-B44A-89CF-B01157FA90AB}"/>
              </a:ext>
            </a:extLst>
          </p:cNvPr>
          <p:cNvSpPr txBox="1">
            <a:spLocks noChangeArrowheads="1"/>
          </p:cNvSpPr>
          <p:nvPr/>
        </p:nvSpPr>
        <p:spPr bwMode="auto">
          <a:xfrm>
            <a:off x="8137525" y="3749675"/>
            <a:ext cx="18288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tabLst>
                <a:tab pos="723900" algn="l"/>
                <a:tab pos="14478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9pPr>
          </a:lstStyle>
          <a:p>
            <a:r>
              <a:rPr lang="en-US" altLang="en-US"/>
              <a:t>R(s) = 0 for non-terminal s</a:t>
            </a:r>
          </a:p>
          <a:p>
            <a:br>
              <a:rPr lang="en-US" altLang="en-US">
                <a:cs typeface="Segoe UI" panose="020B0502040204020203" pitchFamily="34" charset="0"/>
              </a:rPr>
            </a:br>
            <a:r>
              <a:rPr lang="en-US" altLang="en-US">
                <a:cs typeface="Segoe UI" panose="020B0502040204020203" pitchFamily="34" charset="0"/>
              </a:rPr>
              <a:t>γ = 0.9 </a:t>
            </a:r>
          </a:p>
        </p:txBody>
      </p:sp>
      <p:pic>
        <p:nvPicPr>
          <p:cNvPr id="66563" name="Picture 3">
            <a:extLst>
              <a:ext uri="{FF2B5EF4-FFF2-40B4-BE49-F238E27FC236}">
                <a16:creationId xmlns:a16="http://schemas.microsoft.com/office/drawing/2014/main" id="{FFA6D565-56FD-F741-A6D5-4BE6A3189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6238"/>
            <a:ext cx="6400800" cy="5907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44">
            <a:extLst>
              <a:ext uri="{FF2B5EF4-FFF2-40B4-BE49-F238E27FC236}">
                <a16:creationId xmlns:a16="http://schemas.microsoft.com/office/drawing/2014/main" id="{3FE13E32-E74E-F94C-9D6A-871DE366289C}"/>
              </a:ext>
            </a:extLst>
          </p:cNvPr>
          <p:cNvSpPr>
            <a:spLocks noGrp="1"/>
          </p:cNvSpPr>
          <p:nvPr>
            <p:ph type="title"/>
          </p:nvPr>
        </p:nvSpPr>
        <p:spPr>
          <a:xfrm>
            <a:off x="693043" y="402483"/>
            <a:ext cx="8694539" cy="1120151"/>
          </a:xfrm>
        </p:spPr>
        <p:txBody>
          <a:bodyPr/>
          <a:lstStyle/>
          <a:p>
            <a:r>
              <a:rPr lang="en-US" dirty="0"/>
              <a:t>Value Iteration: Watch the policy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5300E7FB-7CFD-8E4A-B887-6E382FEAD60B}"/>
              </a:ext>
            </a:extLst>
          </p:cNvPr>
          <p:cNvSpPr txBox="1">
            <a:spLocks noChangeArrowheads="1"/>
          </p:cNvSpPr>
          <p:nvPr/>
        </p:nvSpPr>
        <p:spPr bwMode="auto">
          <a:xfrm>
            <a:off x="8137525" y="3749675"/>
            <a:ext cx="18288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tabLst>
                <a:tab pos="723900" algn="l"/>
                <a:tab pos="14478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9pPr>
          </a:lstStyle>
          <a:p>
            <a:r>
              <a:rPr lang="en-US" altLang="en-US"/>
              <a:t>R(s) = 0 for non-terminal s</a:t>
            </a:r>
          </a:p>
          <a:p>
            <a:br>
              <a:rPr lang="en-US" altLang="en-US">
                <a:cs typeface="Segoe UI" panose="020B0502040204020203" pitchFamily="34" charset="0"/>
              </a:rPr>
            </a:br>
            <a:r>
              <a:rPr lang="en-US" altLang="en-US">
                <a:cs typeface="Segoe UI" panose="020B0502040204020203" pitchFamily="34" charset="0"/>
              </a:rPr>
              <a:t>γ = 0.9 </a:t>
            </a:r>
          </a:p>
        </p:txBody>
      </p:sp>
      <p:pic>
        <p:nvPicPr>
          <p:cNvPr id="67587" name="Picture 3">
            <a:extLst>
              <a:ext uri="{FF2B5EF4-FFF2-40B4-BE49-F238E27FC236}">
                <a16:creationId xmlns:a16="http://schemas.microsoft.com/office/drawing/2014/main" id="{9E845688-A447-C74B-9AAC-20E999BD3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6238"/>
            <a:ext cx="6400800" cy="5934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44">
            <a:extLst>
              <a:ext uri="{FF2B5EF4-FFF2-40B4-BE49-F238E27FC236}">
                <a16:creationId xmlns:a16="http://schemas.microsoft.com/office/drawing/2014/main" id="{3D1AB256-094B-6E4F-88D9-4AD033BDB841}"/>
              </a:ext>
            </a:extLst>
          </p:cNvPr>
          <p:cNvSpPr>
            <a:spLocks noGrp="1"/>
          </p:cNvSpPr>
          <p:nvPr>
            <p:ph type="title"/>
          </p:nvPr>
        </p:nvSpPr>
        <p:spPr>
          <a:xfrm>
            <a:off x="693043" y="402483"/>
            <a:ext cx="8694539" cy="1120151"/>
          </a:xfrm>
        </p:spPr>
        <p:txBody>
          <a:bodyPr/>
          <a:lstStyle/>
          <a:p>
            <a:r>
              <a:rPr lang="en-US" dirty="0"/>
              <a:t>Value Iteration: Watch the policy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AACA27FD-50B8-1E49-8DAD-21D338FB7571}"/>
              </a:ext>
            </a:extLst>
          </p:cNvPr>
          <p:cNvSpPr txBox="1">
            <a:spLocks noChangeArrowheads="1"/>
          </p:cNvSpPr>
          <p:nvPr/>
        </p:nvSpPr>
        <p:spPr bwMode="auto">
          <a:xfrm>
            <a:off x="8137525" y="3749675"/>
            <a:ext cx="18288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tabLst>
                <a:tab pos="723900" algn="l"/>
                <a:tab pos="14478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9pPr>
          </a:lstStyle>
          <a:p>
            <a:r>
              <a:rPr lang="en-US" altLang="en-US"/>
              <a:t>R(s) = 0 for non-terminal s</a:t>
            </a:r>
          </a:p>
          <a:p>
            <a:br>
              <a:rPr lang="en-US" altLang="en-US">
                <a:cs typeface="Segoe UI" panose="020B0502040204020203" pitchFamily="34" charset="0"/>
              </a:rPr>
            </a:br>
            <a:r>
              <a:rPr lang="en-US" altLang="en-US">
                <a:cs typeface="Segoe UI" panose="020B0502040204020203" pitchFamily="34" charset="0"/>
              </a:rPr>
              <a:t>γ = 0.9 </a:t>
            </a:r>
          </a:p>
        </p:txBody>
      </p:sp>
      <p:pic>
        <p:nvPicPr>
          <p:cNvPr id="68611" name="Picture 3">
            <a:extLst>
              <a:ext uri="{FF2B5EF4-FFF2-40B4-BE49-F238E27FC236}">
                <a16:creationId xmlns:a16="http://schemas.microsoft.com/office/drawing/2014/main" id="{22B5513A-83B3-8F4E-BB1F-7B3744731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6238"/>
            <a:ext cx="6400800" cy="5907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44">
            <a:extLst>
              <a:ext uri="{FF2B5EF4-FFF2-40B4-BE49-F238E27FC236}">
                <a16:creationId xmlns:a16="http://schemas.microsoft.com/office/drawing/2014/main" id="{F65DB7D5-986B-5349-8458-7751CB23256B}"/>
              </a:ext>
            </a:extLst>
          </p:cNvPr>
          <p:cNvSpPr>
            <a:spLocks noGrp="1"/>
          </p:cNvSpPr>
          <p:nvPr>
            <p:ph type="title"/>
          </p:nvPr>
        </p:nvSpPr>
        <p:spPr>
          <a:xfrm>
            <a:off x="693043" y="402483"/>
            <a:ext cx="8694539" cy="1120151"/>
          </a:xfrm>
        </p:spPr>
        <p:txBody>
          <a:bodyPr/>
          <a:lstStyle/>
          <a:p>
            <a:r>
              <a:rPr lang="en-US" dirty="0"/>
              <a:t>Value Iteration: Watch the policy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0EA9B939-3C7A-0043-A99B-37DA21DAA8E5}"/>
              </a:ext>
            </a:extLst>
          </p:cNvPr>
          <p:cNvSpPr txBox="1">
            <a:spLocks noChangeArrowheads="1"/>
          </p:cNvSpPr>
          <p:nvPr/>
        </p:nvSpPr>
        <p:spPr bwMode="auto">
          <a:xfrm>
            <a:off x="8137525" y="3749675"/>
            <a:ext cx="18288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tabLst>
                <a:tab pos="723900" algn="l"/>
                <a:tab pos="14478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rgbClr val="000000"/>
                </a:solidFill>
                <a:latin typeface="Arial" panose="020B0604020202020204" pitchFamily="34" charset="0"/>
                <a:ea typeface="Droid Sans Fallback" charset="0"/>
                <a:cs typeface="Droid Sans Fallback" charset="0"/>
              </a:defRPr>
            </a:lvl9pPr>
          </a:lstStyle>
          <a:p>
            <a:r>
              <a:rPr lang="en-US" altLang="en-US"/>
              <a:t>R(s) = 0 for non-terminal s</a:t>
            </a:r>
          </a:p>
          <a:p>
            <a:br>
              <a:rPr lang="en-US" altLang="en-US">
                <a:cs typeface="Segoe UI" panose="020B0502040204020203" pitchFamily="34" charset="0"/>
              </a:rPr>
            </a:br>
            <a:r>
              <a:rPr lang="en-US" altLang="en-US">
                <a:cs typeface="Segoe UI" panose="020B0502040204020203" pitchFamily="34" charset="0"/>
              </a:rPr>
              <a:t>γ = 0.9 </a:t>
            </a:r>
          </a:p>
        </p:txBody>
      </p:sp>
      <p:pic>
        <p:nvPicPr>
          <p:cNvPr id="69635" name="Picture 3">
            <a:extLst>
              <a:ext uri="{FF2B5EF4-FFF2-40B4-BE49-F238E27FC236}">
                <a16:creationId xmlns:a16="http://schemas.microsoft.com/office/drawing/2014/main" id="{6EFAF124-1598-1841-9D3B-D380FFDFA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46238"/>
            <a:ext cx="6400800" cy="5924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44">
            <a:extLst>
              <a:ext uri="{FF2B5EF4-FFF2-40B4-BE49-F238E27FC236}">
                <a16:creationId xmlns:a16="http://schemas.microsoft.com/office/drawing/2014/main" id="{09B0FFF2-AA57-F545-AB30-FC5D7BF35ED5}"/>
              </a:ext>
            </a:extLst>
          </p:cNvPr>
          <p:cNvSpPr>
            <a:spLocks noGrp="1"/>
          </p:cNvSpPr>
          <p:nvPr>
            <p:ph type="title"/>
          </p:nvPr>
        </p:nvSpPr>
        <p:spPr>
          <a:xfrm>
            <a:off x="693043" y="402483"/>
            <a:ext cx="8694539" cy="1120151"/>
          </a:xfrm>
        </p:spPr>
        <p:txBody>
          <a:bodyPr/>
          <a:lstStyle/>
          <a:p>
            <a:r>
              <a:rPr lang="en-US" dirty="0"/>
              <a:t>Value Iteration: Watch the policy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a:extLst>
              <a:ext uri="{FF2B5EF4-FFF2-40B4-BE49-F238E27FC236}">
                <a16:creationId xmlns:a16="http://schemas.microsoft.com/office/drawing/2014/main" id="{617322E3-EA99-F940-8C13-1284187F3DAE}"/>
              </a:ext>
            </a:extLst>
          </p:cNvPr>
          <p:cNvSpPr txBox="1">
            <a:spLocks noChangeArrowheads="1"/>
          </p:cNvSpPr>
          <p:nvPr/>
        </p:nvSpPr>
        <p:spPr bwMode="auto">
          <a:xfrm>
            <a:off x="914400" y="1371600"/>
            <a:ext cx="8078788"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a:cs typeface="Segoe UI" panose="020B0502040204020203" pitchFamily="34" charset="0"/>
              </a:rPr>
              <a:t>Notice anything interesting about the policy during VI?</a:t>
            </a:r>
            <a:br>
              <a:rPr lang="en-US" altLang="en-US" sz="2400">
                <a:cs typeface="Segoe UI" panose="020B0502040204020203" pitchFamily="34" charset="0"/>
              </a:rPr>
            </a:br>
            <a:r>
              <a:rPr lang="en-US" altLang="en-US" sz="2400">
                <a:cs typeface="Segoe UI" panose="020B0502040204020203" pitchFamily="34" charset="0"/>
              </a:rPr>
              <a:t>(Look at the grid-world example again)</a:t>
            </a:r>
          </a:p>
          <a:p>
            <a:endParaRPr lang="en-US" altLang="en-US" sz="2400">
              <a:cs typeface="Segoe UI" panose="020B0502040204020203" pitchFamily="34" charset="0"/>
            </a:endParaRPr>
          </a:p>
          <a:p>
            <a:r>
              <a:rPr lang="en-US" altLang="en-US" sz="2400">
                <a:cs typeface="Segoe UI" panose="020B0502040204020203" pitchFamily="34" charset="0"/>
              </a:rPr>
              <a:t>Policy converges </a:t>
            </a:r>
            <a:r>
              <a:rPr lang="en-US" altLang="en-US" sz="2400" u="sng">
                <a:cs typeface="Segoe UI" panose="020B0502040204020203" pitchFamily="34" charset="0"/>
              </a:rPr>
              <a:t>much faster</a:t>
            </a:r>
            <a:r>
              <a:rPr lang="en-US" altLang="en-US" sz="2400">
                <a:cs typeface="Segoe UI" panose="020B0502040204020203" pitchFamily="34" charset="0"/>
              </a:rPr>
              <a:t> than the value function</a:t>
            </a:r>
          </a:p>
          <a:p>
            <a:r>
              <a:rPr lang="en-US" altLang="en-US" sz="2400">
                <a:cs typeface="Segoe UI" panose="020B0502040204020203" pitchFamily="34" charset="0"/>
              </a:rPr>
              <a:t>- Getting the exact values do not matter</a:t>
            </a:r>
            <a:br>
              <a:rPr lang="en-US" altLang="en-US" sz="2400">
                <a:cs typeface="Segoe UI" panose="020B0502040204020203" pitchFamily="34" charset="0"/>
              </a:rPr>
            </a:br>
            <a:r>
              <a:rPr lang="en-US" altLang="en-US" sz="2400">
                <a:cs typeface="Segoe UI" panose="020B0502040204020203" pitchFamily="34" charset="0"/>
              </a:rPr>
              <a:t>	if the strategy to act is the same</a:t>
            </a:r>
          </a:p>
          <a:p>
            <a:endParaRPr lang="en-US" altLang="en-US" sz="2400">
              <a:cs typeface="Segoe UI" panose="020B0502040204020203" pitchFamily="34" charset="0"/>
            </a:endParaRPr>
          </a:p>
          <a:p>
            <a:endParaRPr lang="en-US" altLang="en-US" sz="2400">
              <a:cs typeface="Segoe UI" panose="020B0502040204020203" pitchFamily="34" charset="0"/>
            </a:endParaRPr>
          </a:p>
          <a:p>
            <a:r>
              <a:rPr lang="en-US" altLang="en-US" sz="2400">
                <a:cs typeface="Segoe UI" panose="020B0502040204020203" pitchFamily="34" charset="0"/>
              </a:rPr>
              <a:t>In </a:t>
            </a:r>
            <a:r>
              <a:rPr lang="en-US" altLang="en-US" sz="2400" u="sng">
                <a:cs typeface="Segoe UI" panose="020B0502040204020203" pitchFamily="34" charset="0"/>
              </a:rPr>
              <a:t>value</a:t>
            </a:r>
            <a:r>
              <a:rPr lang="en-US" altLang="en-US" sz="2400">
                <a:cs typeface="Segoe UI" panose="020B0502040204020203" pitchFamily="34" charset="0"/>
              </a:rPr>
              <a:t> iteration, we iteratively compute the value function</a:t>
            </a:r>
          </a:p>
          <a:p>
            <a:r>
              <a:rPr lang="en-US" altLang="en-US" sz="2400">
                <a:cs typeface="Segoe UI" panose="020B0502040204020203" pitchFamily="34" charset="0"/>
              </a:rPr>
              <a:t>In </a:t>
            </a:r>
            <a:r>
              <a:rPr lang="en-US" altLang="en-US" sz="2400" u="sng">
                <a:cs typeface="Segoe UI" panose="020B0502040204020203" pitchFamily="34" charset="0"/>
              </a:rPr>
              <a:t>policy</a:t>
            </a:r>
            <a:r>
              <a:rPr lang="en-US" altLang="en-US" sz="2400">
                <a:cs typeface="Segoe UI" panose="020B0502040204020203" pitchFamily="34" charset="0"/>
              </a:rPr>
              <a:t> iteration, we iteratively compute the policy</a:t>
            </a:r>
          </a:p>
        </p:txBody>
      </p:sp>
      <p:pic>
        <p:nvPicPr>
          <p:cNvPr id="73731" name="Picture 3">
            <a:extLst>
              <a:ext uri="{FF2B5EF4-FFF2-40B4-BE49-F238E27FC236}">
                <a16:creationId xmlns:a16="http://schemas.microsoft.com/office/drawing/2014/main" id="{D8B0573D-1059-4D4C-BE30-BE75ADEC3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3" y="5486401"/>
            <a:ext cx="9479666" cy="9560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44">
            <a:extLst>
              <a:ext uri="{FF2B5EF4-FFF2-40B4-BE49-F238E27FC236}">
                <a16:creationId xmlns:a16="http://schemas.microsoft.com/office/drawing/2014/main" id="{31635D05-A8CD-384A-BF72-DC8406C7634E}"/>
              </a:ext>
            </a:extLst>
          </p:cNvPr>
          <p:cNvSpPr>
            <a:spLocks noGrp="1"/>
          </p:cNvSpPr>
          <p:nvPr>
            <p:ph type="title"/>
          </p:nvPr>
        </p:nvSpPr>
        <p:spPr>
          <a:xfrm>
            <a:off x="693043" y="402483"/>
            <a:ext cx="8694539" cy="1120151"/>
          </a:xfrm>
        </p:spPr>
        <p:txBody>
          <a:bodyPr/>
          <a:lstStyle/>
          <a:p>
            <a:r>
              <a:rPr lang="en-US" dirty="0"/>
              <a:t>Value Iteration vs 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736ED8B9-85A5-7A44-AE52-03BE5DA106EB}"/>
              </a:ext>
            </a:extLst>
          </p:cNvPr>
          <p:cNvSpPr txBox="1">
            <a:spLocks noChangeArrowheads="1"/>
          </p:cNvSpPr>
          <p:nvPr/>
        </p:nvSpPr>
        <p:spPr bwMode="auto">
          <a:xfrm>
            <a:off x="914400" y="1373188"/>
            <a:ext cx="8229600" cy="586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dirty="0">
                <a:cs typeface="Segoe UI" panose="020B0502040204020203" pitchFamily="34" charset="0"/>
              </a:rPr>
              <a:t>1. </a:t>
            </a:r>
            <a:r>
              <a:rPr lang="en-US" altLang="en-US" sz="2200" dirty="0">
                <a:cs typeface="Segoe UI" panose="020B0502040204020203" pitchFamily="34" charset="0"/>
              </a:rPr>
              <a:t>Initialization</a:t>
            </a:r>
          </a:p>
          <a:p>
            <a:r>
              <a:rPr lang="en-US" altLang="en-US" sz="2200" dirty="0">
                <a:cs typeface="Segoe UI" panose="020B0502040204020203" pitchFamily="34" charset="0"/>
              </a:rPr>
              <a:t>	- All values = 0 , policy = random</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 </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(values have not converged yet,</a:t>
            </a:r>
            <a:br>
              <a:rPr lang="en-US" altLang="en-US" sz="2200" dirty="0">
                <a:cs typeface="Segoe UI" panose="020B0502040204020203" pitchFamily="34" charset="0"/>
              </a:rPr>
            </a:br>
            <a:r>
              <a:rPr lang="en-US" altLang="en-US" sz="2200" dirty="0">
                <a:cs typeface="Segoe UI" panose="020B0502040204020203" pitchFamily="34" charset="0"/>
              </a:rPr>
              <a:t>	but assume they are close at this point)</a:t>
            </a:r>
          </a:p>
        </p:txBody>
      </p:sp>
      <p:pic>
        <p:nvPicPr>
          <p:cNvPr id="35843" name="Picture 3">
            <a:extLst>
              <a:ext uri="{FF2B5EF4-FFF2-40B4-BE49-F238E27FC236}">
                <a16:creationId xmlns:a16="http://schemas.microsoft.com/office/drawing/2014/main" id="{8FB14751-0D7A-1448-B4D8-6653F91CC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86000"/>
            <a:ext cx="6400800" cy="1508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4" name="Picture 4">
            <a:extLst>
              <a:ext uri="{FF2B5EF4-FFF2-40B4-BE49-F238E27FC236}">
                <a16:creationId xmlns:a16="http://schemas.microsoft.com/office/drawing/2014/main" id="{0A270160-7E63-FE4C-BC62-B11FFECDD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029200"/>
            <a:ext cx="1828800" cy="1417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5" name="Picture 5">
            <a:extLst>
              <a:ext uri="{FF2B5EF4-FFF2-40B4-BE49-F238E27FC236}">
                <a16:creationId xmlns:a16="http://schemas.microsoft.com/office/drawing/2014/main" id="{0953DDB3-860D-4149-81E2-5CB86F71D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5029200"/>
            <a:ext cx="1828800" cy="1444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44">
            <a:extLst>
              <a:ext uri="{FF2B5EF4-FFF2-40B4-BE49-F238E27FC236}">
                <a16:creationId xmlns:a16="http://schemas.microsoft.com/office/drawing/2014/main" id="{19EC9CD9-8ECA-574F-BB94-81A784FF83DC}"/>
              </a:ext>
            </a:extLst>
          </p:cNvPr>
          <p:cNvSpPr>
            <a:spLocks noGrp="1"/>
          </p:cNvSpPr>
          <p:nvPr>
            <p:ph type="title"/>
          </p:nvPr>
        </p:nvSpPr>
        <p:spPr>
          <a:xfrm>
            <a:off x="693043" y="402483"/>
            <a:ext cx="8694539" cy="1120151"/>
          </a:xfrm>
        </p:spPr>
        <p:txBody>
          <a:bodyPr/>
          <a:lstStyle/>
          <a:p>
            <a:r>
              <a:rPr lang="en-US" dirty="0"/>
              <a:t>Generalized 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8755F4A0-369E-1D43-8C36-108BBFDF77AC}"/>
              </a:ext>
            </a:extLst>
          </p:cNvPr>
          <p:cNvSpPr txBox="1">
            <a:spLocks noChangeArrowheads="1"/>
          </p:cNvSpPr>
          <p:nvPr/>
        </p:nvSpPr>
        <p:spPr bwMode="auto">
          <a:xfrm>
            <a:off x="914400" y="1373188"/>
            <a:ext cx="8229600" cy="552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1. Initialization</a:t>
            </a:r>
          </a:p>
          <a:p>
            <a:r>
              <a:rPr lang="en-US" altLang="en-US" sz="2200" dirty="0">
                <a:cs typeface="Segoe UI" panose="020B0502040204020203" pitchFamily="34" charset="0"/>
              </a:rPr>
              <a:t>	- All values = 0 , policy = random</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 </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If we waited long enough, we get this value function</a:t>
            </a:r>
          </a:p>
        </p:txBody>
      </p:sp>
      <p:pic>
        <p:nvPicPr>
          <p:cNvPr id="36867" name="Picture 3">
            <a:extLst>
              <a:ext uri="{FF2B5EF4-FFF2-40B4-BE49-F238E27FC236}">
                <a16:creationId xmlns:a16="http://schemas.microsoft.com/office/drawing/2014/main" id="{680EB3BC-83CB-F241-8796-7A1F80F10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86000"/>
            <a:ext cx="6400800" cy="1508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8" name="Picture 4">
            <a:extLst>
              <a:ext uri="{FF2B5EF4-FFF2-40B4-BE49-F238E27FC236}">
                <a16:creationId xmlns:a16="http://schemas.microsoft.com/office/drawing/2014/main" id="{77A35BD0-6BC3-1542-8C20-8B18B837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029200"/>
            <a:ext cx="1828800" cy="1417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69" name="Picture 5">
            <a:extLst>
              <a:ext uri="{FF2B5EF4-FFF2-40B4-BE49-F238E27FC236}">
                <a16:creationId xmlns:a16="http://schemas.microsoft.com/office/drawing/2014/main" id="{DC74A140-E0FE-7840-9EB8-95D1FCD33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5029200"/>
            <a:ext cx="1828800" cy="1444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0" name="Picture 6">
            <a:extLst>
              <a:ext uri="{FF2B5EF4-FFF2-40B4-BE49-F238E27FC236}">
                <a16:creationId xmlns:a16="http://schemas.microsoft.com/office/drawing/2014/main" id="{E2B3ECC4-0084-BF41-BBCC-B8544825C9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5029200"/>
            <a:ext cx="1828800" cy="1454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44">
            <a:extLst>
              <a:ext uri="{FF2B5EF4-FFF2-40B4-BE49-F238E27FC236}">
                <a16:creationId xmlns:a16="http://schemas.microsoft.com/office/drawing/2014/main" id="{6F24060E-1A66-C84A-AE22-476A55391D77}"/>
              </a:ext>
            </a:extLst>
          </p:cNvPr>
          <p:cNvSpPr>
            <a:spLocks noGrp="1"/>
          </p:cNvSpPr>
          <p:nvPr>
            <p:ph type="title"/>
          </p:nvPr>
        </p:nvSpPr>
        <p:spPr>
          <a:xfrm>
            <a:off x="693043" y="402483"/>
            <a:ext cx="8694539" cy="1120151"/>
          </a:xfrm>
        </p:spPr>
        <p:txBody>
          <a:bodyPr/>
          <a:lstStyle/>
          <a:p>
            <a:r>
              <a:rPr lang="en-US" dirty="0"/>
              <a:t>Generalized 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D080F718-CCEE-8645-89C8-9631C8FA9958}"/>
              </a:ext>
            </a:extLst>
          </p:cNvPr>
          <p:cNvSpPr txBox="1">
            <a:spLocks noChangeArrowheads="1"/>
          </p:cNvSpPr>
          <p:nvPr/>
        </p:nvSpPr>
        <p:spPr bwMode="auto">
          <a:xfrm>
            <a:off x="914400" y="1373188"/>
            <a:ext cx="8229600" cy="586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1. Initialization</a:t>
            </a:r>
          </a:p>
          <a:p>
            <a:r>
              <a:rPr lang="en-US" altLang="en-US" sz="2200" dirty="0">
                <a:cs typeface="Segoe UI" panose="020B0502040204020203" pitchFamily="34" charset="0"/>
              </a:rPr>
              <a:t>	- All values = 0 , policy = random</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 </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If we waited long enough, we get this value function</a:t>
            </a:r>
          </a:p>
          <a:p>
            <a:r>
              <a:rPr lang="en-US" altLang="en-US" sz="2200" dirty="0">
                <a:cs typeface="Segoe UI" panose="020B0502040204020203" pitchFamily="34" charset="0"/>
              </a:rPr>
              <a:t>	- The greedy policy for both is the same!</a:t>
            </a:r>
          </a:p>
        </p:txBody>
      </p:sp>
      <p:pic>
        <p:nvPicPr>
          <p:cNvPr id="37891" name="Picture 3">
            <a:extLst>
              <a:ext uri="{FF2B5EF4-FFF2-40B4-BE49-F238E27FC236}">
                <a16:creationId xmlns:a16="http://schemas.microsoft.com/office/drawing/2014/main" id="{89F0560A-8D57-C546-900B-6D70BAA83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86000"/>
            <a:ext cx="6400800" cy="1508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2" name="Picture 4">
            <a:extLst>
              <a:ext uri="{FF2B5EF4-FFF2-40B4-BE49-F238E27FC236}">
                <a16:creationId xmlns:a16="http://schemas.microsoft.com/office/drawing/2014/main" id="{EEAE6547-B36F-B544-9EDF-65B047FA6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029200"/>
            <a:ext cx="1828800" cy="1417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3" name="Picture 5">
            <a:extLst>
              <a:ext uri="{FF2B5EF4-FFF2-40B4-BE49-F238E27FC236}">
                <a16:creationId xmlns:a16="http://schemas.microsoft.com/office/drawing/2014/main" id="{DF2E0A24-5D8E-6147-BDD0-736112B5C8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5029200"/>
            <a:ext cx="1828800" cy="1444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894" name="Picture 6">
            <a:extLst>
              <a:ext uri="{FF2B5EF4-FFF2-40B4-BE49-F238E27FC236}">
                <a16:creationId xmlns:a16="http://schemas.microsoft.com/office/drawing/2014/main" id="{118283EA-C34F-1047-8884-1D33E9BAB7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5029200"/>
            <a:ext cx="1828800" cy="1454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44">
            <a:extLst>
              <a:ext uri="{FF2B5EF4-FFF2-40B4-BE49-F238E27FC236}">
                <a16:creationId xmlns:a16="http://schemas.microsoft.com/office/drawing/2014/main" id="{B39257ED-30E9-0E48-8750-EE58D72E2CCE}"/>
              </a:ext>
            </a:extLst>
          </p:cNvPr>
          <p:cNvSpPr>
            <a:spLocks noGrp="1"/>
          </p:cNvSpPr>
          <p:nvPr>
            <p:ph type="title"/>
          </p:nvPr>
        </p:nvSpPr>
        <p:spPr>
          <a:xfrm>
            <a:off x="693043" y="402483"/>
            <a:ext cx="8694539" cy="1120151"/>
          </a:xfrm>
        </p:spPr>
        <p:txBody>
          <a:bodyPr/>
          <a:lstStyle/>
          <a:p>
            <a:r>
              <a:rPr lang="en-US" dirty="0"/>
              <a:t>Generalized 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BF53A0-D3B2-514F-8BC7-1FD6E1566C21}"/>
              </a:ext>
            </a:extLst>
          </p:cNvPr>
          <p:cNvSpPr>
            <a:spLocks noGrp="1"/>
          </p:cNvSpPr>
          <p:nvPr>
            <p:ph type="sldNum" idx="12"/>
          </p:nvPr>
        </p:nvSpPr>
        <p:spPr/>
        <p:txBody>
          <a:bodyPr/>
          <a:lstStyle/>
          <a:p>
            <a:fld id="{96580606-E400-1647-8822-6A863338673B}" type="slidenum">
              <a:rPr lang="en-US" altLang="en-US"/>
              <a:pPr/>
              <a:t>138</a:t>
            </a:fld>
            <a:endParaRPr lang="en-US" altLang="en-US"/>
          </a:p>
        </p:txBody>
      </p:sp>
      <p:sp>
        <p:nvSpPr>
          <p:cNvPr id="38913" name="Text Box 1">
            <a:extLst>
              <a:ext uri="{FF2B5EF4-FFF2-40B4-BE49-F238E27FC236}">
                <a16:creationId xmlns:a16="http://schemas.microsoft.com/office/drawing/2014/main" id="{004384D2-E1ED-0741-9CA1-D697D1AFDD07}"/>
              </a:ext>
            </a:extLst>
          </p:cNvPr>
          <p:cNvSpPr txBox="1">
            <a:spLocks noChangeArrowheads="1"/>
          </p:cNvSpPr>
          <p:nvPr/>
        </p:nvSpPr>
        <p:spPr bwMode="auto">
          <a:xfrm>
            <a:off x="204788" y="119063"/>
            <a:ext cx="9875837" cy="679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9pPr>
          </a:lstStyle>
          <a:p>
            <a:pPr marL="215900" indent="-214313">
              <a:lnSpc>
                <a:spcPct val="100000"/>
              </a:lnSpc>
              <a:spcBef>
                <a:spcPts val="2000"/>
              </a:spcBef>
            </a:pPr>
            <a:r>
              <a:rPr lang="en-US" altLang="en-US" sz="3800" dirty="0">
                <a:latin typeface="+mj-lt"/>
              </a:rPr>
              <a:t>Variation: Generalized policy iteration</a:t>
            </a:r>
          </a:p>
        </p:txBody>
      </p:sp>
      <p:pic>
        <p:nvPicPr>
          <p:cNvPr id="38914" name="Picture 2">
            <a:extLst>
              <a:ext uri="{FF2B5EF4-FFF2-40B4-BE49-F238E27FC236}">
                <a16:creationId xmlns:a16="http://schemas.microsoft.com/office/drawing/2014/main" id="{65724E02-F660-0F47-AB1A-6FBF1714C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5" name="Line 3">
            <a:extLst>
              <a:ext uri="{FF2B5EF4-FFF2-40B4-BE49-F238E27FC236}">
                <a16:creationId xmlns:a16="http://schemas.microsoft.com/office/drawing/2014/main" id="{D8DE666C-5A9C-E842-9B39-EF1C688C4C54}"/>
              </a:ext>
            </a:extLst>
          </p:cNvPr>
          <p:cNvSpPr>
            <a:spLocks noChangeShapeType="1"/>
          </p:cNvSpPr>
          <p:nvPr/>
        </p:nvSpPr>
        <p:spPr bwMode="auto">
          <a:xfrm>
            <a:off x="549275" y="4754563"/>
            <a:ext cx="9144000" cy="1587"/>
          </a:xfrm>
          <a:prstGeom prst="line">
            <a:avLst/>
          </a:prstGeom>
          <a:noFill/>
          <a:ln w="3672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16" name="Text Box 4">
            <a:extLst>
              <a:ext uri="{FF2B5EF4-FFF2-40B4-BE49-F238E27FC236}">
                <a16:creationId xmlns:a16="http://schemas.microsoft.com/office/drawing/2014/main" id="{FBA001D2-133D-0245-800E-60E2EB939BE6}"/>
              </a:ext>
            </a:extLst>
          </p:cNvPr>
          <p:cNvSpPr txBox="1">
            <a:spLocks noChangeArrowheads="1"/>
          </p:cNvSpPr>
          <p:nvPr/>
        </p:nvSpPr>
        <p:spPr bwMode="auto">
          <a:xfrm>
            <a:off x="1279525" y="2651125"/>
            <a:ext cx="4937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2400" b="1"/>
              <a:t>for some number of iterations k</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FBE50EFF-0AD0-2B4D-84EC-9BA35D8410C2}"/>
              </a:ext>
            </a:extLst>
          </p:cNvPr>
          <p:cNvSpPr>
            <a:spLocks noGrp="1"/>
          </p:cNvSpPr>
          <p:nvPr>
            <p:ph type="sldNum" idx="12"/>
          </p:nvPr>
        </p:nvSpPr>
        <p:spPr/>
        <p:txBody>
          <a:bodyPr/>
          <a:lstStyle/>
          <a:p>
            <a:fld id="{026D510A-4DE5-754B-97E9-52CE9AECFB56}" type="slidenum">
              <a:rPr lang="en-US" altLang="en-US"/>
              <a:pPr/>
              <a:t>139</a:t>
            </a:fld>
            <a:endParaRPr lang="en-US" altLang="en-US"/>
          </a:p>
        </p:txBody>
      </p:sp>
      <p:sp>
        <p:nvSpPr>
          <p:cNvPr id="39937" name="Text Box 1">
            <a:extLst>
              <a:ext uri="{FF2B5EF4-FFF2-40B4-BE49-F238E27FC236}">
                <a16:creationId xmlns:a16="http://schemas.microsoft.com/office/drawing/2014/main" id="{9A22F26F-A1FD-A241-A950-CF0996B0A32A}"/>
              </a:ext>
            </a:extLst>
          </p:cNvPr>
          <p:cNvSpPr txBox="1">
            <a:spLocks noChangeArrowheads="1"/>
          </p:cNvSpPr>
          <p:nvPr/>
        </p:nvSpPr>
        <p:spPr bwMode="auto">
          <a:xfrm>
            <a:off x="204788" y="119063"/>
            <a:ext cx="9875837" cy="679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9pPr>
          </a:lstStyle>
          <a:p>
            <a:pPr marL="215900" indent="-214313">
              <a:lnSpc>
                <a:spcPct val="100000"/>
              </a:lnSpc>
              <a:spcBef>
                <a:spcPts val="2000"/>
              </a:spcBef>
            </a:pPr>
            <a:r>
              <a:rPr lang="en-US" altLang="en-US" sz="3800" dirty="0">
                <a:latin typeface="+mj-lt"/>
              </a:rPr>
              <a:t>Variation: Generalized policy iteration</a:t>
            </a:r>
          </a:p>
        </p:txBody>
      </p:sp>
      <p:pic>
        <p:nvPicPr>
          <p:cNvPr id="39938" name="Picture 2">
            <a:extLst>
              <a:ext uri="{FF2B5EF4-FFF2-40B4-BE49-F238E27FC236}">
                <a16:creationId xmlns:a16="http://schemas.microsoft.com/office/drawing/2014/main" id="{EFC42B51-EDEC-2C4F-B3F1-292D97245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39" name="Line 3">
            <a:extLst>
              <a:ext uri="{FF2B5EF4-FFF2-40B4-BE49-F238E27FC236}">
                <a16:creationId xmlns:a16="http://schemas.microsoft.com/office/drawing/2014/main" id="{84513EFB-FBCD-5543-99B8-B8C138A47544}"/>
              </a:ext>
            </a:extLst>
          </p:cNvPr>
          <p:cNvSpPr>
            <a:spLocks noChangeShapeType="1"/>
          </p:cNvSpPr>
          <p:nvPr/>
        </p:nvSpPr>
        <p:spPr bwMode="auto">
          <a:xfrm>
            <a:off x="549275" y="4754563"/>
            <a:ext cx="9144000" cy="1587"/>
          </a:xfrm>
          <a:prstGeom prst="line">
            <a:avLst/>
          </a:prstGeom>
          <a:noFill/>
          <a:ln w="3672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940" name="Text Box 4">
            <a:extLst>
              <a:ext uri="{FF2B5EF4-FFF2-40B4-BE49-F238E27FC236}">
                <a16:creationId xmlns:a16="http://schemas.microsoft.com/office/drawing/2014/main" id="{48AFF4BA-3255-9644-808B-ABC2DE1ADEDB}"/>
              </a:ext>
            </a:extLst>
          </p:cNvPr>
          <p:cNvSpPr txBox="1">
            <a:spLocks noChangeArrowheads="1"/>
          </p:cNvSpPr>
          <p:nvPr/>
        </p:nvSpPr>
        <p:spPr bwMode="auto">
          <a:xfrm>
            <a:off x="1279525" y="2651125"/>
            <a:ext cx="4937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2400" b="1"/>
              <a:t>for some number of iterations k</a:t>
            </a:r>
          </a:p>
        </p:txBody>
      </p:sp>
      <p:sp>
        <p:nvSpPr>
          <p:cNvPr id="39941" name="Text Box 5">
            <a:extLst>
              <a:ext uri="{FF2B5EF4-FFF2-40B4-BE49-F238E27FC236}">
                <a16:creationId xmlns:a16="http://schemas.microsoft.com/office/drawing/2014/main" id="{38A449F7-14EF-3F4F-BA54-465A89EBDB33}"/>
              </a:ext>
            </a:extLst>
          </p:cNvPr>
          <p:cNvSpPr txBox="1">
            <a:spLocks noChangeArrowheads="1"/>
          </p:cNvSpPr>
          <p:nvPr/>
        </p:nvSpPr>
        <p:spPr bwMode="auto">
          <a:xfrm>
            <a:off x="6858000" y="2743200"/>
            <a:ext cx="2835275" cy="127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a:t>If k = 1,</a:t>
            </a:r>
            <a:br>
              <a:rPr lang="en-US" altLang="en-US" sz="2400"/>
            </a:br>
            <a:r>
              <a:rPr lang="en-US" altLang="en-US" sz="2400"/>
              <a:t>equivalent to</a:t>
            </a:r>
            <a:br>
              <a:rPr lang="en-US" altLang="en-US" sz="2400"/>
            </a:br>
            <a:r>
              <a:rPr lang="en-US" altLang="en-US" sz="2400"/>
              <a:t>value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E864960-2858-4848-BE0F-91CD981421E4}"/>
              </a:ext>
            </a:extLst>
          </p:cNvPr>
          <p:cNvSpPr>
            <a:spLocks noGrp="1"/>
          </p:cNvSpPr>
          <p:nvPr>
            <p:ph type="sldNum" idx="12"/>
          </p:nvPr>
        </p:nvSpPr>
        <p:spPr/>
        <p:txBody>
          <a:bodyPr/>
          <a:lstStyle/>
          <a:p>
            <a:fld id="{DD50FF70-0A5A-BF44-AA12-BBF60B0EBA9E}" type="slidenum">
              <a:rPr lang="en-US" altLang="en-US"/>
              <a:pPr/>
              <a:t>14</a:t>
            </a:fld>
            <a:endParaRPr lang="en-US" altLang="en-US"/>
          </a:p>
        </p:txBody>
      </p:sp>
      <p:sp>
        <p:nvSpPr>
          <p:cNvPr id="49154" name="Text Box 2">
            <a:extLst>
              <a:ext uri="{FF2B5EF4-FFF2-40B4-BE49-F238E27FC236}">
                <a16:creationId xmlns:a16="http://schemas.microsoft.com/office/drawing/2014/main" id="{D0637A99-0D10-5E4C-827F-C86C7DCB891E}"/>
              </a:ext>
            </a:extLst>
          </p:cNvPr>
          <p:cNvSpPr txBox="1">
            <a:spLocks noChangeArrowheads="1"/>
          </p:cNvSpPr>
          <p:nvPr/>
        </p:nvSpPr>
        <p:spPr bwMode="auto">
          <a:xfrm>
            <a:off x="914400" y="914400"/>
            <a:ext cx="8229600" cy="620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What title, what name, could I choose? In the first place I was interested in planning, in decision making, in thinking.</a:t>
            </a:r>
          </a:p>
          <a:p>
            <a:r>
              <a:rPr lang="en-US" altLang="en-US" sz="2200" dirty="0">
                <a:cs typeface="Segoe UI" panose="020B0502040204020203" pitchFamily="34" charset="0"/>
              </a:rPr>
              <a:t>But planning, is not a good word for various reasons.</a:t>
            </a:r>
          </a:p>
          <a:p>
            <a:r>
              <a:rPr lang="en-US" altLang="en-US" sz="2200" dirty="0">
                <a:cs typeface="Segoe UI" panose="020B0502040204020203" pitchFamily="34" charset="0"/>
              </a:rPr>
              <a:t>I decided therefore to use the word, ‘programming.’</a:t>
            </a:r>
          </a:p>
          <a:p>
            <a:endParaRPr lang="en-US" altLang="en-US" sz="2200" dirty="0">
              <a:cs typeface="Segoe UI" panose="020B0502040204020203" pitchFamily="34" charset="0"/>
            </a:endParaRPr>
          </a:p>
          <a:p>
            <a:r>
              <a:rPr lang="en-US" altLang="en-US" sz="2200" dirty="0">
                <a:cs typeface="Segoe UI" panose="020B0502040204020203" pitchFamily="34" charset="0"/>
              </a:rPr>
              <a:t>I wanted to get across the idea that this was dynamic, this was multistage, this was time-varying – I thought, let’s kill two birds with one stone.</a:t>
            </a:r>
          </a:p>
          <a:p>
            <a:endParaRPr lang="en-US" altLang="en-US" sz="2200" dirty="0">
              <a:cs typeface="Segoe UI" panose="020B0502040204020203" pitchFamily="34" charset="0"/>
            </a:endParaRPr>
          </a:p>
          <a:p>
            <a:r>
              <a:rPr lang="en-US" altLang="en-US" sz="2200" dirty="0">
                <a:cs typeface="Segoe UI" panose="020B0502040204020203" pitchFamily="34" charset="0"/>
              </a:rPr>
              <a:t>Let’s take a word that has an absolutely precise meaning, namely dynamic, in the classical physical sense.</a:t>
            </a:r>
          </a:p>
          <a:p>
            <a:r>
              <a:rPr lang="en-US" altLang="en-US" sz="2200" dirty="0">
                <a:cs typeface="Segoe UI" panose="020B0502040204020203" pitchFamily="34" charset="0"/>
              </a:rPr>
              <a:t>It also has a very interesting property as an adjective, and that is it’s impossible to use the word, dynamic, in a pejorative sense. Try thinking of some combination that will possibly give it a pejorative meaning. It’s impossible.</a:t>
            </a:r>
          </a:p>
        </p:txBody>
      </p:sp>
      <p:sp>
        <p:nvSpPr>
          <p:cNvPr id="5" name="Title 33">
            <a:extLst>
              <a:ext uri="{FF2B5EF4-FFF2-40B4-BE49-F238E27FC236}">
                <a16:creationId xmlns:a16="http://schemas.microsoft.com/office/drawing/2014/main" id="{BCC5DCFE-675A-124D-B564-DB176E37DE9A}"/>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ACEA906-9CB8-034B-A174-E76357217B94}"/>
              </a:ext>
            </a:extLst>
          </p:cNvPr>
          <p:cNvSpPr>
            <a:spLocks noGrp="1"/>
          </p:cNvSpPr>
          <p:nvPr>
            <p:ph type="sldNum" idx="12"/>
          </p:nvPr>
        </p:nvSpPr>
        <p:spPr/>
        <p:txBody>
          <a:bodyPr/>
          <a:lstStyle/>
          <a:p>
            <a:fld id="{39CF8AF3-C90E-3546-8FEE-8BD12D34ADC9}" type="slidenum">
              <a:rPr lang="en-US" altLang="en-US"/>
              <a:pPr/>
              <a:t>140</a:t>
            </a:fld>
            <a:endParaRPr lang="en-US" altLang="en-US"/>
          </a:p>
        </p:txBody>
      </p:sp>
      <p:sp>
        <p:nvSpPr>
          <p:cNvPr id="40961" name="Text Box 1">
            <a:extLst>
              <a:ext uri="{FF2B5EF4-FFF2-40B4-BE49-F238E27FC236}">
                <a16:creationId xmlns:a16="http://schemas.microsoft.com/office/drawing/2014/main" id="{45A50B69-4B67-CD4F-A5FA-4FDA02A85CA6}"/>
              </a:ext>
            </a:extLst>
          </p:cNvPr>
          <p:cNvSpPr txBox="1">
            <a:spLocks noChangeArrowheads="1"/>
          </p:cNvSpPr>
          <p:nvPr/>
        </p:nvSpPr>
        <p:spPr bwMode="auto">
          <a:xfrm>
            <a:off x="204788" y="119063"/>
            <a:ext cx="9875837" cy="679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9pPr>
          </a:lstStyle>
          <a:p>
            <a:pPr marL="215900" indent="-214313">
              <a:lnSpc>
                <a:spcPct val="100000"/>
              </a:lnSpc>
              <a:spcBef>
                <a:spcPts val="2000"/>
              </a:spcBef>
            </a:pPr>
            <a:r>
              <a:rPr lang="en-US" altLang="en-US" sz="3800" dirty="0">
                <a:latin typeface="+mj-lt"/>
              </a:rPr>
              <a:t>Variation: Asynchronous dynamic programming</a:t>
            </a:r>
          </a:p>
        </p:txBody>
      </p:sp>
      <p:pic>
        <p:nvPicPr>
          <p:cNvPr id="40962" name="Picture 2">
            <a:extLst>
              <a:ext uri="{FF2B5EF4-FFF2-40B4-BE49-F238E27FC236}">
                <a16:creationId xmlns:a16="http://schemas.microsoft.com/office/drawing/2014/main" id="{1E1C8330-DED8-C344-BF9A-C10D14E3C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Line 3">
            <a:extLst>
              <a:ext uri="{FF2B5EF4-FFF2-40B4-BE49-F238E27FC236}">
                <a16:creationId xmlns:a16="http://schemas.microsoft.com/office/drawing/2014/main" id="{74C0E4CF-1112-E54C-AE2C-436CFD3626CC}"/>
              </a:ext>
            </a:extLst>
          </p:cNvPr>
          <p:cNvSpPr>
            <a:spLocks noChangeShapeType="1"/>
          </p:cNvSpPr>
          <p:nvPr/>
        </p:nvSpPr>
        <p:spPr bwMode="auto">
          <a:xfrm>
            <a:off x="549275" y="4754563"/>
            <a:ext cx="9144000" cy="1587"/>
          </a:xfrm>
          <a:prstGeom prst="line">
            <a:avLst/>
          </a:prstGeom>
          <a:noFill/>
          <a:ln w="3672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Text Box 4">
            <a:extLst>
              <a:ext uri="{FF2B5EF4-FFF2-40B4-BE49-F238E27FC236}">
                <a16:creationId xmlns:a16="http://schemas.microsoft.com/office/drawing/2014/main" id="{6AC406A0-71F2-CA4A-9502-4D012DDC02BC}"/>
              </a:ext>
            </a:extLst>
          </p:cNvPr>
          <p:cNvSpPr txBox="1">
            <a:spLocks noChangeArrowheads="1"/>
          </p:cNvSpPr>
          <p:nvPr/>
        </p:nvSpPr>
        <p:spPr bwMode="auto">
          <a:xfrm>
            <a:off x="1279525" y="2651125"/>
            <a:ext cx="4937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2400" b="1"/>
              <a:t>for some number of iterations k</a:t>
            </a:r>
          </a:p>
        </p:txBody>
      </p:sp>
      <p:sp>
        <p:nvSpPr>
          <p:cNvPr id="40965" name="Line 5">
            <a:extLst>
              <a:ext uri="{FF2B5EF4-FFF2-40B4-BE49-F238E27FC236}">
                <a16:creationId xmlns:a16="http://schemas.microsoft.com/office/drawing/2014/main" id="{F4A3A274-2005-0E40-93AF-0F4E5CB77EB2}"/>
              </a:ext>
            </a:extLst>
          </p:cNvPr>
          <p:cNvSpPr>
            <a:spLocks noChangeShapeType="1"/>
          </p:cNvSpPr>
          <p:nvPr/>
        </p:nvSpPr>
        <p:spPr bwMode="auto">
          <a:xfrm>
            <a:off x="1736725" y="3529013"/>
            <a:ext cx="1828800" cy="1587"/>
          </a:xfrm>
          <a:prstGeom prst="line">
            <a:avLst/>
          </a:prstGeom>
          <a:noFill/>
          <a:ln w="3672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6" name="Text Box 6">
            <a:extLst>
              <a:ext uri="{FF2B5EF4-FFF2-40B4-BE49-F238E27FC236}">
                <a16:creationId xmlns:a16="http://schemas.microsoft.com/office/drawing/2014/main" id="{BF4F2B5F-7B5A-3141-B4A0-CDDB549EBCF0}"/>
              </a:ext>
            </a:extLst>
          </p:cNvPr>
          <p:cNvSpPr txBox="1">
            <a:spLocks noChangeArrowheads="1"/>
          </p:cNvSpPr>
          <p:nvPr/>
        </p:nvSpPr>
        <p:spPr bwMode="auto">
          <a:xfrm>
            <a:off x="3565525" y="3292475"/>
            <a:ext cx="2835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2400" b="1"/>
              <a:t>for some states s</a:t>
            </a:r>
          </a:p>
        </p:txBody>
      </p:sp>
      <p:sp>
        <p:nvSpPr>
          <p:cNvPr id="40967" name="Text Box 7">
            <a:extLst>
              <a:ext uri="{FF2B5EF4-FFF2-40B4-BE49-F238E27FC236}">
                <a16:creationId xmlns:a16="http://schemas.microsoft.com/office/drawing/2014/main" id="{43E5A018-CF2C-704D-825E-E0E0AC5B3F79}"/>
              </a:ext>
            </a:extLst>
          </p:cNvPr>
          <p:cNvSpPr txBox="1">
            <a:spLocks noChangeArrowheads="1"/>
          </p:cNvSpPr>
          <p:nvPr/>
        </p:nvSpPr>
        <p:spPr bwMode="auto">
          <a:xfrm>
            <a:off x="6858000" y="1828800"/>
            <a:ext cx="2835275" cy="2560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cap="flat">
                <a:solidFill>
                  <a:srgbClr val="FF3333"/>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720" tIns="93888" rIns="117720" bIns="72720"/>
          <a:lstStyle>
            <a:lvl1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a:t>State-update order and relative</a:t>
            </a:r>
            <a:br>
              <a:rPr lang="en-US" altLang="en-US" sz="2400"/>
            </a:br>
            <a:r>
              <a:rPr lang="en-US" altLang="en-US" sz="2400"/>
              <a:t>update frequency can be arbitrary,</a:t>
            </a:r>
            <a:br>
              <a:rPr lang="en-US" altLang="en-US" sz="2400"/>
            </a:br>
            <a:r>
              <a:rPr lang="en-US" altLang="en-US" sz="2400"/>
              <a:t>as long as</a:t>
            </a:r>
            <a:br>
              <a:rPr lang="en-US" altLang="en-US" sz="2400"/>
            </a:br>
            <a:r>
              <a:rPr lang="en-US" altLang="en-US" sz="2400"/>
              <a:t>all states visited infinitely often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62C24BD-1F7A-084E-B0B8-64D25D32B5CF}"/>
              </a:ext>
            </a:extLst>
          </p:cNvPr>
          <p:cNvSpPr>
            <a:spLocks noGrp="1"/>
          </p:cNvSpPr>
          <p:nvPr>
            <p:ph type="sldNum" idx="12"/>
          </p:nvPr>
        </p:nvSpPr>
        <p:spPr/>
        <p:txBody>
          <a:bodyPr/>
          <a:lstStyle/>
          <a:p>
            <a:fld id="{4FA01BEF-0290-8249-8FE5-2E89CB2AB9C0}" type="slidenum">
              <a:rPr lang="en-US" altLang="en-US"/>
              <a:pPr/>
              <a:t>141</a:t>
            </a:fld>
            <a:endParaRPr lang="en-US" altLang="en-US"/>
          </a:p>
        </p:txBody>
      </p:sp>
      <p:sp>
        <p:nvSpPr>
          <p:cNvPr id="41985" name="Text Box 1">
            <a:extLst>
              <a:ext uri="{FF2B5EF4-FFF2-40B4-BE49-F238E27FC236}">
                <a16:creationId xmlns:a16="http://schemas.microsoft.com/office/drawing/2014/main" id="{609A2791-32FF-4344-96FA-677F5E5A67D1}"/>
              </a:ext>
            </a:extLst>
          </p:cNvPr>
          <p:cNvSpPr txBox="1">
            <a:spLocks noChangeArrowheads="1"/>
          </p:cNvSpPr>
          <p:nvPr/>
        </p:nvSpPr>
        <p:spPr bwMode="auto">
          <a:xfrm>
            <a:off x="204788" y="119063"/>
            <a:ext cx="9875837" cy="679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215900" indent="-214313">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spcBef>
                <a:spcPts val="2000"/>
              </a:spcBef>
              <a:buClrTx/>
              <a:buFontTx/>
              <a:buNone/>
            </a:pPr>
            <a:r>
              <a:rPr lang="en-US" altLang="en-US" sz="3800" dirty="0">
                <a:latin typeface="+mj-lt"/>
              </a:rPr>
              <a:t>Policy Iteration convergence</a:t>
            </a:r>
          </a:p>
        </p:txBody>
      </p:sp>
      <p:pic>
        <p:nvPicPr>
          <p:cNvPr id="41986" name="Picture 2">
            <a:extLst>
              <a:ext uri="{FF2B5EF4-FFF2-40B4-BE49-F238E27FC236}">
                <a16:creationId xmlns:a16="http://schemas.microsoft.com/office/drawing/2014/main" id="{74510B83-88A0-6545-814E-6B5458AE4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7" name="Text Box 3">
            <a:extLst>
              <a:ext uri="{FF2B5EF4-FFF2-40B4-BE49-F238E27FC236}">
                <a16:creationId xmlns:a16="http://schemas.microsoft.com/office/drawing/2014/main" id="{B464D042-0A43-7A47-A7BC-421D267D0852}"/>
              </a:ext>
            </a:extLst>
          </p:cNvPr>
          <p:cNvSpPr txBox="1">
            <a:spLocks noChangeArrowheads="1"/>
          </p:cNvSpPr>
          <p:nvPr/>
        </p:nvSpPr>
        <p:spPr bwMode="auto">
          <a:xfrm>
            <a:off x="6400800" y="2378075"/>
            <a:ext cx="3292475" cy="1096963"/>
          </a:xfrm>
          <a:prstGeom prst="rect">
            <a:avLst/>
          </a:prstGeom>
          <a:noFill/>
          <a:ln w="914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5720" tIns="118944" rIns="135720" bIns="90720"/>
          <a:lstStyle>
            <a:lvl1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3200"/>
              <a:t>Guaranteed to</a:t>
            </a:r>
            <a:br>
              <a:rPr lang="en-US" altLang="en-US" sz="3200"/>
            </a:br>
            <a:r>
              <a:rPr lang="en-US" altLang="en-US" sz="3200"/>
              <a:t>converge to </a:t>
            </a:r>
            <a:r>
              <a:rPr lang="en-US" altLang="en-US" sz="3200">
                <a:latin typeface="Segoe UI" panose="020B0502040204020203" pitchFamily="34" charset="0"/>
                <a:cs typeface="Segoe UI" panose="020B0502040204020203" pitchFamily="34" charset="0"/>
              </a:rPr>
              <a:t>π</a:t>
            </a:r>
            <a:r>
              <a:rPr lang="en-US" altLang="en-US" sz="3200"/>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extLst>
              <a:ext uri="{FF2B5EF4-FFF2-40B4-BE49-F238E27FC236}">
                <a16:creationId xmlns:a16="http://schemas.microsoft.com/office/drawing/2014/main" id="{7261062A-53FE-4743-812E-87AFD42E1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3657600" cy="5513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79" name="Text Box 3">
            <a:extLst>
              <a:ext uri="{FF2B5EF4-FFF2-40B4-BE49-F238E27FC236}">
                <a16:creationId xmlns:a16="http://schemas.microsoft.com/office/drawing/2014/main" id="{212B13BB-2235-6148-A087-C356C49A3368}"/>
              </a:ext>
            </a:extLst>
          </p:cNvPr>
          <p:cNvSpPr txBox="1">
            <a:spLocks noChangeArrowheads="1"/>
          </p:cNvSpPr>
          <p:nvPr/>
        </p:nvSpPr>
        <p:spPr bwMode="auto">
          <a:xfrm>
            <a:off x="4572000" y="1371600"/>
            <a:ext cx="8074025" cy="552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400" dirty="0">
                <a:cs typeface="Segoe UI" panose="020B0502040204020203" pitchFamily="34" charset="0"/>
              </a:rPr>
              <a:t>"Almost all reinforcement learning</a:t>
            </a:r>
            <a:br>
              <a:rPr lang="en-US" altLang="en-US" sz="2400" dirty="0">
                <a:cs typeface="Segoe UI" panose="020B0502040204020203" pitchFamily="34" charset="0"/>
              </a:rPr>
            </a:br>
            <a:r>
              <a:rPr lang="en-US" altLang="en-US" sz="2400" dirty="0">
                <a:cs typeface="Segoe UI" panose="020B0502040204020203" pitchFamily="34" charset="0"/>
              </a:rPr>
              <a:t>methods are well described as GPI.</a:t>
            </a:r>
            <a:br>
              <a:rPr lang="en-US" altLang="en-US" sz="2400" dirty="0">
                <a:cs typeface="Segoe UI" panose="020B0502040204020203" pitchFamily="34" charset="0"/>
              </a:rPr>
            </a:br>
            <a:r>
              <a:rPr lang="en-US" altLang="en-US" sz="2400" dirty="0">
                <a:cs typeface="Segoe UI" panose="020B0502040204020203" pitchFamily="34" charset="0"/>
              </a:rPr>
              <a:t>[GPI = Generalized Policy Iteration]</a:t>
            </a:r>
            <a:br>
              <a:rPr lang="en-US" altLang="en-US" sz="2400" dirty="0">
                <a:cs typeface="Segoe UI" panose="020B0502040204020203" pitchFamily="34" charset="0"/>
              </a:rPr>
            </a:br>
            <a:br>
              <a:rPr lang="en-US" altLang="en-US" sz="2400" dirty="0">
                <a:cs typeface="Segoe UI" panose="020B0502040204020203" pitchFamily="34" charset="0"/>
              </a:rPr>
            </a:br>
            <a:r>
              <a:rPr lang="en-US" altLang="en-US" sz="2400" dirty="0">
                <a:cs typeface="Segoe UI" panose="020B0502040204020203" pitchFamily="34" charset="0"/>
              </a:rPr>
              <a:t>That is, all have identifiable</a:t>
            </a:r>
            <a:br>
              <a:rPr lang="en-US" altLang="en-US" sz="2400" dirty="0">
                <a:cs typeface="Segoe UI" panose="020B0502040204020203" pitchFamily="34" charset="0"/>
              </a:rPr>
            </a:br>
            <a:r>
              <a:rPr lang="en-US" altLang="en-US" sz="2400" dirty="0">
                <a:cs typeface="Segoe UI" panose="020B0502040204020203" pitchFamily="34" charset="0"/>
              </a:rPr>
              <a:t>	policies and value functions,</a:t>
            </a:r>
            <a:br>
              <a:rPr lang="en-US" altLang="en-US" sz="2400" dirty="0">
                <a:cs typeface="Segoe UI" panose="020B0502040204020203" pitchFamily="34" charset="0"/>
              </a:rPr>
            </a:br>
            <a:br>
              <a:rPr lang="en-US" altLang="en-US" sz="2400" dirty="0">
                <a:cs typeface="Segoe UI" panose="020B0502040204020203" pitchFamily="34" charset="0"/>
              </a:rPr>
            </a:br>
            <a:r>
              <a:rPr lang="en-US" altLang="en-US" sz="2400" dirty="0">
                <a:cs typeface="Segoe UI" panose="020B0502040204020203" pitchFamily="34" charset="0"/>
              </a:rPr>
              <a:t>with the policy</a:t>
            </a:r>
            <a:br>
              <a:rPr lang="en-US" altLang="en-US" sz="2400" dirty="0">
                <a:cs typeface="Segoe UI" panose="020B0502040204020203" pitchFamily="34" charset="0"/>
              </a:rPr>
            </a:br>
            <a:r>
              <a:rPr lang="en-US" altLang="en-US" sz="2400" dirty="0">
                <a:cs typeface="Segoe UI" panose="020B0502040204020203" pitchFamily="34" charset="0"/>
              </a:rPr>
              <a:t>	always being improved</a:t>
            </a:r>
            <a:br>
              <a:rPr lang="en-US" altLang="en-US" sz="2400" dirty="0">
                <a:cs typeface="Segoe UI" panose="020B0502040204020203" pitchFamily="34" charset="0"/>
              </a:rPr>
            </a:br>
            <a:r>
              <a:rPr lang="en-US" altLang="en-US" sz="2400" dirty="0">
                <a:cs typeface="Segoe UI" panose="020B0502040204020203" pitchFamily="34" charset="0"/>
              </a:rPr>
              <a:t>	with respect to the value function</a:t>
            </a:r>
            <a:br>
              <a:rPr lang="en-US" altLang="en-US" sz="2400" dirty="0">
                <a:cs typeface="Segoe UI" panose="020B0502040204020203" pitchFamily="34" charset="0"/>
              </a:rPr>
            </a:br>
            <a:br>
              <a:rPr lang="en-US" altLang="en-US" sz="2400" dirty="0">
                <a:cs typeface="Segoe UI" panose="020B0502040204020203" pitchFamily="34" charset="0"/>
              </a:rPr>
            </a:br>
            <a:r>
              <a:rPr lang="en-US" altLang="en-US" sz="2400" dirty="0">
                <a:cs typeface="Segoe UI" panose="020B0502040204020203" pitchFamily="34" charset="0"/>
              </a:rPr>
              <a:t>and the value function</a:t>
            </a:r>
            <a:br>
              <a:rPr lang="en-US" altLang="en-US" sz="2400" dirty="0">
                <a:cs typeface="Segoe UI" panose="020B0502040204020203" pitchFamily="34" charset="0"/>
              </a:rPr>
            </a:br>
            <a:r>
              <a:rPr lang="en-US" altLang="en-US" sz="2400" dirty="0">
                <a:cs typeface="Segoe UI" panose="020B0502040204020203" pitchFamily="34" charset="0"/>
              </a:rPr>
              <a:t>	always being driven toward</a:t>
            </a:r>
            <a:br>
              <a:rPr lang="en-US" altLang="en-US" sz="2400" dirty="0">
                <a:cs typeface="Segoe UI" panose="020B0502040204020203" pitchFamily="34" charset="0"/>
              </a:rPr>
            </a:br>
            <a:r>
              <a:rPr lang="en-US" altLang="en-US" sz="2400" dirty="0">
                <a:cs typeface="Segoe UI" panose="020B0502040204020203" pitchFamily="34" charset="0"/>
              </a:rPr>
              <a:t>	the value function for the policy,</a:t>
            </a:r>
            <a:br>
              <a:rPr lang="en-US" altLang="en-US" sz="2400" dirty="0">
                <a:cs typeface="Segoe UI" panose="020B0502040204020203" pitchFamily="34" charset="0"/>
              </a:rPr>
            </a:br>
            <a:br>
              <a:rPr lang="en-US" altLang="en-US" sz="2400" dirty="0">
                <a:cs typeface="Segoe UI" panose="020B0502040204020203" pitchFamily="34" charset="0"/>
              </a:rPr>
            </a:br>
            <a:r>
              <a:rPr lang="en-US" altLang="en-US" sz="2400" dirty="0">
                <a:cs typeface="Segoe UI" panose="020B0502040204020203" pitchFamily="34" charset="0"/>
              </a:rPr>
              <a:t>as suggested by the diagram."</a:t>
            </a:r>
          </a:p>
        </p:txBody>
      </p:sp>
      <p:sp>
        <p:nvSpPr>
          <p:cNvPr id="6" name="Title 1">
            <a:extLst>
              <a:ext uri="{FF2B5EF4-FFF2-40B4-BE49-F238E27FC236}">
                <a16:creationId xmlns:a16="http://schemas.microsoft.com/office/drawing/2014/main" id="{C2E8EDFC-C5F1-AD4B-94D6-4407DB933A07}"/>
              </a:ext>
            </a:extLst>
          </p:cNvPr>
          <p:cNvSpPr>
            <a:spLocks noGrp="1"/>
          </p:cNvSpPr>
          <p:nvPr>
            <p:ph type="title"/>
          </p:nvPr>
        </p:nvSpPr>
        <p:spPr>
          <a:xfrm>
            <a:off x="693043" y="402483"/>
            <a:ext cx="8694539" cy="969117"/>
          </a:xfrm>
        </p:spPr>
        <p:txBody>
          <a:bodyPr>
            <a:normAutofit fontScale="90000"/>
          </a:bodyPr>
          <a:lstStyle/>
          <a:p>
            <a:r>
              <a:rPr lang="en-US" dirty="0"/>
              <a:t>Generalized (and Asynchronous) Policy Iteration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E27-F7DC-8A44-876F-73496878D4D6}"/>
              </a:ext>
            </a:extLst>
          </p:cNvPr>
          <p:cNvSpPr>
            <a:spLocks noGrp="1"/>
          </p:cNvSpPr>
          <p:nvPr>
            <p:ph type="title"/>
          </p:nvPr>
        </p:nvSpPr>
        <p:spPr/>
        <p:txBody>
          <a:bodyPr/>
          <a:lstStyle/>
          <a:p>
            <a:r>
              <a:rPr lang="en-US" dirty="0"/>
              <a:t>Computational efficiency of VI and PI</a:t>
            </a:r>
          </a:p>
        </p:txBody>
      </p:sp>
      <p:sp>
        <p:nvSpPr>
          <p:cNvPr id="3" name="Content Placeholder 2">
            <a:extLst>
              <a:ext uri="{FF2B5EF4-FFF2-40B4-BE49-F238E27FC236}">
                <a16:creationId xmlns:a16="http://schemas.microsoft.com/office/drawing/2014/main" id="{A08ABD2C-4FF9-8249-854D-0D2275800833}"/>
              </a:ext>
            </a:extLst>
          </p:cNvPr>
          <p:cNvSpPr>
            <a:spLocks noGrp="1"/>
          </p:cNvSpPr>
          <p:nvPr>
            <p:ph idx="1"/>
          </p:nvPr>
        </p:nvSpPr>
        <p:spPr/>
        <p:txBody>
          <a:bodyPr>
            <a:normAutofit lnSpcReduction="10000"/>
          </a:bodyPr>
          <a:lstStyle/>
          <a:p>
            <a:r>
              <a:rPr lang="en-US" dirty="0"/>
              <a:t>To find an optimal policy is polynomial in the number of states…</a:t>
            </a:r>
          </a:p>
          <a:p>
            <a:r>
              <a:rPr lang="en-US" dirty="0"/>
              <a:t>BUT, the number of states is often astronomical, e.g., often growing exponentially with the number of state variables (what Bellman called “the curse of dimensionality”)</a:t>
            </a:r>
          </a:p>
          <a:p>
            <a:r>
              <a:rPr lang="en-US" dirty="0"/>
              <a:t>In practice, classical DP can be applied to problems with a few millions of states</a:t>
            </a:r>
          </a:p>
          <a:p>
            <a:r>
              <a:rPr lang="en-US" dirty="0"/>
              <a:t>Asynchronous DP can be applied to larger problems, and is appropriate for parallel computation</a:t>
            </a:r>
          </a:p>
          <a:p>
            <a:r>
              <a:rPr lang="en-US" dirty="0"/>
              <a:t>It is surprisingly easy to come up with MDPs for which DP methods are not practical</a:t>
            </a:r>
          </a:p>
          <a:p>
            <a:endParaRPr lang="en-US" dirty="0"/>
          </a:p>
          <a:p>
            <a:r>
              <a:rPr lang="en-US" dirty="0"/>
              <a:t>Nevertheless, VI and PI are the basis for many more scalable algorithms that we will discuss next</a:t>
            </a:r>
          </a:p>
        </p:txBody>
      </p:sp>
    </p:spTree>
    <p:extLst>
      <p:ext uri="{BB962C8B-B14F-4D97-AF65-F5344CB8AC3E}">
        <p14:creationId xmlns:p14="http://schemas.microsoft.com/office/powerpoint/2010/main" val="36165864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a:extLst>
              <a:ext uri="{FF2B5EF4-FFF2-40B4-BE49-F238E27FC236}">
                <a16:creationId xmlns:a16="http://schemas.microsoft.com/office/drawing/2014/main" id="{A48F21D4-950C-C546-8C5A-B003565C4043}"/>
              </a:ext>
            </a:extLst>
          </p:cNvPr>
          <p:cNvSpPr txBox="1">
            <a:spLocks noChangeArrowheads="1"/>
          </p:cNvSpPr>
          <p:nvPr/>
        </p:nvSpPr>
        <p:spPr bwMode="auto">
          <a:xfrm>
            <a:off x="0" y="184150"/>
            <a:ext cx="100806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panose="020B0604020202020204" pitchFamily="34" charset="0"/>
                <a:ea typeface="Droid Sans Fallback" charset="0"/>
                <a:cs typeface="Droid Sans Fallback" charset="0"/>
              </a:defRPr>
            </a:lvl9pPr>
          </a:lstStyle>
          <a:p>
            <a:pPr algn="ctr">
              <a:lnSpc>
                <a:spcPct val="100000"/>
              </a:lnSpc>
              <a:spcBef>
                <a:spcPts val="2000"/>
              </a:spcBef>
            </a:pPr>
            <a:r>
              <a:rPr lang="en-US" altLang="en-US" sz="3200"/>
              <a:t>Summary: Dynamic programming</a:t>
            </a:r>
          </a:p>
        </p:txBody>
      </p:sp>
      <p:sp>
        <p:nvSpPr>
          <p:cNvPr id="47106" name="Text Box 2">
            <a:extLst>
              <a:ext uri="{FF2B5EF4-FFF2-40B4-BE49-F238E27FC236}">
                <a16:creationId xmlns:a16="http://schemas.microsoft.com/office/drawing/2014/main" id="{727676E5-D574-CB46-AB02-FE2A04000DBE}"/>
              </a:ext>
            </a:extLst>
          </p:cNvPr>
          <p:cNvSpPr txBox="1">
            <a:spLocks noChangeArrowheads="1"/>
          </p:cNvSpPr>
          <p:nvPr/>
        </p:nvSpPr>
        <p:spPr bwMode="auto">
          <a:xfrm>
            <a:off x="914400" y="1373188"/>
            <a:ext cx="8229600" cy="552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 Value iteration</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Policy evaluation</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Policy iteration</a:t>
            </a:r>
          </a:p>
          <a:p>
            <a:endParaRPr lang="en-US" altLang="en-US" sz="2200" dirty="0">
              <a:cs typeface="Segoe UI" panose="020B0502040204020203" pitchFamily="34" charset="0"/>
            </a:endParaRPr>
          </a:p>
          <a:p>
            <a:r>
              <a:rPr lang="en-US" altLang="en-US" sz="2200" dirty="0">
                <a:cs typeface="Segoe UI" panose="020B0502040204020203" pitchFamily="34" charset="0"/>
              </a:rPr>
              <a:t>"Almost all reinforcement learning methods are</a:t>
            </a:r>
            <a:br>
              <a:rPr lang="en-US" altLang="en-US" sz="2200" dirty="0">
                <a:cs typeface="Segoe UI" panose="020B0502040204020203" pitchFamily="34" charset="0"/>
              </a:rPr>
            </a:br>
            <a:r>
              <a:rPr lang="en-US" altLang="en-US" sz="2200" dirty="0">
                <a:cs typeface="Segoe UI" panose="020B0502040204020203" pitchFamily="34" charset="0"/>
              </a:rPr>
              <a:t>well described as generalized policy iteration.”</a:t>
            </a:r>
          </a:p>
        </p:txBody>
      </p:sp>
      <p:pic>
        <p:nvPicPr>
          <p:cNvPr id="47107" name="Picture 3">
            <a:extLst>
              <a:ext uri="{FF2B5EF4-FFF2-40B4-BE49-F238E27FC236}">
                <a16:creationId xmlns:a16="http://schemas.microsoft.com/office/drawing/2014/main" id="{B8792F5C-70E0-7844-A23C-7184435DD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57400"/>
            <a:ext cx="8229600" cy="60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08" name="Picture 4">
            <a:extLst>
              <a:ext uri="{FF2B5EF4-FFF2-40B4-BE49-F238E27FC236}">
                <a16:creationId xmlns:a16="http://schemas.microsoft.com/office/drawing/2014/main" id="{518EB18A-16DC-EE45-A0B0-186660D65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57600"/>
            <a:ext cx="8229600" cy="612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09" name="Picture 5">
            <a:extLst>
              <a:ext uri="{FF2B5EF4-FFF2-40B4-BE49-F238E27FC236}">
                <a16:creationId xmlns:a16="http://schemas.microsoft.com/office/drawing/2014/main" id="{974FA066-2B3D-E24D-90B1-AF4FE3A90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400800"/>
            <a:ext cx="8229600" cy="83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10" name="Picture 6">
            <a:extLst>
              <a:ext uri="{FF2B5EF4-FFF2-40B4-BE49-F238E27FC236}">
                <a16:creationId xmlns:a16="http://schemas.microsoft.com/office/drawing/2014/main" id="{F677B6D5-832B-324E-9BF7-39923B89FF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0764"/>
          <a:stretch>
            <a:fillRect/>
          </a:stretch>
        </p:blipFill>
        <p:spPr bwMode="auto">
          <a:xfrm>
            <a:off x="7315200" y="4343400"/>
            <a:ext cx="2743200" cy="2451100"/>
          </a:xfrm>
          <a:prstGeom prst="rect">
            <a:avLst/>
          </a:prstGeom>
          <a:noFill/>
          <a:ln>
            <a:noFill/>
          </a:ln>
          <a:effectLst/>
          <a:extLst>
            <a:ext uri="{909E8E84-426E-40DD-AFC4-6F175D3DCCD1}">
              <a14:hiddenFill xmlns:a14="http://schemas.microsoft.com/office/drawing/2010/main">
                <a:blipFill dpi="0" rotWithShape="0">
                  <a:blip/>
                  <a:srcRect b="40764"/>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7D940-68F3-A844-AA33-D5F651D55C6D}"/>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0A498618-475E-FA4D-8771-C7EE1CBC961A}"/>
              </a:ext>
            </a:extLst>
          </p:cNvPr>
          <p:cNvSpPr>
            <a:spLocks noGrp="1"/>
          </p:cNvSpPr>
          <p:nvPr>
            <p:ph idx="1"/>
          </p:nvPr>
        </p:nvSpPr>
        <p:spPr/>
        <p:txBody>
          <a:bodyPr/>
          <a:lstStyle/>
          <a:p>
            <a:r>
              <a:rPr lang="en-US" dirty="0"/>
              <a:t>Monte Carlo methods</a:t>
            </a:r>
          </a:p>
          <a:p>
            <a:r>
              <a:rPr lang="en-US" dirty="0"/>
              <a:t>Getting rid of the assumption of a known model (i.e., P(s’|</a:t>
            </a:r>
            <a:r>
              <a:rPr lang="en-US" dirty="0" err="1"/>
              <a:t>s,a</a:t>
            </a:r>
            <a:r>
              <a:rPr lang="en-US" dirty="0"/>
              <a:t>) and R(</a:t>
            </a:r>
            <a:r>
              <a:rPr lang="en-US" dirty="0" err="1"/>
              <a:t>s,a</a:t>
            </a:r>
            <a:r>
              <a:rPr lang="en-US" dirty="0"/>
              <a:t>))</a:t>
            </a:r>
          </a:p>
        </p:txBody>
      </p:sp>
    </p:spTree>
    <p:extLst>
      <p:ext uri="{BB962C8B-B14F-4D97-AF65-F5344CB8AC3E}">
        <p14:creationId xmlns:p14="http://schemas.microsoft.com/office/powerpoint/2010/main" val="30896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82511BC-7FC4-1C4E-8FCB-B1C175701B4B}"/>
              </a:ext>
            </a:extLst>
          </p:cNvPr>
          <p:cNvSpPr>
            <a:spLocks noGrp="1"/>
          </p:cNvSpPr>
          <p:nvPr>
            <p:ph type="sldNum" idx="12"/>
          </p:nvPr>
        </p:nvSpPr>
        <p:spPr/>
        <p:txBody>
          <a:bodyPr/>
          <a:lstStyle/>
          <a:p>
            <a:fld id="{07C3918C-7C8C-AA42-836F-F2A28BF76058}" type="slidenum">
              <a:rPr lang="en-US" altLang="en-US"/>
              <a:pPr/>
              <a:t>15</a:t>
            </a:fld>
            <a:endParaRPr lang="en-US" altLang="en-US"/>
          </a:p>
        </p:txBody>
      </p:sp>
      <p:sp>
        <p:nvSpPr>
          <p:cNvPr id="50178" name="Text Box 2">
            <a:extLst>
              <a:ext uri="{FF2B5EF4-FFF2-40B4-BE49-F238E27FC236}">
                <a16:creationId xmlns:a16="http://schemas.microsoft.com/office/drawing/2014/main" id="{8AE69DE2-3869-DF43-81ED-B08981A09504}"/>
              </a:ext>
            </a:extLst>
          </p:cNvPr>
          <p:cNvSpPr txBox="1">
            <a:spLocks noChangeArrowheads="1"/>
          </p:cNvSpPr>
          <p:nvPr/>
        </p:nvSpPr>
        <p:spPr bwMode="auto">
          <a:xfrm>
            <a:off x="914400" y="914400"/>
            <a:ext cx="8229600" cy="654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What title, what name, could I choose? In the first place I was interested in planning, in decision making, in thinking.</a:t>
            </a:r>
          </a:p>
          <a:p>
            <a:r>
              <a:rPr lang="en-US" altLang="en-US" sz="2200" dirty="0">
                <a:cs typeface="Segoe UI" panose="020B0502040204020203" pitchFamily="34" charset="0"/>
              </a:rPr>
              <a:t>But planning, is not a good word for various reasons.</a:t>
            </a:r>
          </a:p>
          <a:p>
            <a:r>
              <a:rPr lang="en-US" altLang="en-US" sz="2200" dirty="0">
                <a:cs typeface="Segoe UI" panose="020B0502040204020203" pitchFamily="34" charset="0"/>
              </a:rPr>
              <a:t>I decided therefore to use the word, ‘programming.’</a:t>
            </a:r>
          </a:p>
          <a:p>
            <a:endParaRPr lang="en-US" altLang="en-US" sz="2200" dirty="0">
              <a:cs typeface="Segoe UI" panose="020B0502040204020203" pitchFamily="34" charset="0"/>
            </a:endParaRPr>
          </a:p>
          <a:p>
            <a:r>
              <a:rPr lang="en-US" altLang="en-US" sz="2200" dirty="0">
                <a:cs typeface="Segoe UI" panose="020B0502040204020203" pitchFamily="34" charset="0"/>
              </a:rPr>
              <a:t>I wanted to get across the idea that this was dynamic, this was multistage, this was time-varying – I thought, let’s kill two birds with one stone.</a:t>
            </a:r>
          </a:p>
          <a:p>
            <a:endParaRPr lang="en-US" altLang="en-US" sz="2200" dirty="0">
              <a:cs typeface="Segoe UI" panose="020B0502040204020203" pitchFamily="34" charset="0"/>
            </a:endParaRPr>
          </a:p>
          <a:p>
            <a:r>
              <a:rPr lang="en-US" altLang="en-US" sz="2200" dirty="0">
                <a:cs typeface="Segoe UI" panose="020B0502040204020203" pitchFamily="34" charset="0"/>
              </a:rPr>
              <a:t>Let’s take a word that has an absolutely precise meaning, namely dynamic, in the classical physical sense.</a:t>
            </a:r>
          </a:p>
          <a:p>
            <a:r>
              <a:rPr lang="en-US" altLang="en-US" sz="2200" dirty="0">
                <a:cs typeface="Segoe UI" panose="020B0502040204020203" pitchFamily="34" charset="0"/>
              </a:rPr>
              <a:t>It also has a very interesting property as an adjective, and that is it’s impossible to use the word, dynamic, in a pejorative sense. Try thinking of some combination that will possibly give it a pejorative meaning. It’s impossible.</a:t>
            </a:r>
          </a:p>
          <a:p>
            <a:endParaRPr lang="en-US" altLang="en-US" sz="2200" dirty="0">
              <a:cs typeface="Segoe UI" panose="020B0502040204020203" pitchFamily="34" charset="0"/>
            </a:endParaRPr>
          </a:p>
          <a:p>
            <a:r>
              <a:rPr lang="en-US" altLang="en-US" sz="2200" dirty="0">
                <a:cs typeface="Segoe UI" panose="020B0502040204020203" pitchFamily="34" charset="0"/>
              </a:rPr>
              <a:t>Thus, I thought dynamic programming was a good name. It was something not even a Congressman could object to. So, I used it as an umbrella for my activities.</a:t>
            </a:r>
          </a:p>
        </p:txBody>
      </p:sp>
      <p:sp>
        <p:nvSpPr>
          <p:cNvPr id="5" name="Title 33">
            <a:extLst>
              <a:ext uri="{FF2B5EF4-FFF2-40B4-BE49-F238E27FC236}">
                <a16:creationId xmlns:a16="http://schemas.microsoft.com/office/drawing/2014/main" id="{582B0F6F-71D8-B848-8E3A-9E634AE9FF80}"/>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C2746A8-8BF7-0D48-AF85-85E4EABF8A1B}"/>
              </a:ext>
            </a:extLst>
          </p:cNvPr>
          <p:cNvSpPr>
            <a:spLocks noGrp="1"/>
          </p:cNvSpPr>
          <p:nvPr>
            <p:ph type="sldNum" idx="12"/>
          </p:nvPr>
        </p:nvSpPr>
        <p:spPr/>
        <p:txBody>
          <a:bodyPr/>
          <a:lstStyle/>
          <a:p>
            <a:fld id="{6D4894C7-8FC6-9F45-9607-1F71C8ACFB97}" type="slidenum">
              <a:rPr lang="en-US" altLang="en-US"/>
              <a:pPr/>
              <a:t>16</a:t>
            </a:fld>
            <a:endParaRPr lang="en-US" altLang="en-US"/>
          </a:p>
        </p:txBody>
      </p:sp>
      <p:sp>
        <p:nvSpPr>
          <p:cNvPr id="51202" name="Text Box 2">
            <a:extLst>
              <a:ext uri="{FF2B5EF4-FFF2-40B4-BE49-F238E27FC236}">
                <a16:creationId xmlns:a16="http://schemas.microsoft.com/office/drawing/2014/main" id="{29C9FC86-0BC5-B342-8A81-C6641F9547CF}"/>
              </a:ext>
            </a:extLst>
          </p:cNvPr>
          <p:cNvSpPr txBox="1">
            <a:spLocks noChangeArrowheads="1"/>
          </p:cNvSpPr>
          <p:nvPr/>
        </p:nvSpPr>
        <p:spPr bwMode="auto">
          <a:xfrm>
            <a:off x="914400" y="914400"/>
            <a:ext cx="8229600" cy="656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What title, what name, could I choose? In the first place I was interested in planning, in decision making, in thinking.</a:t>
            </a:r>
          </a:p>
          <a:p>
            <a:r>
              <a:rPr lang="en-US" altLang="en-US" sz="2200" dirty="0">
                <a:cs typeface="Segoe UI" panose="020B0502040204020203" pitchFamily="34" charset="0"/>
              </a:rPr>
              <a:t>But </a:t>
            </a:r>
            <a:r>
              <a:rPr lang="en-US" altLang="en-US" sz="2200" b="1" i="1" u="sng" dirty="0">
                <a:cs typeface="Segoe UI" panose="020B0502040204020203" pitchFamily="34" charset="0"/>
              </a:rPr>
              <a:t>planning</a:t>
            </a:r>
            <a:r>
              <a:rPr lang="en-US" altLang="en-US" sz="2200" dirty="0">
                <a:cs typeface="Segoe UI" panose="020B0502040204020203" pitchFamily="34" charset="0"/>
              </a:rPr>
              <a:t>, is not a good word for various reasons.</a:t>
            </a:r>
          </a:p>
          <a:p>
            <a:r>
              <a:rPr lang="en-US" altLang="en-US" sz="2200" dirty="0">
                <a:cs typeface="Segoe UI" panose="020B0502040204020203" pitchFamily="34" charset="0"/>
              </a:rPr>
              <a:t>I decided therefore to use the word, ‘programming.’</a:t>
            </a:r>
          </a:p>
          <a:p>
            <a:endParaRPr lang="en-US" altLang="en-US" sz="2200" dirty="0">
              <a:cs typeface="Segoe UI" panose="020B0502040204020203" pitchFamily="34" charset="0"/>
            </a:endParaRPr>
          </a:p>
          <a:p>
            <a:r>
              <a:rPr lang="en-US" altLang="en-US" sz="2200" dirty="0">
                <a:cs typeface="Segoe UI" panose="020B0502040204020203" pitchFamily="34" charset="0"/>
              </a:rPr>
              <a:t>I wanted to get across the idea that this was dynamic, this was </a:t>
            </a:r>
            <a:r>
              <a:rPr lang="en-US" altLang="en-US" sz="2200" b="1" i="1" u="sng" dirty="0">
                <a:cs typeface="Segoe UI" panose="020B0502040204020203" pitchFamily="34" charset="0"/>
              </a:rPr>
              <a:t>multistage</a:t>
            </a:r>
            <a:r>
              <a:rPr lang="en-US" altLang="en-US" sz="2200" dirty="0">
                <a:cs typeface="Segoe UI" panose="020B0502040204020203" pitchFamily="34" charset="0"/>
              </a:rPr>
              <a:t>, this was time-varying – I thought, let’s kill two birds with one stone.</a:t>
            </a:r>
          </a:p>
          <a:p>
            <a:endParaRPr lang="en-US" altLang="en-US" sz="2200" dirty="0">
              <a:cs typeface="Segoe UI" panose="020B0502040204020203" pitchFamily="34" charset="0"/>
            </a:endParaRPr>
          </a:p>
          <a:p>
            <a:r>
              <a:rPr lang="en-US" altLang="en-US" sz="2200" dirty="0">
                <a:cs typeface="Segoe UI" panose="020B0502040204020203" pitchFamily="34" charset="0"/>
              </a:rPr>
              <a:t>Let’s take a word that has an absolutely precise meaning, namely dynamic, in the classical physical sense.</a:t>
            </a:r>
          </a:p>
          <a:p>
            <a:r>
              <a:rPr lang="en-US" altLang="en-US" sz="2200" dirty="0">
                <a:cs typeface="Segoe UI" panose="020B0502040204020203" pitchFamily="34" charset="0"/>
              </a:rPr>
              <a:t>It also has a very interesting property as an adjective, and that is it’s impossible to use the word, dynamic, in a pejorative sense. Try thinking of some combination that will possibly give it a pejorative meaning. It’s impossible.</a:t>
            </a:r>
          </a:p>
          <a:p>
            <a:endParaRPr lang="en-US" altLang="en-US" sz="2200" dirty="0">
              <a:cs typeface="Segoe UI" panose="020B0502040204020203" pitchFamily="34" charset="0"/>
            </a:endParaRPr>
          </a:p>
          <a:p>
            <a:r>
              <a:rPr lang="en-US" altLang="en-US" sz="2200" dirty="0">
                <a:cs typeface="Segoe UI" panose="020B0502040204020203" pitchFamily="34" charset="0"/>
              </a:rPr>
              <a:t>Thus, I thought dynamic programming was a good name. It was something not even a Congressman could object to. So I used it as an umbrella for my activities.</a:t>
            </a:r>
          </a:p>
        </p:txBody>
      </p:sp>
      <p:sp>
        <p:nvSpPr>
          <p:cNvPr id="51203" name="Text Box 3">
            <a:extLst>
              <a:ext uri="{FF2B5EF4-FFF2-40B4-BE49-F238E27FC236}">
                <a16:creationId xmlns:a16="http://schemas.microsoft.com/office/drawing/2014/main" id="{C2EAA6F9-9EDB-6141-855F-F3E88E1E1772}"/>
              </a:ext>
            </a:extLst>
          </p:cNvPr>
          <p:cNvSpPr txBox="1">
            <a:spLocks noChangeArrowheads="1"/>
          </p:cNvSpPr>
          <p:nvPr/>
        </p:nvSpPr>
        <p:spPr bwMode="auto">
          <a:xfrm>
            <a:off x="2514600" y="4022725"/>
            <a:ext cx="5029200" cy="1673225"/>
          </a:xfrm>
          <a:prstGeom prst="rect">
            <a:avLst/>
          </a:prstGeom>
          <a:solidFill>
            <a:srgbClr val="FFFFFF"/>
          </a:solidFill>
          <a:ln w="9144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35720" tIns="118944" rIns="135720" bIns="90720"/>
          <a:lstStyle>
            <a:lvl1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3200"/>
              <a:t>Dynamic programming </a:t>
            </a:r>
            <a:br>
              <a:rPr lang="en-US" altLang="en-US" sz="3200"/>
            </a:br>
            <a:r>
              <a:rPr lang="en-US" altLang="en-US" sz="3200"/>
              <a:t>=</a:t>
            </a:r>
            <a:br>
              <a:rPr lang="en-US" altLang="en-US" sz="3200"/>
            </a:br>
            <a:r>
              <a:rPr lang="en-US" altLang="en-US" sz="3200"/>
              <a:t>Multistage planning</a:t>
            </a:r>
          </a:p>
        </p:txBody>
      </p:sp>
      <p:sp>
        <p:nvSpPr>
          <p:cNvPr id="6" name="Title 33">
            <a:extLst>
              <a:ext uri="{FF2B5EF4-FFF2-40B4-BE49-F238E27FC236}">
                <a16:creationId xmlns:a16="http://schemas.microsoft.com/office/drawing/2014/main" id="{A3F57C0A-811B-3D41-BC21-B497ED3A70AA}"/>
              </a:ext>
            </a:extLst>
          </p:cNvPr>
          <p:cNvSpPr>
            <a:spLocks noGrp="1"/>
          </p:cNvSpPr>
          <p:nvPr>
            <p:ph type="title"/>
          </p:nvPr>
        </p:nvSpPr>
        <p:spPr>
          <a:xfrm>
            <a:off x="693043" y="402483"/>
            <a:ext cx="8694539" cy="511917"/>
          </a:xfrm>
        </p:spPr>
        <p:txBody>
          <a:bodyPr>
            <a:normAutofit fontScale="90000"/>
          </a:bodyPr>
          <a:lstStyle/>
          <a:p>
            <a:r>
              <a:rPr lang="en-US" dirty="0"/>
              <a:t>Bellman on "dynamic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59BF7-C995-2A46-9CF0-905FD0275D0C}"/>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dirty="0">
                <a:latin typeface="Liberation Sans" pitchFamily="18"/>
                <a:ea typeface="Noto Sans CJK SC Regular" pitchFamily="2"/>
                <a:cs typeface="FreeSans" pitchFamily="2"/>
              </a:rPr>
              <a:t>How do we calculate the value function for a </a:t>
            </a:r>
            <a:r>
              <a:rPr lang="en-US" sz="2400" u="sng" dirty="0">
                <a:latin typeface="Liberation Sans" pitchFamily="18"/>
                <a:ea typeface="Noto Sans CJK SC Regular" pitchFamily="2"/>
                <a:cs typeface="FreeSans" pitchFamily="2"/>
              </a:rPr>
              <a:t>given policy</a:t>
            </a:r>
            <a:r>
              <a:rPr lang="en-US" sz="2400" dirty="0">
                <a:latin typeface="Liberation Sans" pitchFamily="18"/>
                <a:ea typeface="Noto Sans CJK SC Regular" pitchFamily="2"/>
                <a:cs typeface="FreeSans" pitchFamily="2"/>
              </a:rPr>
              <a:t>?</a:t>
            </a:r>
          </a:p>
        </p:txBody>
      </p:sp>
      <p:sp>
        <p:nvSpPr>
          <p:cNvPr id="4" name="Title 3">
            <a:extLst>
              <a:ext uri="{FF2B5EF4-FFF2-40B4-BE49-F238E27FC236}">
                <a16:creationId xmlns:a16="http://schemas.microsoft.com/office/drawing/2014/main" id="{50E9D411-6889-3D4C-B9F3-A947052C60AA}"/>
              </a:ext>
            </a:extLst>
          </p:cNvPr>
          <p:cNvSpPr>
            <a:spLocks noGrp="1"/>
          </p:cNvSpPr>
          <p:nvPr>
            <p:ph type="title"/>
          </p:nvPr>
        </p:nvSpPr>
        <p:spPr>
          <a:xfrm>
            <a:off x="693043" y="402483"/>
            <a:ext cx="8694539" cy="838422"/>
          </a:xfrm>
        </p:spPr>
        <p:txBody>
          <a:bodyPr/>
          <a:lstStyle/>
          <a:p>
            <a:r>
              <a:rPr lang="en-US" dirty="0"/>
              <a:t>Step 1: Policy Evaluation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88EAE9-EB94-2147-B332-EF1BA43C72F5}"/>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a:latin typeface="Liberation Sans" pitchFamily="18"/>
                <a:ea typeface="Noto Sans CJK SC Regular" pitchFamily="2"/>
                <a:cs typeface="FreeSans" pitchFamily="2"/>
              </a:rPr>
              <a:t>How do we calculate the value function for a given policy?</a:t>
            </a:r>
          </a:p>
        </p:txBody>
      </p:sp>
      <p:sp>
        <p:nvSpPr>
          <p:cNvPr id="4" name="Freeform 3">
            <a:extLst>
              <a:ext uri="{FF2B5EF4-FFF2-40B4-BE49-F238E27FC236}">
                <a16:creationId xmlns:a16="http://schemas.microsoft.com/office/drawing/2014/main" id="{5B6B4A39-CEC0-B64D-B797-72E356DDE8E0}"/>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5" name="Group 4" descr="28§display§s_t§svg§600§FALSE" title="TexMaths">
            <a:extLst>
              <a:ext uri="{FF2B5EF4-FFF2-40B4-BE49-F238E27FC236}">
                <a16:creationId xmlns:a16="http://schemas.microsoft.com/office/drawing/2014/main" id="{7FC94CE4-8531-5F41-A1AC-97D0670EABF2}"/>
              </a:ext>
            </a:extLst>
          </p:cNvPr>
          <p:cNvGrpSpPr/>
          <p:nvPr/>
        </p:nvGrpSpPr>
        <p:grpSpPr>
          <a:xfrm>
            <a:off x="2651760" y="2349000"/>
            <a:ext cx="340200" cy="265680"/>
            <a:chOff x="2651760" y="2349000"/>
            <a:chExt cx="340200" cy="265680"/>
          </a:xfrm>
        </p:grpSpPr>
        <p:sp>
          <p:nvSpPr>
            <p:cNvPr id="6" name="Freeform 5">
              <a:extLst>
                <a:ext uri="{FF2B5EF4-FFF2-40B4-BE49-F238E27FC236}">
                  <a16:creationId xmlns:a16="http://schemas.microsoft.com/office/drawing/2014/main" id="{86E30C98-C7EE-CD43-B77E-1175AEE1D7F2}"/>
                </a:ext>
              </a:extLst>
            </p:cNvPr>
            <p:cNvSpPr/>
            <p:nvPr/>
          </p:nvSpPr>
          <p:spPr>
            <a:xfrm>
              <a:off x="2651760"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EDF3B837-8AC6-804B-A5AC-2249AA99A880}"/>
                </a:ext>
              </a:extLst>
            </p:cNvPr>
            <p:cNvSpPr/>
            <p:nvPr/>
          </p:nvSpPr>
          <p:spPr>
            <a:xfrm>
              <a:off x="26748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C86E022F-6960-794D-9DB8-6E9932353078}"/>
                </a:ext>
              </a:extLst>
            </p:cNvPr>
            <p:cNvSpPr/>
            <p:nvPr/>
          </p:nvSpPr>
          <p:spPr>
            <a:xfrm>
              <a:off x="2871360"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9" name="Group 8">
            <a:extLst>
              <a:ext uri="{FF2B5EF4-FFF2-40B4-BE49-F238E27FC236}">
                <a16:creationId xmlns:a16="http://schemas.microsoft.com/office/drawing/2014/main" id="{79F67C58-A75F-854A-8B37-1174BF9C50CD}"/>
              </a:ext>
            </a:extLst>
          </p:cNvPr>
          <p:cNvGrpSpPr/>
          <p:nvPr/>
        </p:nvGrpSpPr>
        <p:grpSpPr>
          <a:xfrm>
            <a:off x="5943601" y="1883520"/>
            <a:ext cx="1188719" cy="1188719"/>
            <a:chOff x="5943600" y="1883520"/>
            <a:chExt cx="1188719" cy="1188719"/>
          </a:xfrm>
        </p:grpSpPr>
        <p:sp>
          <p:nvSpPr>
            <p:cNvPr id="10" name="Freeform 9">
              <a:extLst>
                <a:ext uri="{FF2B5EF4-FFF2-40B4-BE49-F238E27FC236}">
                  <a16:creationId xmlns:a16="http://schemas.microsoft.com/office/drawing/2014/main" id="{4707DD32-4810-8C4F-8465-FBC6ECE0FB40}"/>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 name="Group 10" descr="28§display§s_{t+1}§svg§600§FALSE" title="TexMaths">
              <a:extLst>
                <a:ext uri="{FF2B5EF4-FFF2-40B4-BE49-F238E27FC236}">
                  <a16:creationId xmlns:a16="http://schemas.microsoft.com/office/drawing/2014/main" id="{50985167-C819-9147-975C-3BE48D070576}"/>
                </a:ext>
              </a:extLst>
            </p:cNvPr>
            <p:cNvGrpSpPr/>
            <p:nvPr/>
          </p:nvGrpSpPr>
          <p:grpSpPr>
            <a:xfrm>
              <a:off x="6126480" y="2340720"/>
              <a:ext cx="788040" cy="299880"/>
              <a:chOff x="6126480" y="2340720"/>
              <a:chExt cx="788040" cy="299880"/>
            </a:xfrm>
          </p:grpSpPr>
          <p:sp>
            <p:nvSpPr>
              <p:cNvPr id="12" name="Freeform 11">
                <a:extLst>
                  <a:ext uri="{FF2B5EF4-FFF2-40B4-BE49-F238E27FC236}">
                    <a16:creationId xmlns:a16="http://schemas.microsoft.com/office/drawing/2014/main" id="{39DF4FE9-D96D-4341-944B-3AEA74B68664}"/>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DF567CF5-2713-584D-A069-44ED51B87E2C}"/>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346D6BAC-416E-A44E-A51C-5CC1F5669517}"/>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FFEE17FA-79F3-C54B-957E-04EDA88FABA5}"/>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0EB811E5-ECBC-1F41-ADFB-E0014FDCB556}"/>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17" name="Straight Connector 16">
            <a:extLst>
              <a:ext uri="{FF2B5EF4-FFF2-40B4-BE49-F238E27FC236}">
                <a16:creationId xmlns:a16="http://schemas.microsoft.com/office/drawing/2014/main" id="{62B4FFA7-F183-7B45-B4E2-E454AED05340}"/>
              </a:ext>
            </a:extLst>
          </p:cNvPr>
          <p:cNvSpPr/>
          <p:nvPr/>
        </p:nvSpPr>
        <p:spPr>
          <a:xfrm>
            <a:off x="33832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18" name="Group 17" descr="28§display§r_t§svg§600§FALSE" title="TexMaths">
            <a:extLst>
              <a:ext uri="{FF2B5EF4-FFF2-40B4-BE49-F238E27FC236}">
                <a16:creationId xmlns:a16="http://schemas.microsoft.com/office/drawing/2014/main" id="{3B180F01-8B04-8440-ADD6-3CACA54399EA}"/>
              </a:ext>
            </a:extLst>
          </p:cNvPr>
          <p:cNvGrpSpPr/>
          <p:nvPr/>
        </p:nvGrpSpPr>
        <p:grpSpPr>
          <a:xfrm>
            <a:off x="4509361" y="2520721"/>
            <a:ext cx="333360" cy="265679"/>
            <a:chOff x="4509360" y="2520720"/>
            <a:chExt cx="333360" cy="265679"/>
          </a:xfrm>
        </p:grpSpPr>
        <p:sp>
          <p:nvSpPr>
            <p:cNvPr id="19" name="Freeform 18">
              <a:extLst>
                <a:ext uri="{FF2B5EF4-FFF2-40B4-BE49-F238E27FC236}">
                  <a16:creationId xmlns:a16="http://schemas.microsoft.com/office/drawing/2014/main" id="{E7025FE0-37BD-8942-8FFC-803CD33A008A}"/>
                </a:ext>
              </a:extLst>
            </p:cNvPr>
            <p:cNvSpPr/>
            <p:nvPr/>
          </p:nvSpPr>
          <p:spPr>
            <a:xfrm>
              <a:off x="4509360"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7E60F6F1-9A80-EF45-8E79-36E58E02D31A}"/>
                </a:ext>
              </a:extLst>
            </p:cNvPr>
            <p:cNvSpPr/>
            <p:nvPr/>
          </p:nvSpPr>
          <p:spPr>
            <a:xfrm>
              <a:off x="45223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0628601-CE89-4340-8A60-FDCC4BC41077}"/>
                </a:ext>
              </a:extLst>
            </p:cNvPr>
            <p:cNvSpPr/>
            <p:nvPr/>
          </p:nvSpPr>
          <p:spPr>
            <a:xfrm>
              <a:off x="47210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pi(s_{t}=s)= r_{t+1} + \mbox{expected value of being at } s_{t+1}§svg§600§FALSE" title="TexMaths">
            <a:extLst>
              <a:ext uri="{FF2B5EF4-FFF2-40B4-BE49-F238E27FC236}">
                <a16:creationId xmlns:a16="http://schemas.microsoft.com/office/drawing/2014/main" id="{71B1A748-BEE5-7843-BF00-3DA8212CC88A}"/>
              </a:ext>
            </a:extLst>
          </p:cNvPr>
          <p:cNvGrpSpPr/>
          <p:nvPr/>
        </p:nvGrpSpPr>
        <p:grpSpPr>
          <a:xfrm>
            <a:off x="1269360" y="3228480"/>
            <a:ext cx="6685560" cy="337320"/>
            <a:chOff x="1269360" y="3228480"/>
            <a:chExt cx="6685560" cy="337320"/>
          </a:xfrm>
        </p:grpSpPr>
        <p:sp>
          <p:nvSpPr>
            <p:cNvPr id="23" name="Freeform 22">
              <a:extLst>
                <a:ext uri="{FF2B5EF4-FFF2-40B4-BE49-F238E27FC236}">
                  <a16:creationId xmlns:a16="http://schemas.microsoft.com/office/drawing/2014/main" id="{73EC3747-FCB7-7C49-90A7-2F42B68E0D85}"/>
                </a:ext>
              </a:extLst>
            </p:cNvPr>
            <p:cNvSpPr/>
            <p:nvPr/>
          </p:nvSpPr>
          <p:spPr>
            <a:xfrm>
              <a:off x="1269360" y="322920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AE69F2B4-6D9D-6D46-8641-CCD4109FBF4E}"/>
                </a:ext>
              </a:extLst>
            </p:cNvPr>
            <p:cNvSpPr/>
            <p:nvPr/>
          </p:nvSpPr>
          <p:spPr>
            <a:xfrm>
              <a:off x="1286280" y="325080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5883364-CD18-B94A-8FF1-230AFAA9D22A}"/>
                </a:ext>
              </a:extLst>
            </p:cNvPr>
            <p:cNvSpPr/>
            <p:nvPr/>
          </p:nvSpPr>
          <p:spPr>
            <a:xfrm>
              <a:off x="1515600" y="324000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AFB12D8A-B57B-4140-B0DF-3E3EB0F3CDB7}"/>
                </a:ext>
              </a:extLst>
            </p:cNvPr>
            <p:cNvSpPr/>
            <p:nvPr/>
          </p:nvSpPr>
          <p:spPr>
            <a:xfrm>
              <a:off x="1695240" y="322848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16074126-177A-9E43-B16D-C53C21398972}"/>
                </a:ext>
              </a:extLst>
            </p:cNvPr>
            <p:cNvSpPr/>
            <p:nvPr/>
          </p:nvSpPr>
          <p:spPr>
            <a:xfrm>
              <a:off x="179532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7309182E-B4B4-CE4E-961E-BF1ED913C8CC}"/>
                </a:ext>
              </a:extLst>
            </p:cNvPr>
            <p:cNvSpPr/>
            <p:nvPr/>
          </p:nvSpPr>
          <p:spPr>
            <a:xfrm>
              <a:off x="1926719"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7863A24C-5C85-FA45-A254-6F585C342C9C}"/>
                </a:ext>
              </a:extLst>
            </p:cNvPr>
            <p:cNvSpPr/>
            <p:nvPr/>
          </p:nvSpPr>
          <p:spPr>
            <a:xfrm>
              <a:off x="212004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40FC9624-909C-E649-A8E8-E5089E08B863}"/>
                </a:ext>
              </a:extLst>
            </p:cNvPr>
            <p:cNvSpPr/>
            <p:nvPr/>
          </p:nvSpPr>
          <p:spPr>
            <a:xfrm>
              <a:off x="242928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B3C3C811-E1A2-9A40-BBF2-05597CDE8778}"/>
                </a:ext>
              </a:extLst>
            </p:cNvPr>
            <p:cNvSpPr/>
            <p:nvPr/>
          </p:nvSpPr>
          <p:spPr>
            <a:xfrm>
              <a:off x="2568240" y="322848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B0A40137-4431-FD46-9509-B73E07F6D610}"/>
                </a:ext>
              </a:extLst>
            </p:cNvPr>
            <p:cNvSpPr/>
            <p:nvPr/>
          </p:nvSpPr>
          <p:spPr>
            <a:xfrm>
              <a:off x="276408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2361288D-D44F-1A4F-87C4-FB842801D61F}"/>
                </a:ext>
              </a:extLst>
            </p:cNvPr>
            <p:cNvSpPr/>
            <p:nvPr/>
          </p:nvSpPr>
          <p:spPr>
            <a:xfrm>
              <a:off x="3066479" y="3332160"/>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F6ADAA95-46AE-FC48-83D7-107FF9099D26}"/>
                </a:ext>
              </a:extLst>
            </p:cNvPr>
            <p:cNvSpPr/>
            <p:nvPr/>
          </p:nvSpPr>
          <p:spPr>
            <a:xfrm>
              <a:off x="319896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CB6C890-F7DB-6846-A0E8-3F15275DDC8F}"/>
                </a:ext>
              </a:extLst>
            </p:cNvPr>
            <p:cNvSpPr/>
            <p:nvPr/>
          </p:nvSpPr>
          <p:spPr>
            <a:xfrm>
              <a:off x="3293279"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292335E8-153A-F74A-9542-C09BED2D14F2}"/>
                </a:ext>
              </a:extLst>
            </p:cNvPr>
            <p:cNvSpPr/>
            <p:nvPr/>
          </p:nvSpPr>
          <p:spPr>
            <a:xfrm>
              <a:off x="348192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339ED404-C4AC-3548-AC28-0F73F4D81F29}"/>
                </a:ext>
              </a:extLst>
            </p:cNvPr>
            <p:cNvSpPr/>
            <p:nvPr/>
          </p:nvSpPr>
          <p:spPr>
            <a:xfrm>
              <a:off x="3674519" y="3284639"/>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151465C6-EC07-1141-96A3-A25CE8DFB79C}"/>
                </a:ext>
              </a:extLst>
            </p:cNvPr>
            <p:cNvSpPr/>
            <p:nvPr/>
          </p:nvSpPr>
          <p:spPr>
            <a:xfrm>
              <a:off x="39603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FCDD5FCB-6134-6544-9E5E-B0FBD559B4A8}"/>
                </a:ext>
              </a:extLst>
            </p:cNvPr>
            <p:cNvSpPr/>
            <p:nvPr/>
          </p:nvSpPr>
          <p:spPr>
            <a:xfrm>
              <a:off x="4085640" y="3335760"/>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290A08AA-3D15-9142-8571-E3B1E5A4E0A9}"/>
                </a:ext>
              </a:extLst>
            </p:cNvPr>
            <p:cNvSpPr/>
            <p:nvPr/>
          </p:nvSpPr>
          <p:spPr>
            <a:xfrm>
              <a:off x="4245480" y="3332160"/>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504BD736-38BA-784B-954F-069BE2EE391E}"/>
                </a:ext>
              </a:extLst>
            </p:cNvPr>
            <p:cNvSpPr/>
            <p:nvPr/>
          </p:nvSpPr>
          <p:spPr>
            <a:xfrm>
              <a:off x="441720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9C15FC2A-3F9B-B242-BB4E-E419B4635AA3}"/>
                </a:ext>
              </a:extLst>
            </p:cNvPr>
            <p:cNvSpPr/>
            <p:nvPr/>
          </p:nvSpPr>
          <p:spPr>
            <a:xfrm>
              <a:off x="4549319" y="3329639"/>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6EAB30DE-236F-9142-83DF-7901BBEB1CF9}"/>
                </a:ext>
              </a:extLst>
            </p:cNvPr>
            <p:cNvSpPr/>
            <p:nvPr/>
          </p:nvSpPr>
          <p:spPr>
            <a:xfrm>
              <a:off x="4675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C2131B95-DEC8-1A4A-A050-712D964DEBE9}"/>
                </a:ext>
              </a:extLst>
            </p:cNvPr>
            <p:cNvSpPr/>
            <p:nvPr/>
          </p:nvSpPr>
          <p:spPr>
            <a:xfrm>
              <a:off x="47919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7F01F901-0E63-BA42-B0CE-C4F42927A371}"/>
                </a:ext>
              </a:extLst>
            </p:cNvPr>
            <p:cNvSpPr/>
            <p:nvPr/>
          </p:nvSpPr>
          <p:spPr>
            <a:xfrm>
              <a:off x="4924440" y="3246840"/>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47FB6F8E-04F1-3646-81CC-FB918AB28EB4}"/>
                </a:ext>
              </a:extLst>
            </p:cNvPr>
            <p:cNvSpPr/>
            <p:nvPr/>
          </p:nvSpPr>
          <p:spPr>
            <a:xfrm>
              <a:off x="5181120" y="3335760"/>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B58F86E3-4B36-5643-929F-6D576039BEE2}"/>
                </a:ext>
              </a:extLst>
            </p:cNvPr>
            <p:cNvSpPr/>
            <p:nvPr/>
          </p:nvSpPr>
          <p:spPr>
            <a:xfrm>
              <a:off x="5326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61D32EAB-B449-F643-B573-89A602D12B1A}"/>
                </a:ext>
              </a:extLst>
            </p:cNvPr>
            <p:cNvSpPr/>
            <p:nvPr/>
          </p:nvSpPr>
          <p:spPr>
            <a:xfrm>
              <a:off x="5470920" y="3246840"/>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554B014D-9C4D-5148-9522-131C0BD817C3}"/>
                </a:ext>
              </a:extLst>
            </p:cNvPr>
            <p:cNvSpPr/>
            <p:nvPr/>
          </p:nvSpPr>
          <p:spPr>
            <a:xfrm>
              <a:off x="5552280" y="3332160"/>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857D035B-577D-E844-ABF2-6B812B88D135}"/>
                </a:ext>
              </a:extLst>
            </p:cNvPr>
            <p:cNvSpPr/>
            <p:nvPr/>
          </p:nvSpPr>
          <p:spPr>
            <a:xfrm>
              <a:off x="571392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8059E31F-A331-EC4E-BFD9-ABC3CAE40676}"/>
                </a:ext>
              </a:extLst>
            </p:cNvPr>
            <p:cNvSpPr/>
            <p:nvPr/>
          </p:nvSpPr>
          <p:spPr>
            <a:xfrm>
              <a:off x="5942520" y="3329639"/>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37708030-BB6A-4A4D-9CFB-B16953CF1B7A}"/>
                </a:ext>
              </a:extLst>
            </p:cNvPr>
            <p:cNvSpPr/>
            <p:nvPr/>
          </p:nvSpPr>
          <p:spPr>
            <a:xfrm>
              <a:off x="6090840" y="3243959"/>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E05761AE-006A-CF42-9EA8-64546FD61E57}"/>
                </a:ext>
              </a:extLst>
            </p:cNvPr>
            <p:cNvSpPr/>
            <p:nvPr/>
          </p:nvSpPr>
          <p:spPr>
            <a:xfrm>
              <a:off x="6277320" y="3246840"/>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11F46C5B-D5B6-354F-8359-E965FF48F0CB}"/>
                </a:ext>
              </a:extLst>
            </p:cNvPr>
            <p:cNvSpPr/>
            <p:nvPr/>
          </p:nvSpPr>
          <p:spPr>
            <a:xfrm>
              <a:off x="644904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0F618768-8D1B-3549-965F-47F91A266AF5}"/>
                </a:ext>
              </a:extLst>
            </p:cNvPr>
            <p:cNvSpPr/>
            <p:nvPr/>
          </p:nvSpPr>
          <p:spPr>
            <a:xfrm>
              <a:off x="6580799" y="3255479"/>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4EF94663-BA2A-E040-B407-AA3F2B75D3DF}"/>
                </a:ext>
              </a:extLst>
            </p:cNvPr>
            <p:cNvSpPr/>
            <p:nvPr/>
          </p:nvSpPr>
          <p:spPr>
            <a:xfrm>
              <a:off x="6661800" y="3332160"/>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44F10B1B-D355-5B42-936A-75806C6EB8F7}"/>
                </a:ext>
              </a:extLst>
            </p:cNvPr>
            <p:cNvSpPr/>
            <p:nvPr/>
          </p:nvSpPr>
          <p:spPr>
            <a:xfrm>
              <a:off x="6824160" y="332819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4E83595A-30CD-5240-BB51-28D70DB03566}"/>
                </a:ext>
              </a:extLst>
            </p:cNvPr>
            <p:cNvSpPr/>
            <p:nvPr/>
          </p:nvSpPr>
          <p:spPr>
            <a:xfrm>
              <a:off x="7072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E29FA29-899F-2B49-B86D-2D3D34949046}"/>
                </a:ext>
              </a:extLst>
            </p:cNvPr>
            <p:cNvSpPr/>
            <p:nvPr/>
          </p:nvSpPr>
          <p:spPr>
            <a:xfrm>
              <a:off x="7213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CF66C185-60A7-3749-941F-168D6DF92030}"/>
                </a:ext>
              </a:extLst>
            </p:cNvPr>
            <p:cNvSpPr/>
            <p:nvPr/>
          </p:nvSpPr>
          <p:spPr>
            <a:xfrm>
              <a:off x="744660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724D14C-5C1C-ED40-9BD2-0A285C7D1883}"/>
                </a:ext>
              </a:extLst>
            </p:cNvPr>
            <p:cNvSpPr/>
            <p:nvPr/>
          </p:nvSpPr>
          <p:spPr>
            <a:xfrm>
              <a:off x="757764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FE6ADEBE-7C28-A047-87DC-E500B12E1D00}"/>
                </a:ext>
              </a:extLst>
            </p:cNvPr>
            <p:cNvSpPr/>
            <p:nvPr/>
          </p:nvSpPr>
          <p:spPr>
            <a:xfrm>
              <a:off x="7672320"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2A219020-A4E3-3D42-A07B-B4316AEDE4FA}"/>
                </a:ext>
              </a:extLst>
            </p:cNvPr>
            <p:cNvSpPr/>
            <p:nvPr/>
          </p:nvSpPr>
          <p:spPr>
            <a:xfrm>
              <a:off x="785988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4" name="Group 63" descr="22§display§= \mathbb{E}_\pi [ r_{t+1} + \gamma V^\pi(s_{t+1}=s') | s_t = s]§svg§600§FALSE" title="TexMaths">
            <a:extLst>
              <a:ext uri="{FF2B5EF4-FFF2-40B4-BE49-F238E27FC236}">
                <a16:creationId xmlns:a16="http://schemas.microsoft.com/office/drawing/2014/main" id="{40F6994F-6C70-9642-A90F-CBF4B89C8746}"/>
              </a:ext>
            </a:extLst>
          </p:cNvPr>
          <p:cNvGrpSpPr/>
          <p:nvPr/>
        </p:nvGrpSpPr>
        <p:grpSpPr>
          <a:xfrm>
            <a:off x="2707920" y="3747240"/>
            <a:ext cx="5338440" cy="367200"/>
            <a:chOff x="2707920" y="3747240"/>
            <a:chExt cx="5338440" cy="367200"/>
          </a:xfrm>
        </p:grpSpPr>
        <p:sp>
          <p:nvSpPr>
            <p:cNvPr id="65" name="Freeform 64">
              <a:extLst>
                <a:ext uri="{FF2B5EF4-FFF2-40B4-BE49-F238E27FC236}">
                  <a16:creationId xmlns:a16="http://schemas.microsoft.com/office/drawing/2014/main" id="{241F3497-91F8-1A44-BC46-248C9E65BA46}"/>
                </a:ext>
              </a:extLst>
            </p:cNvPr>
            <p:cNvSpPr/>
            <p:nvPr/>
          </p:nvSpPr>
          <p:spPr>
            <a:xfrm>
              <a:off x="2707920" y="374868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EB38ECB3-227B-5746-8366-002745C03E49}"/>
                </a:ext>
              </a:extLst>
            </p:cNvPr>
            <p:cNvSpPr/>
            <p:nvPr/>
          </p:nvSpPr>
          <p:spPr>
            <a:xfrm>
              <a:off x="27277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E12515F5-9DDE-FB4A-8093-773F63A7B3C4}"/>
                </a:ext>
              </a:extLst>
            </p:cNvPr>
            <p:cNvSpPr/>
            <p:nvPr/>
          </p:nvSpPr>
          <p:spPr>
            <a:xfrm>
              <a:off x="3079440" y="3789360"/>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09984599-6F78-A341-9F97-898EADA45C60}"/>
                </a:ext>
              </a:extLst>
            </p:cNvPr>
            <p:cNvSpPr/>
            <p:nvPr/>
          </p:nvSpPr>
          <p:spPr>
            <a:xfrm>
              <a:off x="3316320" y="3974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22E68F2E-98CD-E34E-A100-B72411EB478B}"/>
                </a:ext>
              </a:extLst>
            </p:cNvPr>
            <p:cNvSpPr/>
            <p:nvPr/>
          </p:nvSpPr>
          <p:spPr>
            <a:xfrm>
              <a:off x="3535560" y="37663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9E99C308-1E27-F34E-9642-1A4D7E6899AA}"/>
                </a:ext>
              </a:extLst>
            </p:cNvPr>
            <p:cNvSpPr/>
            <p:nvPr/>
          </p:nvSpPr>
          <p:spPr>
            <a:xfrm>
              <a:off x="3600360" y="387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0669FD0F-5C7E-D049-A828-160F83B80DA7}"/>
                </a:ext>
              </a:extLst>
            </p:cNvPr>
            <p:cNvSpPr/>
            <p:nvPr/>
          </p:nvSpPr>
          <p:spPr>
            <a:xfrm>
              <a:off x="375732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6613A24C-FACD-D64D-A867-F521505EDEF8}"/>
                </a:ext>
              </a:extLst>
            </p:cNvPr>
            <p:cNvSpPr/>
            <p:nvPr/>
          </p:nvSpPr>
          <p:spPr>
            <a:xfrm>
              <a:off x="3868199"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FD8928A0-0783-B442-BE75-505046A5F240}"/>
                </a:ext>
              </a:extLst>
            </p:cNvPr>
            <p:cNvSpPr/>
            <p:nvPr/>
          </p:nvSpPr>
          <p:spPr>
            <a:xfrm>
              <a:off x="409068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89592F58-A33D-2842-9A08-930BACF2FE33}"/>
                </a:ext>
              </a:extLst>
            </p:cNvPr>
            <p:cNvSpPr/>
            <p:nvPr/>
          </p:nvSpPr>
          <p:spPr>
            <a:xfrm>
              <a:off x="4318200" y="382392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29AA72D6-5FB9-3949-BA6B-D5840E3BE59A}"/>
                </a:ext>
              </a:extLst>
            </p:cNvPr>
            <p:cNvSpPr/>
            <p:nvPr/>
          </p:nvSpPr>
          <p:spPr>
            <a:xfrm>
              <a:off x="4652280" y="38732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DA96FC9F-68C6-A347-B725-A5DE4021DE03}"/>
                </a:ext>
              </a:extLst>
            </p:cNvPr>
            <p:cNvSpPr/>
            <p:nvPr/>
          </p:nvSpPr>
          <p:spPr>
            <a:xfrm>
              <a:off x="4864680" y="3790079"/>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739002AD-82B1-964A-B030-7BB553BF9750}"/>
                </a:ext>
              </a:extLst>
            </p:cNvPr>
            <p:cNvSpPr/>
            <p:nvPr/>
          </p:nvSpPr>
          <p:spPr>
            <a:xfrm>
              <a:off x="5135400" y="37789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9BADEC5E-3BBE-7649-8021-371A3E394134}"/>
                </a:ext>
              </a:extLst>
            </p:cNvPr>
            <p:cNvSpPr/>
            <p:nvPr/>
          </p:nvSpPr>
          <p:spPr>
            <a:xfrm>
              <a:off x="5347800" y="376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1EC10BF3-1A6C-4E49-B3E3-3C44F97FD984}"/>
                </a:ext>
              </a:extLst>
            </p:cNvPr>
            <p:cNvSpPr/>
            <p:nvPr/>
          </p:nvSpPr>
          <p:spPr>
            <a:xfrm>
              <a:off x="546552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CA3083A5-F917-9D49-961C-A7DA8EC602FF}"/>
                </a:ext>
              </a:extLst>
            </p:cNvPr>
            <p:cNvSpPr/>
            <p:nvPr/>
          </p:nvSpPr>
          <p:spPr>
            <a:xfrm>
              <a:off x="56206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955270BD-D6EE-F641-AD05-AD2D56A0C6C3}"/>
                </a:ext>
              </a:extLst>
            </p:cNvPr>
            <p:cNvSpPr/>
            <p:nvPr/>
          </p:nvSpPr>
          <p:spPr>
            <a:xfrm>
              <a:off x="5731560"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79CC9DC3-C27D-1B4D-A701-DB180CCB8786}"/>
                </a:ext>
              </a:extLst>
            </p:cNvPr>
            <p:cNvSpPr/>
            <p:nvPr/>
          </p:nvSpPr>
          <p:spPr>
            <a:xfrm>
              <a:off x="595440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3BBF23EE-6907-1749-8BE6-84E20A1485B7}"/>
                </a:ext>
              </a:extLst>
            </p:cNvPr>
            <p:cNvSpPr/>
            <p:nvPr/>
          </p:nvSpPr>
          <p:spPr>
            <a:xfrm>
              <a:off x="620136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3510A8F5-6A36-B941-BB53-E1C491B80F0D}"/>
                </a:ext>
              </a:extLst>
            </p:cNvPr>
            <p:cNvSpPr/>
            <p:nvPr/>
          </p:nvSpPr>
          <p:spPr>
            <a:xfrm>
              <a:off x="656568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F580202B-F0CC-9940-9468-5C2C983DB9EC}"/>
                </a:ext>
              </a:extLst>
            </p:cNvPr>
            <p:cNvSpPr/>
            <p:nvPr/>
          </p:nvSpPr>
          <p:spPr>
            <a:xfrm>
              <a:off x="6722640" y="374724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A6DD41C7-1DE5-C340-94FA-F9A95B987335}"/>
                </a:ext>
              </a:extLst>
            </p:cNvPr>
            <p:cNvSpPr/>
            <p:nvPr/>
          </p:nvSpPr>
          <p:spPr>
            <a:xfrm>
              <a:off x="6827759" y="376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D3EDE5E7-29DC-4B43-B02C-AD888A95CBEC}"/>
                </a:ext>
              </a:extLst>
            </p:cNvPr>
            <p:cNvSpPr/>
            <p:nvPr/>
          </p:nvSpPr>
          <p:spPr>
            <a:xfrm>
              <a:off x="6984719" y="37663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57489637-2B4A-9D40-8D91-478C78F06CED}"/>
                </a:ext>
              </a:extLst>
            </p:cNvPr>
            <p:cNvSpPr/>
            <p:nvPr/>
          </p:nvSpPr>
          <p:spPr>
            <a:xfrm>
              <a:off x="705744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8AFD5AFE-5EED-A144-8921-2EEFC5FE9BCE}"/>
                </a:ext>
              </a:extLst>
            </p:cNvPr>
            <p:cNvSpPr/>
            <p:nvPr/>
          </p:nvSpPr>
          <p:spPr>
            <a:xfrm>
              <a:off x="72118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A820B79-093E-7C42-824E-54EA5BEE4418}"/>
                </a:ext>
              </a:extLst>
            </p:cNvPr>
            <p:cNvSpPr/>
            <p:nvPr/>
          </p:nvSpPr>
          <p:spPr>
            <a:xfrm>
              <a:off x="74401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F3AEA251-A487-4841-9252-22C89F89206A}"/>
                </a:ext>
              </a:extLst>
            </p:cNvPr>
            <p:cNvSpPr/>
            <p:nvPr/>
          </p:nvSpPr>
          <p:spPr>
            <a:xfrm>
              <a:off x="780516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678C69D-16E5-A84F-99B7-C057D1F9C37E}"/>
                </a:ext>
              </a:extLst>
            </p:cNvPr>
            <p:cNvSpPr/>
            <p:nvPr/>
          </p:nvSpPr>
          <p:spPr>
            <a:xfrm>
              <a:off x="7957080" y="37663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95" name="Title 3">
            <a:extLst>
              <a:ext uri="{FF2B5EF4-FFF2-40B4-BE49-F238E27FC236}">
                <a16:creationId xmlns:a16="http://schemas.microsoft.com/office/drawing/2014/main" id="{DC3F3639-58B0-DD47-B849-DCDFF668DEB7}"/>
              </a:ext>
            </a:extLst>
          </p:cNvPr>
          <p:cNvSpPr>
            <a:spLocks noGrp="1"/>
          </p:cNvSpPr>
          <p:nvPr>
            <p:ph type="title"/>
          </p:nvPr>
        </p:nvSpPr>
        <p:spPr>
          <a:xfrm>
            <a:off x="693043" y="402483"/>
            <a:ext cx="8694539" cy="838422"/>
          </a:xfrm>
        </p:spPr>
        <p:txBody>
          <a:bodyPr/>
          <a:lstStyle/>
          <a:p>
            <a:r>
              <a:rPr lang="en-US" dirty="0"/>
              <a:t>Policy Evaluation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name="page18">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BDA71-BC16-9746-B489-0CC9538B653F}"/>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a:latin typeface="Liberation Sans" pitchFamily="18"/>
                <a:ea typeface="Noto Sans CJK SC Regular" pitchFamily="2"/>
                <a:cs typeface="FreeSans" pitchFamily="2"/>
              </a:rPr>
              <a:t>How do we calculate the value function for a given policy?</a:t>
            </a:r>
          </a:p>
        </p:txBody>
      </p:sp>
      <p:sp>
        <p:nvSpPr>
          <p:cNvPr id="4" name="Freeform 3">
            <a:extLst>
              <a:ext uri="{FF2B5EF4-FFF2-40B4-BE49-F238E27FC236}">
                <a16:creationId xmlns:a16="http://schemas.microsoft.com/office/drawing/2014/main" id="{3EFAE0A3-1C46-854C-B364-081B503777A0}"/>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5" name="Group 4" descr="28§display§s_t§svg§600§FALSE" title="TexMaths">
            <a:extLst>
              <a:ext uri="{FF2B5EF4-FFF2-40B4-BE49-F238E27FC236}">
                <a16:creationId xmlns:a16="http://schemas.microsoft.com/office/drawing/2014/main" id="{3F83DA4B-0EAA-574E-8D07-33C6CBD57FE5}"/>
              </a:ext>
            </a:extLst>
          </p:cNvPr>
          <p:cNvGrpSpPr/>
          <p:nvPr/>
        </p:nvGrpSpPr>
        <p:grpSpPr>
          <a:xfrm>
            <a:off x="1280159" y="2349000"/>
            <a:ext cx="340200" cy="265680"/>
            <a:chOff x="1280159" y="2349000"/>
            <a:chExt cx="340200" cy="265680"/>
          </a:xfrm>
        </p:grpSpPr>
        <p:sp>
          <p:nvSpPr>
            <p:cNvPr id="6" name="Freeform 5">
              <a:extLst>
                <a:ext uri="{FF2B5EF4-FFF2-40B4-BE49-F238E27FC236}">
                  <a16:creationId xmlns:a16="http://schemas.microsoft.com/office/drawing/2014/main" id="{29374A72-3D52-2F45-8B50-DE38E3E205A4}"/>
                </a:ext>
              </a:extLst>
            </p:cNvPr>
            <p:cNvSpPr/>
            <p:nvPr/>
          </p:nvSpPr>
          <p:spPr>
            <a:xfrm>
              <a:off x="1280159"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16EE71D1-ED8B-CA4B-AE26-475C505042D2}"/>
                </a:ext>
              </a:extLst>
            </p:cNvPr>
            <p:cNvSpPr/>
            <p:nvPr/>
          </p:nvSpPr>
          <p:spPr>
            <a:xfrm>
              <a:off x="13032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E726B065-3FEF-C34F-AC79-129A7255585F}"/>
                </a:ext>
              </a:extLst>
            </p:cNvPr>
            <p:cNvSpPr/>
            <p:nvPr/>
          </p:nvSpPr>
          <p:spPr>
            <a:xfrm>
              <a:off x="1499759"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9" name="Group 8">
            <a:extLst>
              <a:ext uri="{FF2B5EF4-FFF2-40B4-BE49-F238E27FC236}">
                <a16:creationId xmlns:a16="http://schemas.microsoft.com/office/drawing/2014/main" id="{B4AD410B-33C9-CB41-A1E9-45C1E05077CE}"/>
              </a:ext>
            </a:extLst>
          </p:cNvPr>
          <p:cNvGrpSpPr/>
          <p:nvPr/>
        </p:nvGrpSpPr>
        <p:grpSpPr>
          <a:xfrm>
            <a:off x="5943601" y="1883520"/>
            <a:ext cx="1188719" cy="1188719"/>
            <a:chOff x="5943600" y="1883520"/>
            <a:chExt cx="1188719" cy="1188719"/>
          </a:xfrm>
        </p:grpSpPr>
        <p:sp>
          <p:nvSpPr>
            <p:cNvPr id="10" name="Freeform 9">
              <a:extLst>
                <a:ext uri="{FF2B5EF4-FFF2-40B4-BE49-F238E27FC236}">
                  <a16:creationId xmlns:a16="http://schemas.microsoft.com/office/drawing/2014/main" id="{9DF062B9-C3A5-614E-BEC6-7B4493831FDF}"/>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 name="Group 10" descr="28§display§s_{t+1}§svg§600§FALSE" title="TexMaths">
              <a:extLst>
                <a:ext uri="{FF2B5EF4-FFF2-40B4-BE49-F238E27FC236}">
                  <a16:creationId xmlns:a16="http://schemas.microsoft.com/office/drawing/2014/main" id="{94CBCB6C-C130-FC4A-AA53-B086ADC1933D}"/>
                </a:ext>
              </a:extLst>
            </p:cNvPr>
            <p:cNvGrpSpPr/>
            <p:nvPr/>
          </p:nvGrpSpPr>
          <p:grpSpPr>
            <a:xfrm>
              <a:off x="6126480" y="2340720"/>
              <a:ext cx="788040" cy="299880"/>
              <a:chOff x="6126480" y="2340720"/>
              <a:chExt cx="788040" cy="299880"/>
            </a:xfrm>
          </p:grpSpPr>
          <p:sp>
            <p:nvSpPr>
              <p:cNvPr id="12" name="Freeform 11">
                <a:extLst>
                  <a:ext uri="{FF2B5EF4-FFF2-40B4-BE49-F238E27FC236}">
                    <a16:creationId xmlns:a16="http://schemas.microsoft.com/office/drawing/2014/main" id="{680F2F26-A224-D741-8F3A-A14B2BBBDB74}"/>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156EDDB8-D7C0-2A4E-BD73-16B679F5412A}"/>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492EDE57-215B-6442-A91F-1C76B89DC9AD}"/>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83960F50-4EDB-3C4F-9BD1-07350B02DD0F}"/>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04CB4FC7-F38A-B541-95E7-A6896DC21F41}"/>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17" name="Straight Connector 16">
            <a:extLst>
              <a:ext uri="{FF2B5EF4-FFF2-40B4-BE49-F238E27FC236}">
                <a16:creationId xmlns:a16="http://schemas.microsoft.com/office/drawing/2014/main" id="{FB9ED7D1-A2E6-124B-913D-230B9D47BCA1}"/>
              </a:ext>
            </a:extLst>
          </p:cNvPr>
          <p:cNvSpPr/>
          <p:nvPr/>
        </p:nvSpPr>
        <p:spPr>
          <a:xfrm>
            <a:off x="20116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18" name="Group 17" descr="28§display§r_t§svg§600§FALSE" title="TexMaths">
            <a:extLst>
              <a:ext uri="{FF2B5EF4-FFF2-40B4-BE49-F238E27FC236}">
                <a16:creationId xmlns:a16="http://schemas.microsoft.com/office/drawing/2014/main" id="{8ED41F2C-A880-5042-A647-753C612A4DCB}"/>
              </a:ext>
            </a:extLst>
          </p:cNvPr>
          <p:cNvGrpSpPr/>
          <p:nvPr/>
        </p:nvGrpSpPr>
        <p:grpSpPr>
          <a:xfrm>
            <a:off x="3137759" y="2520721"/>
            <a:ext cx="333360" cy="265679"/>
            <a:chOff x="3137759" y="2520720"/>
            <a:chExt cx="333360" cy="265679"/>
          </a:xfrm>
        </p:grpSpPr>
        <p:sp>
          <p:nvSpPr>
            <p:cNvPr id="19" name="Freeform 18">
              <a:extLst>
                <a:ext uri="{FF2B5EF4-FFF2-40B4-BE49-F238E27FC236}">
                  <a16:creationId xmlns:a16="http://schemas.microsoft.com/office/drawing/2014/main" id="{9C001C09-DD92-2540-AD59-BABA923F13BC}"/>
                </a:ext>
              </a:extLst>
            </p:cNvPr>
            <p:cNvSpPr/>
            <p:nvPr/>
          </p:nvSpPr>
          <p:spPr>
            <a:xfrm>
              <a:off x="3137759"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61224A61-A080-4449-8A79-3EB465106F31}"/>
                </a:ext>
              </a:extLst>
            </p:cNvPr>
            <p:cNvSpPr/>
            <p:nvPr/>
          </p:nvSpPr>
          <p:spPr>
            <a:xfrm>
              <a:off x="31507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0193EA87-EAAC-5E4B-A815-B1079F096445}"/>
                </a:ext>
              </a:extLst>
            </p:cNvPr>
            <p:cNvSpPr/>
            <p:nvPr/>
          </p:nvSpPr>
          <p:spPr>
            <a:xfrm>
              <a:off x="33494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pi(s_{t}=s)= r_{t+1} + \mbox{expected value of being at } s_{t+1}§svg§600§FALSE" title="TexMaths">
            <a:extLst>
              <a:ext uri="{FF2B5EF4-FFF2-40B4-BE49-F238E27FC236}">
                <a16:creationId xmlns:a16="http://schemas.microsoft.com/office/drawing/2014/main" id="{5FDC4968-70A7-0141-B92B-54B404BAEAB2}"/>
              </a:ext>
            </a:extLst>
          </p:cNvPr>
          <p:cNvGrpSpPr/>
          <p:nvPr/>
        </p:nvGrpSpPr>
        <p:grpSpPr>
          <a:xfrm>
            <a:off x="1269360" y="3228480"/>
            <a:ext cx="6685560" cy="337320"/>
            <a:chOff x="1269360" y="3228480"/>
            <a:chExt cx="6685560" cy="337320"/>
          </a:xfrm>
        </p:grpSpPr>
        <p:sp>
          <p:nvSpPr>
            <p:cNvPr id="23" name="Freeform 22">
              <a:extLst>
                <a:ext uri="{FF2B5EF4-FFF2-40B4-BE49-F238E27FC236}">
                  <a16:creationId xmlns:a16="http://schemas.microsoft.com/office/drawing/2014/main" id="{DC33AE76-C900-6647-9E33-BFE392E3AA10}"/>
                </a:ext>
              </a:extLst>
            </p:cNvPr>
            <p:cNvSpPr/>
            <p:nvPr/>
          </p:nvSpPr>
          <p:spPr>
            <a:xfrm>
              <a:off x="1269360" y="322920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0D6FF1D3-5371-C146-9CC2-F33A4EADF247}"/>
                </a:ext>
              </a:extLst>
            </p:cNvPr>
            <p:cNvSpPr/>
            <p:nvPr/>
          </p:nvSpPr>
          <p:spPr>
            <a:xfrm>
              <a:off x="1286280" y="325080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271F910C-7E81-5942-A556-5B172A17C89C}"/>
                </a:ext>
              </a:extLst>
            </p:cNvPr>
            <p:cNvSpPr/>
            <p:nvPr/>
          </p:nvSpPr>
          <p:spPr>
            <a:xfrm>
              <a:off x="1515600" y="324000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BB6B5DEC-95FC-8C4C-9313-193465926AC7}"/>
                </a:ext>
              </a:extLst>
            </p:cNvPr>
            <p:cNvSpPr/>
            <p:nvPr/>
          </p:nvSpPr>
          <p:spPr>
            <a:xfrm>
              <a:off x="1695240" y="322848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ED2DE798-8379-374B-9038-76DFD54A4217}"/>
                </a:ext>
              </a:extLst>
            </p:cNvPr>
            <p:cNvSpPr/>
            <p:nvPr/>
          </p:nvSpPr>
          <p:spPr>
            <a:xfrm>
              <a:off x="179532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69AAD5E-B3B5-9943-9D47-84D52F28ED6D}"/>
                </a:ext>
              </a:extLst>
            </p:cNvPr>
            <p:cNvSpPr/>
            <p:nvPr/>
          </p:nvSpPr>
          <p:spPr>
            <a:xfrm>
              <a:off x="1926719"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4C6455D0-049A-7B40-8517-F48CE03E810C}"/>
                </a:ext>
              </a:extLst>
            </p:cNvPr>
            <p:cNvSpPr/>
            <p:nvPr/>
          </p:nvSpPr>
          <p:spPr>
            <a:xfrm>
              <a:off x="212004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49F7A1BF-FB86-BA4D-8177-BBEFFBC9EB34}"/>
                </a:ext>
              </a:extLst>
            </p:cNvPr>
            <p:cNvSpPr/>
            <p:nvPr/>
          </p:nvSpPr>
          <p:spPr>
            <a:xfrm>
              <a:off x="242928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46095196-8DDA-404C-AD93-2A0D79832AB6}"/>
                </a:ext>
              </a:extLst>
            </p:cNvPr>
            <p:cNvSpPr/>
            <p:nvPr/>
          </p:nvSpPr>
          <p:spPr>
            <a:xfrm>
              <a:off x="2568240" y="322848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EF7CCD4B-561C-F64F-89A9-1604F2E7177E}"/>
                </a:ext>
              </a:extLst>
            </p:cNvPr>
            <p:cNvSpPr/>
            <p:nvPr/>
          </p:nvSpPr>
          <p:spPr>
            <a:xfrm>
              <a:off x="276408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B27A390B-4332-3B41-8728-16D46750026E}"/>
                </a:ext>
              </a:extLst>
            </p:cNvPr>
            <p:cNvSpPr/>
            <p:nvPr/>
          </p:nvSpPr>
          <p:spPr>
            <a:xfrm>
              <a:off x="3066479" y="3332160"/>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CA23142-75CD-A840-B153-42AD930EB980}"/>
                </a:ext>
              </a:extLst>
            </p:cNvPr>
            <p:cNvSpPr/>
            <p:nvPr/>
          </p:nvSpPr>
          <p:spPr>
            <a:xfrm>
              <a:off x="319896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7796744-C8D7-D444-BC0B-D672955F5E2E}"/>
                </a:ext>
              </a:extLst>
            </p:cNvPr>
            <p:cNvSpPr/>
            <p:nvPr/>
          </p:nvSpPr>
          <p:spPr>
            <a:xfrm>
              <a:off x="3293279"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89140A67-6ABE-C84A-B00E-28BAE30A4C05}"/>
                </a:ext>
              </a:extLst>
            </p:cNvPr>
            <p:cNvSpPr/>
            <p:nvPr/>
          </p:nvSpPr>
          <p:spPr>
            <a:xfrm>
              <a:off x="348192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7BEA285F-8E8C-E044-99BE-D1488288B080}"/>
                </a:ext>
              </a:extLst>
            </p:cNvPr>
            <p:cNvSpPr/>
            <p:nvPr/>
          </p:nvSpPr>
          <p:spPr>
            <a:xfrm>
              <a:off x="3674519" y="3284639"/>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256E996D-CA52-E547-B1A6-62A56F64051B}"/>
                </a:ext>
              </a:extLst>
            </p:cNvPr>
            <p:cNvSpPr/>
            <p:nvPr/>
          </p:nvSpPr>
          <p:spPr>
            <a:xfrm>
              <a:off x="39603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EAB6FFC-30F9-0140-A3DF-21DDD064E422}"/>
                </a:ext>
              </a:extLst>
            </p:cNvPr>
            <p:cNvSpPr/>
            <p:nvPr/>
          </p:nvSpPr>
          <p:spPr>
            <a:xfrm>
              <a:off x="4085640" y="3335760"/>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AFCBB5E-00A9-414C-818C-1355009FDB2E}"/>
                </a:ext>
              </a:extLst>
            </p:cNvPr>
            <p:cNvSpPr/>
            <p:nvPr/>
          </p:nvSpPr>
          <p:spPr>
            <a:xfrm>
              <a:off x="4245480" y="3332160"/>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DADA87CA-AA53-AB44-9CC4-6A495840B404}"/>
                </a:ext>
              </a:extLst>
            </p:cNvPr>
            <p:cNvSpPr/>
            <p:nvPr/>
          </p:nvSpPr>
          <p:spPr>
            <a:xfrm>
              <a:off x="441720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0874BC12-21EB-3F45-BAEA-7F2B8661C46E}"/>
                </a:ext>
              </a:extLst>
            </p:cNvPr>
            <p:cNvSpPr/>
            <p:nvPr/>
          </p:nvSpPr>
          <p:spPr>
            <a:xfrm>
              <a:off x="4549319" y="3329639"/>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9303C8E4-EFDC-2B40-9AB0-E56CA06ACF78}"/>
                </a:ext>
              </a:extLst>
            </p:cNvPr>
            <p:cNvSpPr/>
            <p:nvPr/>
          </p:nvSpPr>
          <p:spPr>
            <a:xfrm>
              <a:off x="4675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907FA42A-9ECA-CC49-8E11-C94330E3F001}"/>
                </a:ext>
              </a:extLst>
            </p:cNvPr>
            <p:cNvSpPr/>
            <p:nvPr/>
          </p:nvSpPr>
          <p:spPr>
            <a:xfrm>
              <a:off x="47919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916F582-31BF-0F49-A423-87FAC2CAE528}"/>
                </a:ext>
              </a:extLst>
            </p:cNvPr>
            <p:cNvSpPr/>
            <p:nvPr/>
          </p:nvSpPr>
          <p:spPr>
            <a:xfrm>
              <a:off x="4924440" y="3246840"/>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17A34907-3B49-2141-9CF2-F8FEDA76DDB9}"/>
                </a:ext>
              </a:extLst>
            </p:cNvPr>
            <p:cNvSpPr/>
            <p:nvPr/>
          </p:nvSpPr>
          <p:spPr>
            <a:xfrm>
              <a:off x="5181120" y="3335760"/>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C2533333-B78F-D442-B8F4-D9369BCA8299}"/>
                </a:ext>
              </a:extLst>
            </p:cNvPr>
            <p:cNvSpPr/>
            <p:nvPr/>
          </p:nvSpPr>
          <p:spPr>
            <a:xfrm>
              <a:off x="5326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F42AD7BF-C15A-B24B-9CE7-A8311B72A6A7}"/>
                </a:ext>
              </a:extLst>
            </p:cNvPr>
            <p:cNvSpPr/>
            <p:nvPr/>
          </p:nvSpPr>
          <p:spPr>
            <a:xfrm>
              <a:off x="5470920" y="3246840"/>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8AF3DEB-0432-CE4B-8F43-76F5789BB57B}"/>
                </a:ext>
              </a:extLst>
            </p:cNvPr>
            <p:cNvSpPr/>
            <p:nvPr/>
          </p:nvSpPr>
          <p:spPr>
            <a:xfrm>
              <a:off x="5552280" y="3332160"/>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20C491D1-5560-C04F-86E0-0817B79D98EE}"/>
                </a:ext>
              </a:extLst>
            </p:cNvPr>
            <p:cNvSpPr/>
            <p:nvPr/>
          </p:nvSpPr>
          <p:spPr>
            <a:xfrm>
              <a:off x="571392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198465AD-B69B-D74E-B17D-9F687B8E1B00}"/>
                </a:ext>
              </a:extLst>
            </p:cNvPr>
            <p:cNvSpPr/>
            <p:nvPr/>
          </p:nvSpPr>
          <p:spPr>
            <a:xfrm>
              <a:off x="5942520" y="3329639"/>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12DA8870-6E06-6C46-B6F8-60198550B25B}"/>
                </a:ext>
              </a:extLst>
            </p:cNvPr>
            <p:cNvSpPr/>
            <p:nvPr/>
          </p:nvSpPr>
          <p:spPr>
            <a:xfrm>
              <a:off x="6090840" y="3243959"/>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022C4A21-A7EA-F844-91B0-1CD9B951E0F7}"/>
                </a:ext>
              </a:extLst>
            </p:cNvPr>
            <p:cNvSpPr/>
            <p:nvPr/>
          </p:nvSpPr>
          <p:spPr>
            <a:xfrm>
              <a:off x="6277320" y="3246840"/>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C124AE15-136E-B743-8D2C-9C96266F0F25}"/>
                </a:ext>
              </a:extLst>
            </p:cNvPr>
            <p:cNvSpPr/>
            <p:nvPr/>
          </p:nvSpPr>
          <p:spPr>
            <a:xfrm>
              <a:off x="644904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6CADB16F-77A9-6240-9EE0-8777F59B01F8}"/>
                </a:ext>
              </a:extLst>
            </p:cNvPr>
            <p:cNvSpPr/>
            <p:nvPr/>
          </p:nvSpPr>
          <p:spPr>
            <a:xfrm>
              <a:off x="6580799" y="3255479"/>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5E77C750-D68E-FC4D-AD65-1B65A60D2ADE}"/>
                </a:ext>
              </a:extLst>
            </p:cNvPr>
            <p:cNvSpPr/>
            <p:nvPr/>
          </p:nvSpPr>
          <p:spPr>
            <a:xfrm>
              <a:off x="6661800" y="3332160"/>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3575A099-683C-954F-ADB3-2D9A6C7BE6EE}"/>
                </a:ext>
              </a:extLst>
            </p:cNvPr>
            <p:cNvSpPr/>
            <p:nvPr/>
          </p:nvSpPr>
          <p:spPr>
            <a:xfrm>
              <a:off x="6824160" y="332819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0D017C58-2867-624F-BCE5-BD13AB87C406}"/>
                </a:ext>
              </a:extLst>
            </p:cNvPr>
            <p:cNvSpPr/>
            <p:nvPr/>
          </p:nvSpPr>
          <p:spPr>
            <a:xfrm>
              <a:off x="7072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B973911E-2C9F-3A49-8F8F-100438831E80}"/>
                </a:ext>
              </a:extLst>
            </p:cNvPr>
            <p:cNvSpPr/>
            <p:nvPr/>
          </p:nvSpPr>
          <p:spPr>
            <a:xfrm>
              <a:off x="7213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47BBBB97-13FF-A140-BA93-4F599F052640}"/>
                </a:ext>
              </a:extLst>
            </p:cNvPr>
            <p:cNvSpPr/>
            <p:nvPr/>
          </p:nvSpPr>
          <p:spPr>
            <a:xfrm>
              <a:off x="744660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B19D611-A4B6-E84C-9562-12803166C5C8}"/>
                </a:ext>
              </a:extLst>
            </p:cNvPr>
            <p:cNvSpPr/>
            <p:nvPr/>
          </p:nvSpPr>
          <p:spPr>
            <a:xfrm>
              <a:off x="757764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C47D3BF3-A778-1A46-96A6-D6E732F75C02}"/>
                </a:ext>
              </a:extLst>
            </p:cNvPr>
            <p:cNvSpPr/>
            <p:nvPr/>
          </p:nvSpPr>
          <p:spPr>
            <a:xfrm>
              <a:off x="7672320"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3719FF3-4631-3448-8A22-4E2B8DA8D0B7}"/>
                </a:ext>
              </a:extLst>
            </p:cNvPr>
            <p:cNvSpPr/>
            <p:nvPr/>
          </p:nvSpPr>
          <p:spPr>
            <a:xfrm>
              <a:off x="785988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4" name="Group 63" descr="22§display§= \mathbb{E}_\pi [ r_{t+1} + \gamma V^\pi(s_{t+1}=s') | s_t = s]§svg§600§FALSE" title="TexMaths">
            <a:extLst>
              <a:ext uri="{FF2B5EF4-FFF2-40B4-BE49-F238E27FC236}">
                <a16:creationId xmlns:a16="http://schemas.microsoft.com/office/drawing/2014/main" id="{E5ABE396-2CB6-3A4A-94E2-14BEEF534B7E}"/>
              </a:ext>
            </a:extLst>
          </p:cNvPr>
          <p:cNvGrpSpPr/>
          <p:nvPr/>
        </p:nvGrpSpPr>
        <p:grpSpPr>
          <a:xfrm>
            <a:off x="2707920" y="3747240"/>
            <a:ext cx="5338440" cy="367200"/>
            <a:chOff x="2707920" y="3747240"/>
            <a:chExt cx="5338440" cy="367200"/>
          </a:xfrm>
        </p:grpSpPr>
        <p:sp>
          <p:nvSpPr>
            <p:cNvPr id="65" name="Freeform 64">
              <a:extLst>
                <a:ext uri="{FF2B5EF4-FFF2-40B4-BE49-F238E27FC236}">
                  <a16:creationId xmlns:a16="http://schemas.microsoft.com/office/drawing/2014/main" id="{F80AC433-1BDF-6848-A732-9E228D79FC11}"/>
                </a:ext>
              </a:extLst>
            </p:cNvPr>
            <p:cNvSpPr/>
            <p:nvPr/>
          </p:nvSpPr>
          <p:spPr>
            <a:xfrm>
              <a:off x="2707920" y="374868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13FE1C15-6B76-3340-B7A3-EA95804DA7C1}"/>
                </a:ext>
              </a:extLst>
            </p:cNvPr>
            <p:cNvSpPr/>
            <p:nvPr/>
          </p:nvSpPr>
          <p:spPr>
            <a:xfrm>
              <a:off x="27277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C2C986E6-CE7A-8E49-AFF7-0DBB15B84329}"/>
                </a:ext>
              </a:extLst>
            </p:cNvPr>
            <p:cNvSpPr/>
            <p:nvPr/>
          </p:nvSpPr>
          <p:spPr>
            <a:xfrm>
              <a:off x="3079440" y="3789360"/>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F9A337C-2162-2D41-9D99-7B64B802B527}"/>
                </a:ext>
              </a:extLst>
            </p:cNvPr>
            <p:cNvSpPr/>
            <p:nvPr/>
          </p:nvSpPr>
          <p:spPr>
            <a:xfrm>
              <a:off x="3316320" y="3974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AD88D15D-681F-484D-83D9-C66B269FEB11}"/>
                </a:ext>
              </a:extLst>
            </p:cNvPr>
            <p:cNvSpPr/>
            <p:nvPr/>
          </p:nvSpPr>
          <p:spPr>
            <a:xfrm>
              <a:off x="3535560" y="37663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FE2DCDF9-2A1E-044F-A125-521DC175F3CB}"/>
                </a:ext>
              </a:extLst>
            </p:cNvPr>
            <p:cNvSpPr/>
            <p:nvPr/>
          </p:nvSpPr>
          <p:spPr>
            <a:xfrm>
              <a:off x="3600360" y="387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A000783B-A52A-D349-BEA5-0B73803BB4DA}"/>
                </a:ext>
              </a:extLst>
            </p:cNvPr>
            <p:cNvSpPr/>
            <p:nvPr/>
          </p:nvSpPr>
          <p:spPr>
            <a:xfrm>
              <a:off x="375732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2404639F-797A-FA4E-90E6-7C1F5906225D}"/>
                </a:ext>
              </a:extLst>
            </p:cNvPr>
            <p:cNvSpPr/>
            <p:nvPr/>
          </p:nvSpPr>
          <p:spPr>
            <a:xfrm>
              <a:off x="3868199"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EBCFCC76-0EB1-2942-8206-3DF0BE4843E2}"/>
                </a:ext>
              </a:extLst>
            </p:cNvPr>
            <p:cNvSpPr/>
            <p:nvPr/>
          </p:nvSpPr>
          <p:spPr>
            <a:xfrm>
              <a:off x="409068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0DAC6B00-295D-FB4E-BFD2-D14D1DEED1B9}"/>
                </a:ext>
              </a:extLst>
            </p:cNvPr>
            <p:cNvSpPr/>
            <p:nvPr/>
          </p:nvSpPr>
          <p:spPr>
            <a:xfrm>
              <a:off x="4318200" y="382392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8519A731-6EF0-2D41-B961-CE03D921000E}"/>
                </a:ext>
              </a:extLst>
            </p:cNvPr>
            <p:cNvSpPr/>
            <p:nvPr/>
          </p:nvSpPr>
          <p:spPr>
            <a:xfrm>
              <a:off x="4652280" y="38732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8FD5CF71-8465-374E-9701-B9EFD1F77D9E}"/>
                </a:ext>
              </a:extLst>
            </p:cNvPr>
            <p:cNvSpPr/>
            <p:nvPr/>
          </p:nvSpPr>
          <p:spPr>
            <a:xfrm>
              <a:off x="4864680" y="3790079"/>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E1C66D03-D881-EF4A-BFEB-6EB358C3C94A}"/>
                </a:ext>
              </a:extLst>
            </p:cNvPr>
            <p:cNvSpPr/>
            <p:nvPr/>
          </p:nvSpPr>
          <p:spPr>
            <a:xfrm>
              <a:off x="5135400" y="37789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035A3E84-AD0B-0F43-8872-57CC2676B134}"/>
                </a:ext>
              </a:extLst>
            </p:cNvPr>
            <p:cNvSpPr/>
            <p:nvPr/>
          </p:nvSpPr>
          <p:spPr>
            <a:xfrm>
              <a:off x="5347800" y="376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4AC65640-7A90-824E-AADE-C8988D07F2A6}"/>
                </a:ext>
              </a:extLst>
            </p:cNvPr>
            <p:cNvSpPr/>
            <p:nvPr/>
          </p:nvSpPr>
          <p:spPr>
            <a:xfrm>
              <a:off x="546552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EE2576AE-EF28-B04E-9942-BC016CC6A6C0}"/>
                </a:ext>
              </a:extLst>
            </p:cNvPr>
            <p:cNvSpPr/>
            <p:nvPr/>
          </p:nvSpPr>
          <p:spPr>
            <a:xfrm>
              <a:off x="56206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BFD0293F-7B82-7645-B21A-D259B5241326}"/>
                </a:ext>
              </a:extLst>
            </p:cNvPr>
            <p:cNvSpPr/>
            <p:nvPr/>
          </p:nvSpPr>
          <p:spPr>
            <a:xfrm>
              <a:off x="5731560"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495F8901-3D41-A642-93B4-0877B18B7054}"/>
                </a:ext>
              </a:extLst>
            </p:cNvPr>
            <p:cNvSpPr/>
            <p:nvPr/>
          </p:nvSpPr>
          <p:spPr>
            <a:xfrm>
              <a:off x="595440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6F54EF4C-30DE-624E-B38D-AEB849C7D767}"/>
                </a:ext>
              </a:extLst>
            </p:cNvPr>
            <p:cNvSpPr/>
            <p:nvPr/>
          </p:nvSpPr>
          <p:spPr>
            <a:xfrm>
              <a:off x="620136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15B268CF-63A7-D844-92C2-686E48DC217B}"/>
                </a:ext>
              </a:extLst>
            </p:cNvPr>
            <p:cNvSpPr/>
            <p:nvPr/>
          </p:nvSpPr>
          <p:spPr>
            <a:xfrm>
              <a:off x="656568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FD832FF-1793-E24D-862C-777D69DA4DD9}"/>
                </a:ext>
              </a:extLst>
            </p:cNvPr>
            <p:cNvSpPr/>
            <p:nvPr/>
          </p:nvSpPr>
          <p:spPr>
            <a:xfrm>
              <a:off x="6722640" y="374724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4157EE3A-ECE4-AA45-BB95-02129E0CB61A}"/>
                </a:ext>
              </a:extLst>
            </p:cNvPr>
            <p:cNvSpPr/>
            <p:nvPr/>
          </p:nvSpPr>
          <p:spPr>
            <a:xfrm>
              <a:off x="6827759" y="376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42402D0E-2509-4E4A-85FC-69F95EE1EBC7}"/>
                </a:ext>
              </a:extLst>
            </p:cNvPr>
            <p:cNvSpPr/>
            <p:nvPr/>
          </p:nvSpPr>
          <p:spPr>
            <a:xfrm>
              <a:off x="6984719" y="37663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45EB8D82-D858-F044-A2B1-130104588967}"/>
                </a:ext>
              </a:extLst>
            </p:cNvPr>
            <p:cNvSpPr/>
            <p:nvPr/>
          </p:nvSpPr>
          <p:spPr>
            <a:xfrm>
              <a:off x="705744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F5EBCEFE-BD46-3445-8115-58B4DF009103}"/>
                </a:ext>
              </a:extLst>
            </p:cNvPr>
            <p:cNvSpPr/>
            <p:nvPr/>
          </p:nvSpPr>
          <p:spPr>
            <a:xfrm>
              <a:off x="72118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18E89548-38EC-7D40-8FB8-5911A0CA8531}"/>
                </a:ext>
              </a:extLst>
            </p:cNvPr>
            <p:cNvSpPr/>
            <p:nvPr/>
          </p:nvSpPr>
          <p:spPr>
            <a:xfrm>
              <a:off x="74401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C53E8FE8-F1F6-EE40-B524-7809E76087DF}"/>
                </a:ext>
              </a:extLst>
            </p:cNvPr>
            <p:cNvSpPr/>
            <p:nvPr/>
          </p:nvSpPr>
          <p:spPr>
            <a:xfrm>
              <a:off x="780516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531D6F6E-9525-5249-AB59-27C7646ACB25}"/>
                </a:ext>
              </a:extLst>
            </p:cNvPr>
            <p:cNvSpPr/>
            <p:nvPr/>
          </p:nvSpPr>
          <p:spPr>
            <a:xfrm>
              <a:off x="7957080" y="37663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93" name="Freeform 92">
            <a:extLst>
              <a:ext uri="{FF2B5EF4-FFF2-40B4-BE49-F238E27FC236}">
                <a16:creationId xmlns:a16="http://schemas.microsoft.com/office/drawing/2014/main" id="{D845E1AC-813F-4F44-AB8F-B6E3D2037A07}"/>
              </a:ext>
            </a:extLst>
          </p:cNvPr>
          <p:cNvSpPr/>
          <p:nvPr/>
        </p:nvSpPr>
        <p:spPr>
          <a:xfrm>
            <a:off x="579240" y="1108081"/>
            <a:ext cx="8321040" cy="1965959"/>
          </a:xfrm>
          <a:custGeom>
            <a:avLst>
              <a:gd name="f0" fmla="val 6738"/>
              <a:gd name="f1" fmla="val 2713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600" dirty="0">
                <a:latin typeface="Liberation Sans" pitchFamily="18"/>
                <a:ea typeface="Noto Sans CJK SC Regular" pitchFamily="2"/>
                <a:cs typeface="FreeSans" pitchFamily="2"/>
              </a:rPr>
              <a:t>Please write this expectation in terms of:</a:t>
            </a:r>
          </a:p>
          <a:p>
            <a:pPr hangingPunct="0"/>
            <a:endParaRPr lang="en-US" sz="2600" dirty="0">
              <a:latin typeface="Liberation Sans" pitchFamily="18"/>
              <a:ea typeface="Noto Sans CJK SC Regular" pitchFamily="2"/>
              <a:cs typeface="FreeSans" pitchFamily="2"/>
            </a:endParaRPr>
          </a:p>
          <a:p>
            <a:pPr hangingPunct="0"/>
            <a:endParaRPr lang="en-US" sz="2600" dirty="0">
              <a:latin typeface="Liberation Sans" pitchFamily="18"/>
              <a:ea typeface="Noto Sans CJK SC Regular" pitchFamily="2"/>
              <a:cs typeface="FreeSans" pitchFamily="2"/>
            </a:endParaRPr>
          </a:p>
          <a:p>
            <a:pPr hangingPunct="0"/>
            <a:endParaRPr lang="en-US" sz="2600" dirty="0">
              <a:latin typeface="Liberation Sans" pitchFamily="18"/>
              <a:ea typeface="Noto Sans CJK SC Regular" pitchFamily="2"/>
              <a:cs typeface="FreeSans" pitchFamily="2"/>
            </a:endParaRPr>
          </a:p>
        </p:txBody>
      </p:sp>
      <p:grpSp>
        <p:nvGrpSpPr>
          <p:cNvPr id="94" name="Group 93" descr="28§display§p(s',r | s,a)§svg§600§FALSE" title="TexMaths">
            <a:extLst>
              <a:ext uri="{FF2B5EF4-FFF2-40B4-BE49-F238E27FC236}">
                <a16:creationId xmlns:a16="http://schemas.microsoft.com/office/drawing/2014/main" id="{4FB49E0D-FC1A-7D49-9672-F16B767EBF3A}"/>
              </a:ext>
            </a:extLst>
          </p:cNvPr>
          <p:cNvGrpSpPr/>
          <p:nvPr/>
        </p:nvGrpSpPr>
        <p:grpSpPr>
          <a:xfrm>
            <a:off x="1401840" y="1808108"/>
            <a:ext cx="2077200" cy="467280"/>
            <a:chOff x="1401840" y="1692360"/>
            <a:chExt cx="2077200" cy="467280"/>
          </a:xfrm>
        </p:grpSpPr>
        <p:sp>
          <p:nvSpPr>
            <p:cNvPr id="95" name="Freeform 94">
              <a:extLst>
                <a:ext uri="{FF2B5EF4-FFF2-40B4-BE49-F238E27FC236}">
                  <a16:creationId xmlns:a16="http://schemas.microsoft.com/office/drawing/2014/main" id="{914D4413-6C1C-2B47-A1CC-8C134C83AFB8}"/>
                </a:ext>
              </a:extLst>
            </p:cNvPr>
            <p:cNvSpPr/>
            <p:nvPr/>
          </p:nvSpPr>
          <p:spPr>
            <a:xfrm>
              <a:off x="1415880" y="1694520"/>
              <a:ext cx="2063160" cy="465120"/>
            </a:xfrm>
            <a:custGeom>
              <a:avLst/>
              <a:gdLst/>
              <a:ahLst/>
              <a:cxnLst>
                <a:cxn ang="3cd4">
                  <a:pos x="hc" y="t"/>
                </a:cxn>
                <a:cxn ang="cd2">
                  <a:pos x="l" y="vc"/>
                </a:cxn>
                <a:cxn ang="cd4">
                  <a:pos x="hc" y="b"/>
                </a:cxn>
                <a:cxn ang="0">
                  <a:pos x="r" y="vc"/>
                </a:cxn>
              </a:cxnLst>
              <a:rect l="l" t="t" r="r" b="b"/>
              <a:pathLst>
                <a:path w="5732" h="1293">
                  <a:moveTo>
                    <a:pt x="2867" y="1293"/>
                  </a:moveTo>
                  <a:lnTo>
                    <a:pt x="0" y="1293"/>
                  </a:lnTo>
                  <a:lnTo>
                    <a:pt x="0" y="0"/>
                  </a:lnTo>
                  <a:lnTo>
                    <a:pt x="5732" y="0"/>
                  </a:lnTo>
                  <a:lnTo>
                    <a:pt x="5732" y="1293"/>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55B55CDB-18C2-1C48-9F3B-324E01B9121B}"/>
                </a:ext>
              </a:extLst>
            </p:cNvPr>
            <p:cNvSpPr/>
            <p:nvPr/>
          </p:nvSpPr>
          <p:spPr>
            <a:xfrm>
              <a:off x="1401840" y="1852560"/>
              <a:ext cx="231480" cy="281880"/>
            </a:xfrm>
            <a:custGeom>
              <a:avLst/>
              <a:gdLst/>
              <a:ahLst/>
              <a:cxnLst>
                <a:cxn ang="3cd4">
                  <a:pos x="hc" y="t"/>
                </a:cxn>
                <a:cxn ang="cd2">
                  <a:pos x="l" y="vc"/>
                </a:cxn>
                <a:cxn ang="cd4">
                  <a:pos x="hc" y="b"/>
                </a:cxn>
                <a:cxn ang="0">
                  <a:pos x="r" y="vc"/>
                </a:cxn>
              </a:cxnLst>
              <a:rect l="l" t="t" r="r" b="b"/>
              <a:pathLst>
                <a:path w="644" h="784">
                  <a:moveTo>
                    <a:pt x="95" y="697"/>
                  </a:moveTo>
                  <a:cubicBezTo>
                    <a:pt x="84" y="739"/>
                    <a:pt x="84" y="747"/>
                    <a:pt x="28" y="747"/>
                  </a:cubicBezTo>
                  <a:cubicBezTo>
                    <a:pt x="14" y="747"/>
                    <a:pt x="0" y="747"/>
                    <a:pt x="0" y="770"/>
                  </a:cubicBezTo>
                  <a:cubicBezTo>
                    <a:pt x="0" y="781"/>
                    <a:pt x="6" y="784"/>
                    <a:pt x="17" y="784"/>
                  </a:cubicBezTo>
                  <a:cubicBezTo>
                    <a:pt x="50" y="784"/>
                    <a:pt x="84" y="781"/>
                    <a:pt x="120" y="781"/>
                  </a:cubicBezTo>
                  <a:cubicBezTo>
                    <a:pt x="160" y="781"/>
                    <a:pt x="202" y="784"/>
                    <a:pt x="241" y="784"/>
                  </a:cubicBezTo>
                  <a:cubicBezTo>
                    <a:pt x="249" y="784"/>
                    <a:pt x="263" y="784"/>
                    <a:pt x="263" y="761"/>
                  </a:cubicBezTo>
                  <a:cubicBezTo>
                    <a:pt x="263" y="747"/>
                    <a:pt x="252" y="747"/>
                    <a:pt x="235" y="747"/>
                  </a:cubicBezTo>
                  <a:cubicBezTo>
                    <a:pt x="174" y="747"/>
                    <a:pt x="174" y="739"/>
                    <a:pt x="174" y="728"/>
                  </a:cubicBezTo>
                  <a:cubicBezTo>
                    <a:pt x="174" y="711"/>
                    <a:pt x="224" y="512"/>
                    <a:pt x="232" y="482"/>
                  </a:cubicBezTo>
                  <a:cubicBezTo>
                    <a:pt x="249" y="515"/>
                    <a:pt x="283" y="560"/>
                    <a:pt x="347" y="560"/>
                  </a:cubicBezTo>
                  <a:cubicBezTo>
                    <a:pt x="490" y="560"/>
                    <a:pt x="644" y="378"/>
                    <a:pt x="644" y="199"/>
                  </a:cubicBezTo>
                  <a:cubicBezTo>
                    <a:pt x="644" y="81"/>
                    <a:pt x="574" y="0"/>
                    <a:pt x="482" y="0"/>
                  </a:cubicBezTo>
                  <a:cubicBezTo>
                    <a:pt x="420" y="0"/>
                    <a:pt x="358" y="45"/>
                    <a:pt x="319" y="92"/>
                  </a:cubicBezTo>
                  <a:cubicBezTo>
                    <a:pt x="305" y="25"/>
                    <a:pt x="252" y="0"/>
                    <a:pt x="207" y="0"/>
                  </a:cubicBezTo>
                  <a:cubicBezTo>
                    <a:pt x="151" y="0"/>
                    <a:pt x="126" y="48"/>
                    <a:pt x="115" y="70"/>
                  </a:cubicBezTo>
                  <a:cubicBezTo>
                    <a:pt x="95" y="112"/>
                    <a:pt x="78" y="188"/>
                    <a:pt x="78" y="190"/>
                  </a:cubicBezTo>
                  <a:cubicBezTo>
                    <a:pt x="78" y="202"/>
                    <a:pt x="90" y="202"/>
                    <a:pt x="92" y="202"/>
                  </a:cubicBezTo>
                  <a:cubicBezTo>
                    <a:pt x="106" y="202"/>
                    <a:pt x="106" y="202"/>
                    <a:pt x="115" y="174"/>
                  </a:cubicBezTo>
                  <a:cubicBezTo>
                    <a:pt x="134" y="87"/>
                    <a:pt x="160" y="28"/>
                    <a:pt x="204" y="28"/>
                  </a:cubicBezTo>
                  <a:cubicBezTo>
                    <a:pt x="224" y="28"/>
                    <a:pt x="241" y="36"/>
                    <a:pt x="241" y="84"/>
                  </a:cubicBezTo>
                  <a:cubicBezTo>
                    <a:pt x="241" y="112"/>
                    <a:pt x="238" y="126"/>
                    <a:pt x="232" y="146"/>
                  </a:cubicBezTo>
                  <a:close/>
                  <a:moveTo>
                    <a:pt x="314" y="160"/>
                  </a:moveTo>
                  <a:cubicBezTo>
                    <a:pt x="322" y="126"/>
                    <a:pt x="356" y="92"/>
                    <a:pt x="378" y="73"/>
                  </a:cubicBezTo>
                  <a:cubicBezTo>
                    <a:pt x="420" y="36"/>
                    <a:pt x="456" y="28"/>
                    <a:pt x="476" y="28"/>
                  </a:cubicBezTo>
                  <a:cubicBezTo>
                    <a:pt x="526" y="28"/>
                    <a:pt x="557" y="70"/>
                    <a:pt x="557" y="143"/>
                  </a:cubicBezTo>
                  <a:cubicBezTo>
                    <a:pt x="557" y="216"/>
                    <a:pt x="515" y="358"/>
                    <a:pt x="493" y="406"/>
                  </a:cubicBezTo>
                  <a:cubicBezTo>
                    <a:pt x="451" y="490"/>
                    <a:pt x="392" y="532"/>
                    <a:pt x="347" y="532"/>
                  </a:cubicBezTo>
                  <a:cubicBezTo>
                    <a:pt x="263" y="532"/>
                    <a:pt x="249" y="428"/>
                    <a:pt x="249" y="423"/>
                  </a:cubicBezTo>
                  <a:cubicBezTo>
                    <a:pt x="249" y="420"/>
                    <a:pt x="249" y="417"/>
                    <a:pt x="252"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DBE1BEE3-CE91-8443-B432-007EE4EB4CCB}"/>
                </a:ext>
              </a:extLst>
            </p:cNvPr>
            <p:cNvSpPr/>
            <p:nvPr/>
          </p:nvSpPr>
          <p:spPr>
            <a:xfrm>
              <a:off x="1681920" y="1716480"/>
              <a:ext cx="103320" cy="443159"/>
            </a:xfrm>
            <a:custGeom>
              <a:avLst/>
              <a:gdLst/>
              <a:ahLst/>
              <a:cxnLst>
                <a:cxn ang="3cd4">
                  <a:pos x="hc" y="t"/>
                </a:cxn>
                <a:cxn ang="cd2">
                  <a:pos x="l" y="vc"/>
                </a:cxn>
                <a:cxn ang="cd4">
                  <a:pos x="hc" y="b"/>
                </a:cxn>
                <a:cxn ang="0">
                  <a:pos x="r" y="vc"/>
                </a:cxn>
              </a:cxnLst>
              <a:rect l="l" t="t" r="r" b="b"/>
              <a:pathLst>
                <a:path w="288" h="1232">
                  <a:moveTo>
                    <a:pt x="288" y="1221"/>
                  </a:moveTo>
                  <a:cubicBezTo>
                    <a:pt x="288" y="1218"/>
                    <a:pt x="288" y="1215"/>
                    <a:pt x="266" y="1193"/>
                  </a:cubicBezTo>
                  <a:cubicBezTo>
                    <a:pt x="112" y="1039"/>
                    <a:pt x="73" y="806"/>
                    <a:pt x="73" y="616"/>
                  </a:cubicBezTo>
                  <a:cubicBezTo>
                    <a:pt x="73" y="403"/>
                    <a:pt x="120" y="188"/>
                    <a:pt x="272" y="34"/>
                  </a:cubicBezTo>
                  <a:cubicBezTo>
                    <a:pt x="288" y="20"/>
                    <a:pt x="288" y="17"/>
                    <a:pt x="288" y="11"/>
                  </a:cubicBezTo>
                  <a:cubicBezTo>
                    <a:pt x="288" y="3"/>
                    <a:pt x="283" y="0"/>
                    <a:pt x="274" y="0"/>
                  </a:cubicBezTo>
                  <a:cubicBezTo>
                    <a:pt x="263" y="0"/>
                    <a:pt x="151" y="84"/>
                    <a:pt x="78" y="241"/>
                  </a:cubicBezTo>
                  <a:cubicBezTo>
                    <a:pt x="14" y="375"/>
                    <a:pt x="0" y="512"/>
                    <a:pt x="0" y="616"/>
                  </a:cubicBezTo>
                  <a:cubicBezTo>
                    <a:pt x="0" y="714"/>
                    <a:pt x="14" y="862"/>
                    <a:pt x="81" y="1002"/>
                  </a:cubicBezTo>
                  <a:cubicBezTo>
                    <a:pt x="157" y="1153"/>
                    <a:pt x="263" y="1232"/>
                    <a:pt x="274" y="1232"/>
                  </a:cubicBezTo>
                  <a:cubicBezTo>
                    <a:pt x="283" y="1232"/>
                    <a:pt x="288" y="1229"/>
                    <a:pt x="288" y="12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E369A88-F2E7-8B4A-A4E1-29A8DE5D5B05}"/>
                </a:ext>
              </a:extLst>
            </p:cNvPr>
            <p:cNvSpPr/>
            <p:nvPr/>
          </p:nvSpPr>
          <p:spPr>
            <a:xfrm>
              <a:off x="1832400" y="185256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90DF7ADD-34D1-574A-BDFA-2E721DB9E5E9}"/>
                </a:ext>
              </a:extLst>
            </p:cNvPr>
            <p:cNvSpPr/>
            <p:nvPr/>
          </p:nvSpPr>
          <p:spPr>
            <a:xfrm>
              <a:off x="2030760" y="1692360"/>
              <a:ext cx="78120" cy="160920"/>
            </a:xfrm>
            <a:custGeom>
              <a:avLst/>
              <a:gdLst/>
              <a:ahLst/>
              <a:cxnLst>
                <a:cxn ang="3cd4">
                  <a:pos x="hc" y="t"/>
                </a:cxn>
                <a:cxn ang="cd2">
                  <a:pos x="l" y="vc"/>
                </a:cxn>
                <a:cxn ang="cd4">
                  <a:pos x="hc" y="b"/>
                </a:cxn>
                <a:cxn ang="0">
                  <a:pos x="r" y="vc"/>
                </a:cxn>
              </a:cxnLst>
              <a:rect l="l" t="t" r="r" b="b"/>
              <a:pathLst>
                <a:path w="218" h="448">
                  <a:moveTo>
                    <a:pt x="210" y="76"/>
                  </a:moveTo>
                  <a:cubicBezTo>
                    <a:pt x="218" y="62"/>
                    <a:pt x="218" y="53"/>
                    <a:pt x="218" y="48"/>
                  </a:cubicBezTo>
                  <a:cubicBezTo>
                    <a:pt x="218" y="20"/>
                    <a:pt x="193" y="0"/>
                    <a:pt x="168" y="0"/>
                  </a:cubicBezTo>
                  <a:cubicBezTo>
                    <a:pt x="134" y="0"/>
                    <a:pt x="123" y="28"/>
                    <a:pt x="120" y="42"/>
                  </a:cubicBezTo>
                  <a:lnTo>
                    <a:pt x="6" y="417"/>
                  </a:lnTo>
                  <a:cubicBezTo>
                    <a:pt x="3" y="417"/>
                    <a:pt x="0" y="428"/>
                    <a:pt x="0" y="428"/>
                  </a:cubicBezTo>
                  <a:cubicBezTo>
                    <a:pt x="0" y="440"/>
                    <a:pt x="28" y="448"/>
                    <a:pt x="34" y="448"/>
                  </a:cubicBezTo>
                  <a:cubicBezTo>
                    <a:pt x="39" y="448"/>
                    <a:pt x="42" y="448"/>
                    <a:pt x="48" y="4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F8B09427-C170-8949-B651-BD0AA894A035}"/>
                </a:ext>
              </a:extLst>
            </p:cNvPr>
            <p:cNvSpPr/>
            <p:nvPr/>
          </p:nvSpPr>
          <p:spPr>
            <a:xfrm>
              <a:off x="2179080" y="2001599"/>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123C3462-F987-F44C-A407-F06DB15D36C7}"/>
                </a:ext>
              </a:extLst>
            </p:cNvPr>
            <p:cNvSpPr/>
            <p:nvPr/>
          </p:nvSpPr>
          <p:spPr>
            <a:xfrm>
              <a:off x="2349360" y="185256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5109C343-F8AC-1E42-9139-D4899F36791F}"/>
                </a:ext>
              </a:extLst>
            </p:cNvPr>
            <p:cNvSpPr/>
            <p:nvPr/>
          </p:nvSpPr>
          <p:spPr>
            <a:xfrm>
              <a:off x="2601360" y="1716480"/>
              <a:ext cx="18720" cy="443159"/>
            </a:xfrm>
            <a:custGeom>
              <a:avLst/>
              <a:gdLst/>
              <a:ahLst/>
              <a:cxnLst>
                <a:cxn ang="3cd4">
                  <a:pos x="hc" y="t"/>
                </a:cxn>
                <a:cxn ang="cd2">
                  <a:pos x="l" y="vc"/>
                </a:cxn>
                <a:cxn ang="cd4">
                  <a:pos x="hc" y="b"/>
                </a:cxn>
                <a:cxn ang="0">
                  <a:pos x="r" y="vc"/>
                </a:cxn>
              </a:cxnLst>
              <a:rect l="l" t="t" r="r" b="b"/>
              <a:pathLst>
                <a:path w="53" h="1232">
                  <a:moveTo>
                    <a:pt x="53" y="45"/>
                  </a:moveTo>
                  <a:cubicBezTo>
                    <a:pt x="53" y="22"/>
                    <a:pt x="53" y="0"/>
                    <a:pt x="25" y="0"/>
                  </a:cubicBezTo>
                  <a:cubicBezTo>
                    <a:pt x="0" y="0"/>
                    <a:pt x="0" y="22"/>
                    <a:pt x="0" y="45"/>
                  </a:cubicBezTo>
                  <a:lnTo>
                    <a:pt x="0" y="1187"/>
                  </a:lnTo>
                  <a:cubicBezTo>
                    <a:pt x="0" y="1209"/>
                    <a:pt x="0" y="1232"/>
                    <a:pt x="25" y="1232"/>
                  </a:cubicBezTo>
                  <a:cubicBezTo>
                    <a:pt x="53" y="1232"/>
                    <a:pt x="53" y="1209"/>
                    <a:pt x="53" y="1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25F47169-91AE-7D42-B759-78201EA7ACE3}"/>
                </a:ext>
              </a:extLst>
            </p:cNvPr>
            <p:cNvSpPr/>
            <p:nvPr/>
          </p:nvSpPr>
          <p:spPr>
            <a:xfrm>
              <a:off x="2694240" y="185256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EECD493B-89AB-8448-977A-97909593E19F}"/>
                </a:ext>
              </a:extLst>
            </p:cNvPr>
            <p:cNvSpPr/>
            <p:nvPr/>
          </p:nvSpPr>
          <p:spPr>
            <a:xfrm>
              <a:off x="2916000" y="2001599"/>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FD72A696-9CC9-EE49-A095-AA882B69877F}"/>
                </a:ext>
              </a:extLst>
            </p:cNvPr>
            <p:cNvSpPr/>
            <p:nvPr/>
          </p:nvSpPr>
          <p:spPr>
            <a:xfrm>
              <a:off x="3091320" y="185256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40"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8"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C22D689-99E3-D44E-9B4D-3F626A384426}"/>
                </a:ext>
              </a:extLst>
            </p:cNvPr>
            <p:cNvSpPr/>
            <p:nvPr/>
          </p:nvSpPr>
          <p:spPr>
            <a:xfrm>
              <a:off x="3332160" y="1716480"/>
              <a:ext cx="103320" cy="443159"/>
            </a:xfrm>
            <a:custGeom>
              <a:avLst/>
              <a:gdLst/>
              <a:ahLst/>
              <a:cxnLst>
                <a:cxn ang="3cd4">
                  <a:pos x="hc" y="t"/>
                </a:cxn>
                <a:cxn ang="cd2">
                  <a:pos x="l" y="vc"/>
                </a:cxn>
                <a:cxn ang="cd4">
                  <a:pos x="hc" y="b"/>
                </a:cxn>
                <a:cxn ang="0">
                  <a:pos x="r" y="vc"/>
                </a:cxn>
              </a:cxnLst>
              <a:rect l="l" t="t" r="r" b="b"/>
              <a:pathLst>
                <a:path w="288" h="1232">
                  <a:moveTo>
                    <a:pt x="288" y="616"/>
                  </a:moveTo>
                  <a:cubicBezTo>
                    <a:pt x="288" y="521"/>
                    <a:pt x="274" y="372"/>
                    <a:pt x="207" y="232"/>
                  </a:cubicBezTo>
                  <a:cubicBezTo>
                    <a:pt x="132" y="81"/>
                    <a:pt x="25" y="0"/>
                    <a:pt x="11" y="0"/>
                  </a:cubicBezTo>
                  <a:cubicBezTo>
                    <a:pt x="6" y="0"/>
                    <a:pt x="0" y="6"/>
                    <a:pt x="0" y="11"/>
                  </a:cubicBezTo>
                  <a:cubicBezTo>
                    <a:pt x="0" y="17"/>
                    <a:pt x="0" y="20"/>
                    <a:pt x="22" y="42"/>
                  </a:cubicBezTo>
                  <a:cubicBezTo>
                    <a:pt x="146" y="162"/>
                    <a:pt x="216" y="358"/>
                    <a:pt x="216" y="616"/>
                  </a:cubicBezTo>
                  <a:cubicBezTo>
                    <a:pt x="216" y="826"/>
                    <a:pt x="171" y="1044"/>
                    <a:pt x="17" y="1198"/>
                  </a:cubicBezTo>
                  <a:cubicBezTo>
                    <a:pt x="0" y="1215"/>
                    <a:pt x="0" y="1218"/>
                    <a:pt x="0" y="1221"/>
                  </a:cubicBezTo>
                  <a:cubicBezTo>
                    <a:pt x="0" y="1229"/>
                    <a:pt x="6" y="1232"/>
                    <a:pt x="11" y="1232"/>
                  </a:cubicBezTo>
                  <a:cubicBezTo>
                    <a:pt x="25" y="1232"/>
                    <a:pt x="137" y="1148"/>
                    <a:pt x="210" y="991"/>
                  </a:cubicBezTo>
                  <a:cubicBezTo>
                    <a:pt x="274" y="857"/>
                    <a:pt x="288" y="719"/>
                    <a:pt x="288"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07" name="TextBox 106">
            <a:extLst>
              <a:ext uri="{FF2B5EF4-FFF2-40B4-BE49-F238E27FC236}">
                <a16:creationId xmlns:a16="http://schemas.microsoft.com/office/drawing/2014/main" id="{69554C6B-9CA1-2948-99BC-3C1B17530182}"/>
              </a:ext>
            </a:extLst>
          </p:cNvPr>
          <p:cNvSpPr txBox="1"/>
          <p:nvPr/>
        </p:nvSpPr>
        <p:spPr>
          <a:xfrm>
            <a:off x="2522160" y="1821844"/>
            <a:ext cx="5680800" cy="459719"/>
          </a:xfrm>
          <a:prstGeom prst="rect">
            <a:avLst/>
          </a:prstGeom>
          <a:noFill/>
          <a:ln>
            <a:noFill/>
          </a:ln>
        </p:spPr>
        <p:txBody>
          <a:bodyPr wrap="none" lIns="90000" tIns="45000" rIns="90000" bIns="45000" anchorCtr="0" compatLnSpc="0"/>
          <a:lstStyle/>
          <a:p>
            <a:pPr algn="ctr" hangingPunct="0"/>
            <a:r>
              <a:rPr lang="en-US" sz="2600" dirty="0">
                <a:latin typeface="Liberation Sans" pitchFamily="18"/>
                <a:ea typeface="Noto Sans CJK SC Regular" pitchFamily="2"/>
                <a:cs typeface="FreeSans" pitchFamily="2"/>
              </a:rPr>
              <a:t>== prob of </a:t>
            </a:r>
            <a:r>
              <a:rPr lang="en-US" sz="2600" dirty="0" err="1">
                <a:latin typeface="Liberation Sans" pitchFamily="18"/>
                <a:ea typeface="Noto Sans CJK SC Regular" pitchFamily="2"/>
                <a:cs typeface="FreeSans" pitchFamily="2"/>
              </a:rPr>
              <a:t>s’,r</a:t>
            </a:r>
            <a:r>
              <a:rPr lang="en-US" sz="2600" dirty="0">
                <a:latin typeface="Liberation Sans" pitchFamily="18"/>
                <a:ea typeface="Noto Sans CJK SC Regular" pitchFamily="2"/>
                <a:cs typeface="FreeSans" pitchFamily="2"/>
              </a:rPr>
              <a:t> given </a:t>
            </a:r>
            <a:r>
              <a:rPr lang="en-US" sz="2600" dirty="0" err="1">
                <a:latin typeface="Liberation Sans" pitchFamily="18"/>
                <a:ea typeface="Noto Sans CJK SC Regular" pitchFamily="2"/>
                <a:cs typeface="FreeSans" pitchFamily="2"/>
              </a:rPr>
              <a:t>s,a</a:t>
            </a:r>
            <a:endParaRPr lang="en-US" sz="2600" dirty="0">
              <a:latin typeface="Liberation Sans" pitchFamily="18"/>
              <a:ea typeface="Noto Sans CJK SC Regular" pitchFamily="2"/>
              <a:cs typeface="FreeSans" pitchFamily="2"/>
            </a:endParaRPr>
          </a:p>
        </p:txBody>
      </p:sp>
      <p:sp>
        <p:nvSpPr>
          <p:cNvPr id="108" name="TextBox 107">
            <a:extLst>
              <a:ext uri="{FF2B5EF4-FFF2-40B4-BE49-F238E27FC236}">
                <a16:creationId xmlns:a16="http://schemas.microsoft.com/office/drawing/2014/main" id="{38E6BCC5-31EA-9943-8ED8-FF778F4DCC01}"/>
              </a:ext>
            </a:extLst>
          </p:cNvPr>
          <p:cNvSpPr txBox="1"/>
          <p:nvPr/>
        </p:nvSpPr>
        <p:spPr>
          <a:xfrm>
            <a:off x="1658879" y="2402163"/>
            <a:ext cx="5680800" cy="459719"/>
          </a:xfrm>
          <a:prstGeom prst="rect">
            <a:avLst/>
          </a:prstGeom>
          <a:noFill/>
          <a:ln>
            <a:noFill/>
          </a:ln>
        </p:spPr>
        <p:txBody>
          <a:bodyPr wrap="none" lIns="90000" tIns="45000" rIns="90000" bIns="45000" anchorCtr="0" compatLnSpc="0"/>
          <a:lstStyle/>
          <a:p>
            <a:pPr algn="ctr" hangingPunct="0"/>
            <a:r>
              <a:rPr lang="en-US" sz="2600" dirty="0">
                <a:latin typeface="Liberation Sans" pitchFamily="18"/>
                <a:ea typeface="Noto Sans CJK SC Regular" pitchFamily="2"/>
                <a:cs typeface="FreeSans" pitchFamily="2"/>
              </a:rPr>
              <a:t>== action to select from state </a:t>
            </a:r>
            <a:r>
              <a:rPr lang="en-US" sz="2600" i="1" dirty="0">
                <a:latin typeface="Liberation Sans" pitchFamily="18"/>
                <a:ea typeface="Noto Sans CJK SC Regular" pitchFamily="2"/>
                <a:cs typeface="FreeSans" pitchFamily="2"/>
              </a:rPr>
              <a:t>s</a:t>
            </a:r>
          </a:p>
        </p:txBody>
      </p:sp>
      <p:grpSp>
        <p:nvGrpSpPr>
          <p:cNvPr id="109" name="Group 108" descr="22§display§\pi(s)§svg§600§FALSE" title="TexMaths">
            <a:extLst>
              <a:ext uri="{FF2B5EF4-FFF2-40B4-BE49-F238E27FC236}">
                <a16:creationId xmlns:a16="http://schemas.microsoft.com/office/drawing/2014/main" id="{D960AC54-776E-FF4C-AD9E-402E122B7436}"/>
              </a:ext>
            </a:extLst>
          </p:cNvPr>
          <p:cNvGrpSpPr/>
          <p:nvPr/>
        </p:nvGrpSpPr>
        <p:grpSpPr>
          <a:xfrm>
            <a:off x="1422359" y="2469481"/>
            <a:ext cx="642600" cy="348120"/>
            <a:chOff x="1422359" y="2342160"/>
            <a:chExt cx="642600" cy="348120"/>
          </a:xfrm>
        </p:grpSpPr>
        <p:sp>
          <p:nvSpPr>
            <p:cNvPr id="110" name="Freeform 109">
              <a:extLst>
                <a:ext uri="{FF2B5EF4-FFF2-40B4-BE49-F238E27FC236}">
                  <a16:creationId xmlns:a16="http://schemas.microsoft.com/office/drawing/2014/main" id="{1D60025B-CFE4-0046-BC43-8C7A24621051}"/>
                </a:ext>
              </a:extLst>
            </p:cNvPr>
            <p:cNvSpPr/>
            <p:nvPr/>
          </p:nvSpPr>
          <p:spPr>
            <a:xfrm>
              <a:off x="1422359" y="2342880"/>
              <a:ext cx="642600" cy="347400"/>
            </a:xfrm>
            <a:custGeom>
              <a:avLst/>
              <a:gdLst/>
              <a:ahLst/>
              <a:cxnLst>
                <a:cxn ang="3cd4">
                  <a:pos x="hc" y="t"/>
                </a:cxn>
                <a:cxn ang="cd2">
                  <a:pos x="l" y="vc"/>
                </a:cxn>
                <a:cxn ang="cd4">
                  <a:pos x="hc" y="b"/>
                </a:cxn>
                <a:cxn ang="0">
                  <a:pos x="r" y="vc"/>
                </a:cxn>
              </a:cxnLst>
              <a:rect l="l" t="t" r="r" b="b"/>
              <a:pathLst>
                <a:path w="1786" h="966">
                  <a:moveTo>
                    <a:pt x="893" y="966"/>
                  </a:moveTo>
                  <a:lnTo>
                    <a:pt x="0" y="966"/>
                  </a:lnTo>
                  <a:lnTo>
                    <a:pt x="0" y="0"/>
                  </a:lnTo>
                  <a:lnTo>
                    <a:pt x="1786" y="0"/>
                  </a:lnTo>
                  <a:lnTo>
                    <a:pt x="1786"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4356BD02-34EF-F248-92D2-CD9903BE1BF5}"/>
                </a:ext>
              </a:extLst>
            </p:cNvPr>
            <p:cNvSpPr/>
            <p:nvPr/>
          </p:nvSpPr>
          <p:spPr>
            <a:xfrm>
              <a:off x="1431720" y="2453039"/>
              <a:ext cx="187920" cy="154080"/>
            </a:xfrm>
            <a:custGeom>
              <a:avLst/>
              <a:gdLst/>
              <a:ahLst/>
              <a:cxnLst>
                <a:cxn ang="3cd4">
                  <a:pos x="hc" y="t"/>
                </a:cxn>
                <a:cxn ang="cd2">
                  <a:pos x="l" y="vc"/>
                </a:cxn>
                <a:cxn ang="cd4">
                  <a:pos x="hc" y="b"/>
                </a:cxn>
                <a:cxn ang="0">
                  <a:pos x="r" y="vc"/>
                </a:cxn>
              </a:cxnLst>
              <a:rect l="l" t="t" r="r" b="b"/>
              <a:pathLst>
                <a:path w="523"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8" y="301"/>
                    <a:pt x="348" y="238"/>
                    <a:pt x="348" y="211"/>
                  </a:cubicBezTo>
                  <a:cubicBezTo>
                    <a:pt x="348" y="158"/>
                    <a:pt x="354" y="108"/>
                    <a:pt x="365" y="57"/>
                  </a:cubicBezTo>
                  <a:lnTo>
                    <a:pt x="477" y="57"/>
                  </a:lnTo>
                  <a:cubicBezTo>
                    <a:pt x="488" y="57"/>
                    <a:pt x="523" y="57"/>
                    <a:pt x="523" y="24"/>
                  </a:cubicBezTo>
                  <a:cubicBezTo>
                    <a:pt x="523"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EF84DF5-FD88-9F4B-976B-A2DDCDB60AAB}"/>
                </a:ext>
              </a:extLst>
            </p:cNvPr>
            <p:cNvSpPr/>
            <p:nvPr/>
          </p:nvSpPr>
          <p:spPr>
            <a:xfrm>
              <a:off x="1667160" y="234216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388F5453-4E34-0E46-ADB6-B7CBE97B0E74}"/>
                </a:ext>
              </a:extLst>
            </p:cNvPr>
            <p:cNvSpPr/>
            <p:nvPr/>
          </p:nvSpPr>
          <p:spPr>
            <a:xfrm>
              <a:off x="1784880" y="24490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8BE0B024-6AAB-2A43-80E4-CAD4F8BA3A42}"/>
                </a:ext>
              </a:extLst>
            </p:cNvPr>
            <p:cNvSpPr/>
            <p:nvPr/>
          </p:nvSpPr>
          <p:spPr>
            <a:xfrm>
              <a:off x="1949760" y="234216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15" name="Freeform 114">
            <a:extLst>
              <a:ext uri="{FF2B5EF4-FFF2-40B4-BE49-F238E27FC236}">
                <a16:creationId xmlns:a16="http://schemas.microsoft.com/office/drawing/2014/main" id="{798343EE-66BB-0640-85D7-3317A194DE80}"/>
              </a:ext>
            </a:extLst>
          </p:cNvPr>
          <p:cNvSpPr/>
          <p:nvPr/>
        </p:nvSpPr>
        <p:spPr>
          <a:xfrm>
            <a:off x="3108959" y="4297680"/>
            <a:ext cx="5212080" cy="64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6" name="Group 115" descr="22§display§=§svg§600§FALSE" title="TexMaths">
            <a:extLst>
              <a:ext uri="{FF2B5EF4-FFF2-40B4-BE49-F238E27FC236}">
                <a16:creationId xmlns:a16="http://schemas.microsoft.com/office/drawing/2014/main" id="{81BCBA42-24F7-D343-8DFB-00C40E8AC3AE}"/>
              </a:ext>
            </a:extLst>
          </p:cNvPr>
          <p:cNvGrpSpPr/>
          <p:nvPr/>
        </p:nvGrpSpPr>
        <p:grpSpPr>
          <a:xfrm>
            <a:off x="2743199" y="4581000"/>
            <a:ext cx="269640" cy="82080"/>
            <a:chOff x="2743199" y="4581000"/>
            <a:chExt cx="269640" cy="82080"/>
          </a:xfrm>
        </p:grpSpPr>
        <p:sp>
          <p:nvSpPr>
            <p:cNvPr id="117" name="Freeform 116">
              <a:extLst>
                <a:ext uri="{FF2B5EF4-FFF2-40B4-BE49-F238E27FC236}">
                  <a16:creationId xmlns:a16="http://schemas.microsoft.com/office/drawing/2014/main" id="{74473C23-7511-CB48-9C62-2F62CE1216FE}"/>
                </a:ext>
              </a:extLst>
            </p:cNvPr>
            <p:cNvSpPr/>
            <p:nvPr/>
          </p:nvSpPr>
          <p:spPr>
            <a:xfrm>
              <a:off x="2743199" y="4581719"/>
              <a:ext cx="269640" cy="81360"/>
            </a:xfrm>
            <a:custGeom>
              <a:avLst/>
              <a:gdLst/>
              <a:ahLst/>
              <a:cxnLst>
                <a:cxn ang="3cd4">
                  <a:pos x="hc" y="t"/>
                </a:cxn>
                <a:cxn ang="cd2">
                  <a:pos x="l" y="vc"/>
                </a:cxn>
                <a:cxn ang="cd4">
                  <a:pos x="hc" y="b"/>
                </a:cxn>
                <a:cxn ang="0">
                  <a:pos x="r" y="vc"/>
                </a:cxn>
              </a:cxnLst>
              <a:rect l="l" t="t" r="r" b="b"/>
              <a:pathLst>
                <a:path w="750" h="227">
                  <a:moveTo>
                    <a:pt x="376" y="227"/>
                  </a:moveTo>
                  <a:lnTo>
                    <a:pt x="0" y="227"/>
                  </a:lnTo>
                  <a:lnTo>
                    <a:pt x="0" y="0"/>
                  </a:lnTo>
                  <a:lnTo>
                    <a:pt x="750" y="0"/>
                  </a:lnTo>
                  <a:lnTo>
                    <a:pt x="750" y="22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C884BF8E-11FD-4345-86CD-28D1EA09987A}"/>
                </a:ext>
              </a:extLst>
            </p:cNvPr>
            <p:cNvSpPr/>
            <p:nvPr/>
          </p:nvSpPr>
          <p:spPr>
            <a:xfrm>
              <a:off x="2763000" y="4581000"/>
              <a:ext cx="231480" cy="82080"/>
            </a:xfrm>
            <a:custGeom>
              <a:avLst/>
              <a:gdLst/>
              <a:ahLst/>
              <a:cxnLst>
                <a:cxn ang="3cd4">
                  <a:pos x="hc" y="t"/>
                </a:cxn>
                <a:cxn ang="cd2">
                  <a:pos x="l" y="vc"/>
                </a:cxn>
                <a:cxn ang="cd4">
                  <a:pos x="hc" y="b"/>
                </a:cxn>
                <a:cxn ang="0">
                  <a:pos x="r" y="vc"/>
                </a:cxn>
              </a:cxnLst>
              <a:rect l="l" t="t" r="r" b="b"/>
              <a:pathLst>
                <a:path w="644" h="229">
                  <a:moveTo>
                    <a:pt x="611" y="40"/>
                  </a:moveTo>
                  <a:cubicBezTo>
                    <a:pt x="627" y="40"/>
                    <a:pt x="644" y="40"/>
                    <a:pt x="644" y="20"/>
                  </a:cubicBezTo>
                  <a:cubicBezTo>
                    <a:pt x="644" y="0"/>
                    <a:pt x="627" y="0"/>
                    <a:pt x="614" y="0"/>
                  </a:cubicBezTo>
                  <a:lnTo>
                    <a:pt x="33" y="0"/>
                  </a:lnTo>
                  <a:cubicBezTo>
                    <a:pt x="18" y="0"/>
                    <a:pt x="0" y="0"/>
                    <a:pt x="0" y="20"/>
                  </a:cubicBezTo>
                  <a:cubicBezTo>
                    <a:pt x="0" y="40"/>
                    <a:pt x="18" y="40"/>
                    <a:pt x="33" y="40"/>
                  </a:cubicBezTo>
                  <a:close/>
                  <a:moveTo>
                    <a:pt x="614" y="229"/>
                  </a:moveTo>
                  <a:cubicBezTo>
                    <a:pt x="627" y="229"/>
                    <a:pt x="644" y="229"/>
                    <a:pt x="644" y="209"/>
                  </a:cubicBezTo>
                  <a:cubicBezTo>
                    <a:pt x="644" y="189"/>
                    <a:pt x="627" y="189"/>
                    <a:pt x="611"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19" name="Title 118">
            <a:extLst>
              <a:ext uri="{FF2B5EF4-FFF2-40B4-BE49-F238E27FC236}">
                <a16:creationId xmlns:a16="http://schemas.microsoft.com/office/drawing/2014/main" id="{CA4838AA-1687-D644-AFA7-C9BC4156FBED}"/>
              </a:ext>
            </a:extLst>
          </p:cNvPr>
          <p:cNvSpPr>
            <a:spLocks noGrp="1"/>
          </p:cNvSpPr>
          <p:nvPr>
            <p:ph type="title"/>
          </p:nvPr>
        </p:nvSpPr>
        <p:spPr>
          <a:xfrm>
            <a:off x="693043" y="402483"/>
            <a:ext cx="8694539" cy="581038"/>
          </a:xfrm>
        </p:spPr>
        <p:txBody>
          <a:bodyPr>
            <a:normAutofit fontScale="90000"/>
          </a:bodyPr>
          <a:lstStyle/>
          <a:p>
            <a:r>
              <a:rPr lang="en-US" dirty="0"/>
              <a:t>Think-pair-share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C463-B5D2-F54F-B35C-68B870B9874C}"/>
              </a:ext>
            </a:extLst>
          </p:cNvPr>
          <p:cNvSpPr>
            <a:spLocks noGrp="1"/>
          </p:cNvSpPr>
          <p:nvPr>
            <p:ph type="title"/>
          </p:nvPr>
        </p:nvSpPr>
        <p:spPr/>
        <p:txBody>
          <a:bodyPr>
            <a:normAutofit/>
          </a:bodyPr>
          <a:lstStyle/>
          <a:p>
            <a:r>
              <a:rPr lang="en-US" sz="4400" dirty="0"/>
              <a:t>Announcements</a:t>
            </a:r>
          </a:p>
        </p:txBody>
      </p:sp>
      <p:sp>
        <p:nvSpPr>
          <p:cNvPr id="3" name="Content Placeholder 2">
            <a:extLst>
              <a:ext uri="{FF2B5EF4-FFF2-40B4-BE49-F238E27FC236}">
                <a16:creationId xmlns:a16="http://schemas.microsoft.com/office/drawing/2014/main" id="{7C4412A9-CD65-7B4C-BEC2-0F87FD80BE60}"/>
              </a:ext>
            </a:extLst>
          </p:cNvPr>
          <p:cNvSpPr>
            <a:spLocks noGrp="1"/>
          </p:cNvSpPr>
          <p:nvPr>
            <p:ph idx="1"/>
          </p:nvPr>
        </p:nvSpPr>
        <p:spPr/>
        <p:txBody>
          <a:bodyPr/>
          <a:lstStyle/>
          <a:p>
            <a:pPr>
              <a:spcBef>
                <a:spcPts val="600"/>
              </a:spcBef>
              <a:spcAft>
                <a:spcPts val="600"/>
              </a:spcAft>
            </a:pPr>
            <a:r>
              <a:rPr lang="en-US" dirty="0"/>
              <a:t>Exercise 2 (MDPs) due Monday 9/30</a:t>
            </a:r>
          </a:p>
          <a:p>
            <a:pPr>
              <a:spcBef>
                <a:spcPts val="600"/>
              </a:spcBef>
              <a:spcAft>
                <a:spcPts val="600"/>
              </a:spcAft>
            </a:pPr>
            <a:r>
              <a:rPr lang="en-US" dirty="0"/>
              <a:t>Exercise 3 (DP) out soon</a:t>
            </a:r>
          </a:p>
          <a:p>
            <a:pPr lvl="1">
              <a:spcBef>
                <a:spcPts val="600"/>
              </a:spcBef>
              <a:spcAft>
                <a:spcPts val="600"/>
              </a:spcAft>
            </a:pPr>
            <a:r>
              <a:rPr lang="en-US" dirty="0"/>
              <a:t>Due Wednesday Oct 9</a:t>
            </a:r>
          </a:p>
        </p:txBody>
      </p:sp>
    </p:spTree>
    <p:extLst>
      <p:ext uri="{BB962C8B-B14F-4D97-AF65-F5344CB8AC3E}">
        <p14:creationId xmlns:p14="http://schemas.microsoft.com/office/powerpoint/2010/main" val="2396215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E45EA-436F-3D42-8461-9BE33C20891F}"/>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a:latin typeface="Liberation Sans" pitchFamily="18"/>
                <a:ea typeface="Noto Sans CJK SC Regular" pitchFamily="2"/>
                <a:cs typeface="FreeSans" pitchFamily="2"/>
              </a:rPr>
              <a:t>How do we calculate the value function for a given policy?</a:t>
            </a:r>
          </a:p>
        </p:txBody>
      </p:sp>
      <p:sp>
        <p:nvSpPr>
          <p:cNvPr id="4" name="Freeform 3">
            <a:extLst>
              <a:ext uri="{FF2B5EF4-FFF2-40B4-BE49-F238E27FC236}">
                <a16:creationId xmlns:a16="http://schemas.microsoft.com/office/drawing/2014/main" id="{ED436BDA-283F-904A-A510-6A090239E900}"/>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5" name="Group 4">
            <a:extLst>
              <a:ext uri="{FF2B5EF4-FFF2-40B4-BE49-F238E27FC236}">
                <a16:creationId xmlns:a16="http://schemas.microsoft.com/office/drawing/2014/main" id="{1A6FAD55-53D6-8643-9C97-ECC13FC838FC}"/>
              </a:ext>
            </a:extLst>
          </p:cNvPr>
          <p:cNvGrpSpPr/>
          <p:nvPr/>
        </p:nvGrpSpPr>
        <p:grpSpPr>
          <a:xfrm>
            <a:off x="5943601" y="1883520"/>
            <a:ext cx="1188719" cy="1188719"/>
            <a:chOff x="5943600" y="1883520"/>
            <a:chExt cx="1188719" cy="1188719"/>
          </a:xfrm>
        </p:grpSpPr>
        <p:sp>
          <p:nvSpPr>
            <p:cNvPr id="6" name="Freeform 5">
              <a:extLst>
                <a:ext uri="{FF2B5EF4-FFF2-40B4-BE49-F238E27FC236}">
                  <a16:creationId xmlns:a16="http://schemas.microsoft.com/office/drawing/2014/main" id="{DFC14EAC-799D-994A-9DE2-6E9E39A2D634}"/>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7" name="Group 6" descr="28§display§s_{t+1}§svg§600§FALSE" title="TexMaths">
              <a:extLst>
                <a:ext uri="{FF2B5EF4-FFF2-40B4-BE49-F238E27FC236}">
                  <a16:creationId xmlns:a16="http://schemas.microsoft.com/office/drawing/2014/main" id="{6AF5316A-1F85-BB4F-9A64-14F2BBA08457}"/>
                </a:ext>
              </a:extLst>
            </p:cNvPr>
            <p:cNvGrpSpPr/>
            <p:nvPr/>
          </p:nvGrpSpPr>
          <p:grpSpPr>
            <a:xfrm>
              <a:off x="6126480" y="2340720"/>
              <a:ext cx="788040" cy="299880"/>
              <a:chOff x="6126480" y="2340720"/>
              <a:chExt cx="788040" cy="299880"/>
            </a:xfrm>
          </p:grpSpPr>
          <p:sp>
            <p:nvSpPr>
              <p:cNvPr id="8" name="Freeform 7">
                <a:extLst>
                  <a:ext uri="{FF2B5EF4-FFF2-40B4-BE49-F238E27FC236}">
                    <a16:creationId xmlns:a16="http://schemas.microsoft.com/office/drawing/2014/main" id="{922BEFAE-7F43-0D4D-9C33-719CA400D4DA}"/>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2A51C93F-3098-5C44-87E9-8236EEDFBA89}"/>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44CED956-A6BD-5440-84F1-2A8FB1BFF1FB}"/>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C6E9B5A4-8FC5-CA40-90FD-61101C94F465}"/>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C636E427-F1A1-B148-9378-8CC8085F49D0}"/>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grpSp>
        <p:nvGrpSpPr>
          <p:cNvPr id="13" name="Group 12" descr="28§display§V^\pi(s_{t}=s)= r_{t+1} + \mbox{expected value of being at } s_{t+1}§svg§600§FALSE" title="TexMaths">
            <a:extLst>
              <a:ext uri="{FF2B5EF4-FFF2-40B4-BE49-F238E27FC236}">
                <a16:creationId xmlns:a16="http://schemas.microsoft.com/office/drawing/2014/main" id="{FE2BD4A5-39C6-2040-A52A-638D74A488A9}"/>
              </a:ext>
            </a:extLst>
          </p:cNvPr>
          <p:cNvGrpSpPr/>
          <p:nvPr/>
        </p:nvGrpSpPr>
        <p:grpSpPr>
          <a:xfrm>
            <a:off x="1269360" y="3228480"/>
            <a:ext cx="6685560" cy="337320"/>
            <a:chOff x="1269360" y="3228480"/>
            <a:chExt cx="6685560" cy="337320"/>
          </a:xfrm>
        </p:grpSpPr>
        <p:sp>
          <p:nvSpPr>
            <p:cNvPr id="14" name="Freeform 13">
              <a:extLst>
                <a:ext uri="{FF2B5EF4-FFF2-40B4-BE49-F238E27FC236}">
                  <a16:creationId xmlns:a16="http://schemas.microsoft.com/office/drawing/2014/main" id="{F8ABE650-1CFF-D443-8FF3-BA9423DE7745}"/>
                </a:ext>
              </a:extLst>
            </p:cNvPr>
            <p:cNvSpPr/>
            <p:nvPr/>
          </p:nvSpPr>
          <p:spPr>
            <a:xfrm>
              <a:off x="1269360" y="322920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BEE37C16-0358-B34D-AD8D-60AA90822AD8}"/>
                </a:ext>
              </a:extLst>
            </p:cNvPr>
            <p:cNvSpPr/>
            <p:nvPr/>
          </p:nvSpPr>
          <p:spPr>
            <a:xfrm>
              <a:off x="1286280" y="325080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8937DFF-8114-D942-AE81-68F1CB317486}"/>
                </a:ext>
              </a:extLst>
            </p:cNvPr>
            <p:cNvSpPr/>
            <p:nvPr/>
          </p:nvSpPr>
          <p:spPr>
            <a:xfrm>
              <a:off x="1515600" y="324000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4799995B-866A-C445-9961-FB311E64D4AF}"/>
                </a:ext>
              </a:extLst>
            </p:cNvPr>
            <p:cNvSpPr/>
            <p:nvPr/>
          </p:nvSpPr>
          <p:spPr>
            <a:xfrm>
              <a:off x="1695240" y="322848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38DE5578-2C44-1F4D-A113-3C07B30DAD99}"/>
                </a:ext>
              </a:extLst>
            </p:cNvPr>
            <p:cNvSpPr/>
            <p:nvPr/>
          </p:nvSpPr>
          <p:spPr>
            <a:xfrm>
              <a:off x="179532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4390E58F-F27C-6045-8472-3DFE5DE8155A}"/>
                </a:ext>
              </a:extLst>
            </p:cNvPr>
            <p:cNvSpPr/>
            <p:nvPr/>
          </p:nvSpPr>
          <p:spPr>
            <a:xfrm>
              <a:off x="1926719"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AC29D769-FA13-BB43-B7AC-B2281971AD18}"/>
                </a:ext>
              </a:extLst>
            </p:cNvPr>
            <p:cNvSpPr/>
            <p:nvPr/>
          </p:nvSpPr>
          <p:spPr>
            <a:xfrm>
              <a:off x="212004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823FADAC-0A67-774A-BAF2-513E89EEFD0B}"/>
                </a:ext>
              </a:extLst>
            </p:cNvPr>
            <p:cNvSpPr/>
            <p:nvPr/>
          </p:nvSpPr>
          <p:spPr>
            <a:xfrm>
              <a:off x="242928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37DB3E20-9AA4-EA43-9455-CD22562594F2}"/>
                </a:ext>
              </a:extLst>
            </p:cNvPr>
            <p:cNvSpPr/>
            <p:nvPr/>
          </p:nvSpPr>
          <p:spPr>
            <a:xfrm>
              <a:off x="2568240" y="322848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4BB6ED73-6CBA-4446-8911-6A60E66432B2}"/>
                </a:ext>
              </a:extLst>
            </p:cNvPr>
            <p:cNvSpPr/>
            <p:nvPr/>
          </p:nvSpPr>
          <p:spPr>
            <a:xfrm>
              <a:off x="276408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4A5F3E4B-990C-9A4F-B802-D646B7D305BC}"/>
                </a:ext>
              </a:extLst>
            </p:cNvPr>
            <p:cNvSpPr/>
            <p:nvPr/>
          </p:nvSpPr>
          <p:spPr>
            <a:xfrm>
              <a:off x="3066479" y="3332160"/>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C54A3601-19EB-E942-877A-3F6AC43C8190}"/>
                </a:ext>
              </a:extLst>
            </p:cNvPr>
            <p:cNvSpPr/>
            <p:nvPr/>
          </p:nvSpPr>
          <p:spPr>
            <a:xfrm>
              <a:off x="319896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2BB7B15-00FF-5847-ACD5-8206F78C2A2B}"/>
                </a:ext>
              </a:extLst>
            </p:cNvPr>
            <p:cNvSpPr/>
            <p:nvPr/>
          </p:nvSpPr>
          <p:spPr>
            <a:xfrm>
              <a:off x="3293279"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2E7E72B4-0A94-9849-9BC5-BA483E5C586B}"/>
                </a:ext>
              </a:extLst>
            </p:cNvPr>
            <p:cNvSpPr/>
            <p:nvPr/>
          </p:nvSpPr>
          <p:spPr>
            <a:xfrm>
              <a:off x="348192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ABF8399D-78B7-1345-845B-25F7372A5DD3}"/>
                </a:ext>
              </a:extLst>
            </p:cNvPr>
            <p:cNvSpPr/>
            <p:nvPr/>
          </p:nvSpPr>
          <p:spPr>
            <a:xfrm>
              <a:off x="3674519" y="3284639"/>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B978FABB-4A1D-1B46-B01D-789902340E2A}"/>
                </a:ext>
              </a:extLst>
            </p:cNvPr>
            <p:cNvSpPr/>
            <p:nvPr/>
          </p:nvSpPr>
          <p:spPr>
            <a:xfrm>
              <a:off x="39603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3D2DA338-6E53-2240-82FA-453CE123A322}"/>
                </a:ext>
              </a:extLst>
            </p:cNvPr>
            <p:cNvSpPr/>
            <p:nvPr/>
          </p:nvSpPr>
          <p:spPr>
            <a:xfrm>
              <a:off x="4085640" y="3335760"/>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801C71E5-099F-7B4F-8F17-07ABDF64E335}"/>
                </a:ext>
              </a:extLst>
            </p:cNvPr>
            <p:cNvSpPr/>
            <p:nvPr/>
          </p:nvSpPr>
          <p:spPr>
            <a:xfrm>
              <a:off x="4245480" y="3332160"/>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CD4D8249-7A7F-6343-9206-E5FAD43AB536}"/>
                </a:ext>
              </a:extLst>
            </p:cNvPr>
            <p:cNvSpPr/>
            <p:nvPr/>
          </p:nvSpPr>
          <p:spPr>
            <a:xfrm>
              <a:off x="441720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3C57D5C-CAE0-924F-905B-1834FEDD128C}"/>
                </a:ext>
              </a:extLst>
            </p:cNvPr>
            <p:cNvSpPr/>
            <p:nvPr/>
          </p:nvSpPr>
          <p:spPr>
            <a:xfrm>
              <a:off x="4549319" y="3329639"/>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B7375A77-359E-2E41-BB5D-CC6B0BC9B3CA}"/>
                </a:ext>
              </a:extLst>
            </p:cNvPr>
            <p:cNvSpPr/>
            <p:nvPr/>
          </p:nvSpPr>
          <p:spPr>
            <a:xfrm>
              <a:off x="4675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40580192-131F-B34A-A1B1-C5D72DEC181C}"/>
                </a:ext>
              </a:extLst>
            </p:cNvPr>
            <p:cNvSpPr/>
            <p:nvPr/>
          </p:nvSpPr>
          <p:spPr>
            <a:xfrm>
              <a:off x="47919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BF6F6127-3B73-0D4E-BCF3-8E2A7291D319}"/>
                </a:ext>
              </a:extLst>
            </p:cNvPr>
            <p:cNvSpPr/>
            <p:nvPr/>
          </p:nvSpPr>
          <p:spPr>
            <a:xfrm>
              <a:off x="4924440" y="3246840"/>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C97C838-3244-DE42-A9E7-ED3DE05950AA}"/>
                </a:ext>
              </a:extLst>
            </p:cNvPr>
            <p:cNvSpPr/>
            <p:nvPr/>
          </p:nvSpPr>
          <p:spPr>
            <a:xfrm>
              <a:off x="5181120" y="3335760"/>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B3777CF5-3826-5D45-A560-35137C9B0CDA}"/>
                </a:ext>
              </a:extLst>
            </p:cNvPr>
            <p:cNvSpPr/>
            <p:nvPr/>
          </p:nvSpPr>
          <p:spPr>
            <a:xfrm>
              <a:off x="5326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073B4CE2-063F-D24F-A4EA-713B2CD86084}"/>
                </a:ext>
              </a:extLst>
            </p:cNvPr>
            <p:cNvSpPr/>
            <p:nvPr/>
          </p:nvSpPr>
          <p:spPr>
            <a:xfrm>
              <a:off x="5470920" y="3246840"/>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80BC630D-C14B-3A40-A6F5-63CA0DF66E78}"/>
                </a:ext>
              </a:extLst>
            </p:cNvPr>
            <p:cNvSpPr/>
            <p:nvPr/>
          </p:nvSpPr>
          <p:spPr>
            <a:xfrm>
              <a:off x="5552280" y="3332160"/>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4BFD4E0C-E9A7-9141-9D38-A62393ED7F22}"/>
                </a:ext>
              </a:extLst>
            </p:cNvPr>
            <p:cNvSpPr/>
            <p:nvPr/>
          </p:nvSpPr>
          <p:spPr>
            <a:xfrm>
              <a:off x="571392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E1F3218-1AA9-2948-8B7E-D6E76E7136CD}"/>
                </a:ext>
              </a:extLst>
            </p:cNvPr>
            <p:cNvSpPr/>
            <p:nvPr/>
          </p:nvSpPr>
          <p:spPr>
            <a:xfrm>
              <a:off x="5942520" y="3329639"/>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A9348830-2970-AD4B-9FFA-844121D98D81}"/>
                </a:ext>
              </a:extLst>
            </p:cNvPr>
            <p:cNvSpPr/>
            <p:nvPr/>
          </p:nvSpPr>
          <p:spPr>
            <a:xfrm>
              <a:off x="6090840" y="3243959"/>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F996DA0D-C496-5F45-8757-BB48F8B86634}"/>
                </a:ext>
              </a:extLst>
            </p:cNvPr>
            <p:cNvSpPr/>
            <p:nvPr/>
          </p:nvSpPr>
          <p:spPr>
            <a:xfrm>
              <a:off x="6277320" y="3246840"/>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5DAAAAEB-BCDE-FF49-8592-E9F661969A54}"/>
                </a:ext>
              </a:extLst>
            </p:cNvPr>
            <p:cNvSpPr/>
            <p:nvPr/>
          </p:nvSpPr>
          <p:spPr>
            <a:xfrm>
              <a:off x="644904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AE231FE4-44D4-F14D-AE18-3DB679860C9D}"/>
                </a:ext>
              </a:extLst>
            </p:cNvPr>
            <p:cNvSpPr/>
            <p:nvPr/>
          </p:nvSpPr>
          <p:spPr>
            <a:xfrm>
              <a:off x="6580799" y="3255479"/>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FD343A1C-6069-4649-A591-27DAEB0E2C94}"/>
                </a:ext>
              </a:extLst>
            </p:cNvPr>
            <p:cNvSpPr/>
            <p:nvPr/>
          </p:nvSpPr>
          <p:spPr>
            <a:xfrm>
              <a:off x="6661800" y="3332160"/>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BFBFF517-E991-2343-AC97-5D4A213F44DA}"/>
                </a:ext>
              </a:extLst>
            </p:cNvPr>
            <p:cNvSpPr/>
            <p:nvPr/>
          </p:nvSpPr>
          <p:spPr>
            <a:xfrm>
              <a:off x="6824160" y="332819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36DF3A3D-3412-7A42-B428-2E977E09C573}"/>
                </a:ext>
              </a:extLst>
            </p:cNvPr>
            <p:cNvSpPr/>
            <p:nvPr/>
          </p:nvSpPr>
          <p:spPr>
            <a:xfrm>
              <a:off x="7072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324ED388-6CB2-884D-B0FF-3D8FBFB7B198}"/>
                </a:ext>
              </a:extLst>
            </p:cNvPr>
            <p:cNvSpPr/>
            <p:nvPr/>
          </p:nvSpPr>
          <p:spPr>
            <a:xfrm>
              <a:off x="7213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21E6A451-5FE1-4B4A-9CF0-762010433FB2}"/>
                </a:ext>
              </a:extLst>
            </p:cNvPr>
            <p:cNvSpPr/>
            <p:nvPr/>
          </p:nvSpPr>
          <p:spPr>
            <a:xfrm>
              <a:off x="744660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5AAC1204-06C3-ED4B-BA56-1E586AABB815}"/>
                </a:ext>
              </a:extLst>
            </p:cNvPr>
            <p:cNvSpPr/>
            <p:nvPr/>
          </p:nvSpPr>
          <p:spPr>
            <a:xfrm>
              <a:off x="757764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23E1D984-7E27-0546-BD88-93380D6CCC2B}"/>
                </a:ext>
              </a:extLst>
            </p:cNvPr>
            <p:cNvSpPr/>
            <p:nvPr/>
          </p:nvSpPr>
          <p:spPr>
            <a:xfrm>
              <a:off x="7672320"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887621E8-2589-1446-B0B9-67071BD96102}"/>
                </a:ext>
              </a:extLst>
            </p:cNvPr>
            <p:cNvSpPr/>
            <p:nvPr/>
          </p:nvSpPr>
          <p:spPr>
            <a:xfrm>
              <a:off x="785988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5" name="Group 54" descr="22§display§= \mathbb{E}_\pi [ r_{t+1} + \gamma V^\pi(s_{t+1}=s') | s_t = s]§svg§600§FALSE" title="TexMaths">
            <a:extLst>
              <a:ext uri="{FF2B5EF4-FFF2-40B4-BE49-F238E27FC236}">
                <a16:creationId xmlns:a16="http://schemas.microsoft.com/office/drawing/2014/main" id="{26350C5E-3BF3-5445-A807-D46E79DB88AD}"/>
              </a:ext>
            </a:extLst>
          </p:cNvPr>
          <p:cNvGrpSpPr/>
          <p:nvPr/>
        </p:nvGrpSpPr>
        <p:grpSpPr>
          <a:xfrm>
            <a:off x="2707920" y="3747240"/>
            <a:ext cx="5338440" cy="367200"/>
            <a:chOff x="2707920" y="3747240"/>
            <a:chExt cx="5338440" cy="367200"/>
          </a:xfrm>
        </p:grpSpPr>
        <p:sp>
          <p:nvSpPr>
            <p:cNvPr id="56" name="Freeform 55">
              <a:extLst>
                <a:ext uri="{FF2B5EF4-FFF2-40B4-BE49-F238E27FC236}">
                  <a16:creationId xmlns:a16="http://schemas.microsoft.com/office/drawing/2014/main" id="{E5137F13-9FAB-284B-8B51-4376AA4D18E1}"/>
                </a:ext>
              </a:extLst>
            </p:cNvPr>
            <p:cNvSpPr/>
            <p:nvPr/>
          </p:nvSpPr>
          <p:spPr>
            <a:xfrm>
              <a:off x="2707920" y="374868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7D0C3753-00C1-3B47-BA85-66CF10FB8183}"/>
                </a:ext>
              </a:extLst>
            </p:cNvPr>
            <p:cNvSpPr/>
            <p:nvPr/>
          </p:nvSpPr>
          <p:spPr>
            <a:xfrm>
              <a:off x="27277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CDA6FE04-C40C-4640-A461-A87DBDF73CAE}"/>
                </a:ext>
              </a:extLst>
            </p:cNvPr>
            <p:cNvSpPr/>
            <p:nvPr/>
          </p:nvSpPr>
          <p:spPr>
            <a:xfrm>
              <a:off x="3079440" y="3789360"/>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BA6FBE1B-1639-7740-A215-AC14ABEF35B1}"/>
                </a:ext>
              </a:extLst>
            </p:cNvPr>
            <p:cNvSpPr/>
            <p:nvPr/>
          </p:nvSpPr>
          <p:spPr>
            <a:xfrm>
              <a:off x="3316320" y="3974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FA18D873-0DEC-144D-B4D2-46C8C354EEE4}"/>
                </a:ext>
              </a:extLst>
            </p:cNvPr>
            <p:cNvSpPr/>
            <p:nvPr/>
          </p:nvSpPr>
          <p:spPr>
            <a:xfrm>
              <a:off x="3535560" y="37663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4D8A6FDA-20F1-F74C-B3FD-A02377329752}"/>
                </a:ext>
              </a:extLst>
            </p:cNvPr>
            <p:cNvSpPr/>
            <p:nvPr/>
          </p:nvSpPr>
          <p:spPr>
            <a:xfrm>
              <a:off x="3600360" y="387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9866B8FF-C773-EE49-9D7E-84434ACEC297}"/>
                </a:ext>
              </a:extLst>
            </p:cNvPr>
            <p:cNvSpPr/>
            <p:nvPr/>
          </p:nvSpPr>
          <p:spPr>
            <a:xfrm>
              <a:off x="375732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C701941E-162D-9D45-A72F-804F762C8EFA}"/>
                </a:ext>
              </a:extLst>
            </p:cNvPr>
            <p:cNvSpPr/>
            <p:nvPr/>
          </p:nvSpPr>
          <p:spPr>
            <a:xfrm>
              <a:off x="3868199"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0C1CDFBA-616C-8F4B-9E05-6C653FC0BB57}"/>
                </a:ext>
              </a:extLst>
            </p:cNvPr>
            <p:cNvSpPr/>
            <p:nvPr/>
          </p:nvSpPr>
          <p:spPr>
            <a:xfrm>
              <a:off x="409068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6A527BB9-C73B-0241-A72E-052FD02738CD}"/>
                </a:ext>
              </a:extLst>
            </p:cNvPr>
            <p:cNvSpPr/>
            <p:nvPr/>
          </p:nvSpPr>
          <p:spPr>
            <a:xfrm>
              <a:off x="4318200" y="382392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6578F19F-C5EF-4B41-B6FD-65DFA0C9E120}"/>
                </a:ext>
              </a:extLst>
            </p:cNvPr>
            <p:cNvSpPr/>
            <p:nvPr/>
          </p:nvSpPr>
          <p:spPr>
            <a:xfrm>
              <a:off x="4652280" y="38732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81B27292-EA91-0F4C-9794-CFED11AE5D65}"/>
                </a:ext>
              </a:extLst>
            </p:cNvPr>
            <p:cNvSpPr/>
            <p:nvPr/>
          </p:nvSpPr>
          <p:spPr>
            <a:xfrm>
              <a:off x="4864680" y="3790079"/>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973FD37C-29F3-1345-9598-CFDE8DC14A00}"/>
                </a:ext>
              </a:extLst>
            </p:cNvPr>
            <p:cNvSpPr/>
            <p:nvPr/>
          </p:nvSpPr>
          <p:spPr>
            <a:xfrm>
              <a:off x="5135400" y="37789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2DFF3B2B-E6B1-BD42-92B6-A9F0027FF7C7}"/>
                </a:ext>
              </a:extLst>
            </p:cNvPr>
            <p:cNvSpPr/>
            <p:nvPr/>
          </p:nvSpPr>
          <p:spPr>
            <a:xfrm>
              <a:off x="5347800" y="376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EECAE196-A483-6A47-A774-B238C849B1FD}"/>
                </a:ext>
              </a:extLst>
            </p:cNvPr>
            <p:cNvSpPr/>
            <p:nvPr/>
          </p:nvSpPr>
          <p:spPr>
            <a:xfrm>
              <a:off x="546552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206D8252-95BF-4F4B-9236-D162E55459DE}"/>
                </a:ext>
              </a:extLst>
            </p:cNvPr>
            <p:cNvSpPr/>
            <p:nvPr/>
          </p:nvSpPr>
          <p:spPr>
            <a:xfrm>
              <a:off x="56206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39A9EFE5-3AB5-2442-B90D-EC492E438208}"/>
                </a:ext>
              </a:extLst>
            </p:cNvPr>
            <p:cNvSpPr/>
            <p:nvPr/>
          </p:nvSpPr>
          <p:spPr>
            <a:xfrm>
              <a:off x="5731560"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D1EEC64B-E705-5949-8C3F-AE389993F602}"/>
                </a:ext>
              </a:extLst>
            </p:cNvPr>
            <p:cNvSpPr/>
            <p:nvPr/>
          </p:nvSpPr>
          <p:spPr>
            <a:xfrm>
              <a:off x="595440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35072D94-E5D6-E844-80F8-10C688C2768F}"/>
                </a:ext>
              </a:extLst>
            </p:cNvPr>
            <p:cNvSpPr/>
            <p:nvPr/>
          </p:nvSpPr>
          <p:spPr>
            <a:xfrm>
              <a:off x="620136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2688AEA1-8913-CB42-AE9A-47E167EAD081}"/>
                </a:ext>
              </a:extLst>
            </p:cNvPr>
            <p:cNvSpPr/>
            <p:nvPr/>
          </p:nvSpPr>
          <p:spPr>
            <a:xfrm>
              <a:off x="656568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2C78164C-7EAF-2443-A7CE-7157770E3039}"/>
                </a:ext>
              </a:extLst>
            </p:cNvPr>
            <p:cNvSpPr/>
            <p:nvPr/>
          </p:nvSpPr>
          <p:spPr>
            <a:xfrm>
              <a:off x="6722640" y="374724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7E472DA6-B19A-0D45-9B16-D8F6694B6555}"/>
                </a:ext>
              </a:extLst>
            </p:cNvPr>
            <p:cNvSpPr/>
            <p:nvPr/>
          </p:nvSpPr>
          <p:spPr>
            <a:xfrm>
              <a:off x="6827759" y="376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1680AC7-F667-AD4E-9138-61B613BF13DC}"/>
                </a:ext>
              </a:extLst>
            </p:cNvPr>
            <p:cNvSpPr/>
            <p:nvPr/>
          </p:nvSpPr>
          <p:spPr>
            <a:xfrm>
              <a:off x="6984719" y="37663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CCDA30B-C070-9442-AB5C-29ABBECC6826}"/>
                </a:ext>
              </a:extLst>
            </p:cNvPr>
            <p:cNvSpPr/>
            <p:nvPr/>
          </p:nvSpPr>
          <p:spPr>
            <a:xfrm>
              <a:off x="705744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614FC8BA-63E7-4B40-BB98-3350D8E8D1BC}"/>
                </a:ext>
              </a:extLst>
            </p:cNvPr>
            <p:cNvSpPr/>
            <p:nvPr/>
          </p:nvSpPr>
          <p:spPr>
            <a:xfrm>
              <a:off x="72118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E0AEE6E1-7C0D-D046-89D5-17FBC6A501CE}"/>
                </a:ext>
              </a:extLst>
            </p:cNvPr>
            <p:cNvSpPr/>
            <p:nvPr/>
          </p:nvSpPr>
          <p:spPr>
            <a:xfrm>
              <a:off x="74401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1FE1947D-07C8-3049-AEA4-C9844690B309}"/>
                </a:ext>
              </a:extLst>
            </p:cNvPr>
            <p:cNvSpPr/>
            <p:nvPr/>
          </p:nvSpPr>
          <p:spPr>
            <a:xfrm>
              <a:off x="780516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A2B1CDE3-478B-A04E-B1F9-2B1A9BA2F025}"/>
                </a:ext>
              </a:extLst>
            </p:cNvPr>
            <p:cNvSpPr/>
            <p:nvPr/>
          </p:nvSpPr>
          <p:spPr>
            <a:xfrm>
              <a:off x="7957080" y="37663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99" name="Group 98" descr="22§display§= \sum_{s',r} p(s',r|s,\pi(s)) [ r + \gamma V^\pi(s_{t+1} = s') ]§svg§600§FALSE" title="TexMaths">
            <a:extLst>
              <a:ext uri="{FF2B5EF4-FFF2-40B4-BE49-F238E27FC236}">
                <a16:creationId xmlns:a16="http://schemas.microsoft.com/office/drawing/2014/main" id="{AE42C24C-1D8B-8948-95D3-6223925BAC26}"/>
              </a:ext>
            </a:extLst>
          </p:cNvPr>
          <p:cNvGrpSpPr/>
          <p:nvPr/>
        </p:nvGrpSpPr>
        <p:grpSpPr>
          <a:xfrm>
            <a:off x="2691000" y="4389120"/>
            <a:ext cx="6086879" cy="828720"/>
            <a:chOff x="2691000" y="4389120"/>
            <a:chExt cx="6086879" cy="828720"/>
          </a:xfrm>
        </p:grpSpPr>
        <p:sp>
          <p:nvSpPr>
            <p:cNvPr id="100" name="Freeform 99">
              <a:extLst>
                <a:ext uri="{FF2B5EF4-FFF2-40B4-BE49-F238E27FC236}">
                  <a16:creationId xmlns:a16="http://schemas.microsoft.com/office/drawing/2014/main" id="{48D11F89-0DAD-7145-86ED-99D6D987B765}"/>
                </a:ext>
              </a:extLst>
            </p:cNvPr>
            <p:cNvSpPr/>
            <p:nvPr/>
          </p:nvSpPr>
          <p:spPr>
            <a:xfrm>
              <a:off x="2691000" y="4389120"/>
              <a:ext cx="6086879" cy="827999"/>
            </a:xfrm>
            <a:custGeom>
              <a:avLst/>
              <a:gdLst/>
              <a:ahLst/>
              <a:cxnLst>
                <a:cxn ang="3cd4">
                  <a:pos x="hc" y="t"/>
                </a:cxn>
                <a:cxn ang="cd2">
                  <a:pos x="l" y="vc"/>
                </a:cxn>
                <a:cxn ang="cd4">
                  <a:pos x="hc" y="b"/>
                </a:cxn>
                <a:cxn ang="0">
                  <a:pos x="r" y="vc"/>
                </a:cxn>
              </a:cxnLst>
              <a:rect l="l" t="t" r="r" b="b"/>
              <a:pathLst>
                <a:path w="16909" h="2301">
                  <a:moveTo>
                    <a:pt x="8455" y="2301"/>
                  </a:moveTo>
                  <a:lnTo>
                    <a:pt x="0" y="2301"/>
                  </a:lnTo>
                  <a:lnTo>
                    <a:pt x="0" y="0"/>
                  </a:lnTo>
                  <a:lnTo>
                    <a:pt x="16909" y="0"/>
                  </a:lnTo>
                  <a:lnTo>
                    <a:pt x="16909" y="230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B72E127F-2329-1C41-AC6A-92DAC9E7679E}"/>
                </a:ext>
              </a:extLst>
            </p:cNvPr>
            <p:cNvSpPr/>
            <p:nvPr/>
          </p:nvSpPr>
          <p:spPr>
            <a:xfrm>
              <a:off x="2710800" y="4626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F171634B-0608-9E4A-A887-C910B7C4A897}"/>
                </a:ext>
              </a:extLst>
            </p:cNvPr>
            <p:cNvSpPr/>
            <p:nvPr/>
          </p:nvSpPr>
          <p:spPr>
            <a:xfrm>
              <a:off x="3076560" y="4424040"/>
              <a:ext cx="463680" cy="487440"/>
            </a:xfrm>
            <a:custGeom>
              <a:avLst/>
              <a:gdLst/>
              <a:ahLst/>
              <a:cxnLst>
                <a:cxn ang="3cd4">
                  <a:pos x="hc" y="t"/>
                </a:cxn>
                <a:cxn ang="cd2">
                  <a:pos x="l" y="vc"/>
                </a:cxn>
                <a:cxn ang="cd4">
                  <a:pos x="hc" y="b"/>
                </a:cxn>
                <a:cxn ang="0">
                  <a:pos x="r" y="vc"/>
                </a:cxn>
              </a:cxnLst>
              <a:rect l="l" t="t" r="r" b="b"/>
              <a:pathLst>
                <a:path w="1289" h="1355">
                  <a:moveTo>
                    <a:pt x="1170" y="1355"/>
                  </a:moveTo>
                  <a:lnTo>
                    <a:pt x="1289" y="1045"/>
                  </a:lnTo>
                  <a:lnTo>
                    <a:pt x="1265" y="1045"/>
                  </a:lnTo>
                  <a:cubicBezTo>
                    <a:pt x="1228" y="1146"/>
                    <a:pt x="1124" y="1212"/>
                    <a:pt x="1012" y="1241"/>
                  </a:cubicBezTo>
                  <a:cubicBezTo>
                    <a:pt x="992" y="1245"/>
                    <a:pt x="898" y="1271"/>
                    <a:pt x="711" y="1271"/>
                  </a:cubicBezTo>
                  <a:lnTo>
                    <a:pt x="128" y="1271"/>
                  </a:lnTo>
                  <a:lnTo>
                    <a:pt x="620" y="693"/>
                  </a:lnTo>
                  <a:cubicBezTo>
                    <a:pt x="627" y="686"/>
                    <a:pt x="629" y="682"/>
                    <a:pt x="629" y="677"/>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0" y="0"/>
                  </a:lnTo>
                  <a:lnTo>
                    <a:pt x="26" y="0"/>
                  </a:lnTo>
                  <a:cubicBezTo>
                    <a:pt x="4" y="0"/>
                    <a:pt x="4" y="0"/>
                    <a:pt x="0" y="7"/>
                  </a:cubicBezTo>
                  <a:cubicBezTo>
                    <a:pt x="0" y="9"/>
                    <a:pt x="0" y="29"/>
                    <a:pt x="0" y="40"/>
                  </a:cubicBezTo>
                  <a:lnTo>
                    <a:pt x="513" y="739"/>
                  </a:lnTo>
                  <a:lnTo>
                    <a:pt x="11" y="1326"/>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3DBD3DA4-2DB2-6D40-A78F-40DCF4694B5C}"/>
                </a:ext>
              </a:extLst>
            </p:cNvPr>
            <p:cNvSpPr/>
            <p:nvPr/>
          </p:nvSpPr>
          <p:spPr>
            <a:xfrm>
              <a:off x="3103559" y="506232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60" y="222"/>
                    <a:pt x="260" y="196"/>
                  </a:cubicBezTo>
                  <a:cubicBezTo>
                    <a:pt x="260"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541D6722-66D2-304B-BB60-DF5929074E0E}"/>
                </a:ext>
              </a:extLst>
            </p:cNvPr>
            <p:cNvSpPr/>
            <p:nvPr/>
          </p:nvSpPr>
          <p:spPr>
            <a:xfrm>
              <a:off x="3233520" y="500292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DBBF5A20-13DE-D149-8FB2-0256E8EE215C}"/>
                </a:ext>
              </a:extLst>
            </p:cNvPr>
            <p:cNvSpPr/>
            <p:nvPr/>
          </p:nvSpPr>
          <p:spPr>
            <a:xfrm>
              <a:off x="3337920" y="5142240"/>
              <a:ext cx="31320" cy="75600"/>
            </a:xfrm>
            <a:custGeom>
              <a:avLst/>
              <a:gdLst/>
              <a:ahLst/>
              <a:cxnLst>
                <a:cxn ang="3cd4">
                  <a:pos x="hc" y="t"/>
                </a:cxn>
                <a:cxn ang="cd2">
                  <a:pos x="l" y="vc"/>
                </a:cxn>
                <a:cxn ang="cd4">
                  <a:pos x="hc" y="b"/>
                </a:cxn>
                <a:cxn ang="0">
                  <a:pos x="r" y="vc"/>
                </a:cxn>
              </a:cxnLst>
              <a:rect l="l" t="t" r="r" b="b"/>
              <a:pathLst>
                <a:path w="88" h="211">
                  <a:moveTo>
                    <a:pt x="68" y="68"/>
                  </a:moveTo>
                  <a:cubicBezTo>
                    <a:pt x="68" y="106"/>
                    <a:pt x="62" y="150"/>
                    <a:pt x="15" y="194"/>
                  </a:cubicBezTo>
                  <a:cubicBezTo>
                    <a:pt x="11" y="196"/>
                    <a:pt x="9" y="198"/>
                    <a:pt x="9" y="200"/>
                  </a:cubicBezTo>
                  <a:cubicBezTo>
                    <a:pt x="9" y="207"/>
                    <a:pt x="15" y="211"/>
                    <a:pt x="20" y="211"/>
                  </a:cubicBezTo>
                  <a:cubicBezTo>
                    <a:pt x="29" y="211"/>
                    <a:pt x="88" y="156"/>
                    <a:pt x="88" y="75"/>
                  </a:cubicBezTo>
                  <a:cubicBezTo>
                    <a:pt x="88" y="33"/>
                    <a:pt x="70" y="0"/>
                    <a:pt x="40" y="0"/>
                  </a:cubicBezTo>
                  <a:cubicBezTo>
                    <a:pt x="18" y="0"/>
                    <a:pt x="0" y="18"/>
                    <a:pt x="0" y="40"/>
                  </a:cubicBezTo>
                  <a:cubicBezTo>
                    <a:pt x="0" y="62"/>
                    <a:pt x="15" y="79"/>
                    <a:pt x="40" y="79"/>
                  </a:cubicBezTo>
                  <a:cubicBezTo>
                    <a:pt x="57" y="79"/>
                    <a:pt x="68" y="68"/>
                    <a:pt x="68"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696C1A82-1B38-5B4B-8BDB-46C5F14EC08D}"/>
                </a:ext>
              </a:extLst>
            </p:cNvPr>
            <p:cNvSpPr/>
            <p:nvPr/>
          </p:nvSpPr>
          <p:spPr>
            <a:xfrm>
              <a:off x="3404520" y="5062320"/>
              <a:ext cx="113760" cy="110520"/>
            </a:xfrm>
            <a:custGeom>
              <a:avLst/>
              <a:gdLst/>
              <a:ahLst/>
              <a:cxnLst>
                <a:cxn ang="3cd4">
                  <a:pos x="hc" y="t"/>
                </a:cxn>
                <a:cxn ang="cd2">
                  <a:pos x="l" y="vc"/>
                </a:cxn>
                <a:cxn ang="cd4">
                  <a:pos x="hc" y="b"/>
                </a:cxn>
                <a:cxn ang="0">
                  <a:pos x="r" y="vc"/>
                </a:cxn>
              </a:cxnLst>
              <a:rect l="l" t="t" r="r" b="b"/>
              <a:pathLst>
                <a:path w="317" h="308">
                  <a:moveTo>
                    <a:pt x="128" y="163"/>
                  </a:moveTo>
                  <a:cubicBezTo>
                    <a:pt x="130" y="158"/>
                    <a:pt x="145" y="97"/>
                    <a:pt x="145" y="95"/>
                  </a:cubicBezTo>
                  <a:cubicBezTo>
                    <a:pt x="147" y="88"/>
                    <a:pt x="167" y="55"/>
                    <a:pt x="189" y="37"/>
                  </a:cubicBezTo>
                  <a:cubicBezTo>
                    <a:pt x="196" y="33"/>
                    <a:pt x="216" y="20"/>
                    <a:pt x="244" y="20"/>
                  </a:cubicBezTo>
                  <a:cubicBezTo>
                    <a:pt x="251" y="20"/>
                    <a:pt x="268" y="20"/>
                    <a:pt x="282" y="29"/>
                  </a:cubicBezTo>
                  <a:cubicBezTo>
                    <a:pt x="260" y="35"/>
                    <a:pt x="251" y="53"/>
                    <a:pt x="251" y="66"/>
                  </a:cubicBezTo>
                  <a:cubicBezTo>
                    <a:pt x="251" y="81"/>
                    <a:pt x="264" y="92"/>
                    <a:pt x="279" y="92"/>
                  </a:cubicBezTo>
                  <a:cubicBezTo>
                    <a:pt x="295" y="92"/>
                    <a:pt x="317" y="79"/>
                    <a:pt x="317" y="51"/>
                  </a:cubicBezTo>
                  <a:cubicBezTo>
                    <a:pt x="317" y="15"/>
                    <a:pt x="279" y="0"/>
                    <a:pt x="244" y="0"/>
                  </a:cubicBezTo>
                  <a:cubicBezTo>
                    <a:pt x="209" y="0"/>
                    <a:pt x="178" y="15"/>
                    <a:pt x="150" y="48"/>
                  </a:cubicBezTo>
                  <a:cubicBezTo>
                    <a:pt x="136" y="7"/>
                    <a:pt x="95" y="0"/>
                    <a:pt x="79" y="0"/>
                  </a:cubicBezTo>
                  <a:cubicBezTo>
                    <a:pt x="53" y="0"/>
                    <a:pt x="35" y="15"/>
                    <a:pt x="24" y="35"/>
                  </a:cubicBezTo>
                  <a:cubicBezTo>
                    <a:pt x="9" y="62"/>
                    <a:pt x="0" y="101"/>
                    <a:pt x="0" y="103"/>
                  </a:cubicBezTo>
                  <a:cubicBezTo>
                    <a:pt x="0" y="112"/>
                    <a:pt x="9" y="112"/>
                    <a:pt x="11" y="112"/>
                  </a:cubicBezTo>
                  <a:cubicBezTo>
                    <a:pt x="22" y="112"/>
                    <a:pt x="22" y="110"/>
                    <a:pt x="26" y="92"/>
                  </a:cubicBezTo>
                  <a:cubicBezTo>
                    <a:pt x="37" y="51"/>
                    <a:pt x="51" y="20"/>
                    <a:pt x="77" y="20"/>
                  </a:cubicBezTo>
                  <a:cubicBezTo>
                    <a:pt x="95" y="20"/>
                    <a:pt x="99" y="33"/>
                    <a:pt x="99" y="53"/>
                  </a:cubicBezTo>
                  <a:cubicBezTo>
                    <a:pt x="99" y="66"/>
                    <a:pt x="92" y="90"/>
                    <a:pt x="88" y="110"/>
                  </a:cubicBezTo>
                  <a:cubicBezTo>
                    <a:pt x="84" y="128"/>
                    <a:pt x="77" y="156"/>
                    <a:pt x="73" y="169"/>
                  </a:cubicBezTo>
                  <a:lnTo>
                    <a:pt x="51" y="257"/>
                  </a:lnTo>
                  <a:cubicBezTo>
                    <a:pt x="48" y="266"/>
                    <a:pt x="44" y="284"/>
                    <a:pt x="44" y="286"/>
                  </a:cubicBezTo>
                  <a:cubicBezTo>
                    <a:pt x="44" y="301"/>
                    <a:pt x="57" y="308"/>
                    <a:pt x="68" y="308"/>
                  </a:cubicBezTo>
                  <a:cubicBezTo>
                    <a:pt x="77" y="308"/>
                    <a:pt x="90" y="301"/>
                    <a:pt x="97" y="288"/>
                  </a:cubicBezTo>
                  <a:cubicBezTo>
                    <a:pt x="99" y="284"/>
                    <a:pt x="106" y="253"/>
                    <a:pt x="110" y="2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6403C314-C03D-184E-8816-DF3AEE7FEF45}"/>
                </a:ext>
              </a:extLst>
            </p:cNvPr>
            <p:cNvSpPr/>
            <p:nvPr/>
          </p:nvSpPr>
          <p:spPr>
            <a:xfrm>
              <a:off x="3606479" y="4600440"/>
              <a:ext cx="181800" cy="221400"/>
            </a:xfrm>
            <a:custGeom>
              <a:avLst/>
              <a:gdLst/>
              <a:ahLst/>
              <a:cxnLst>
                <a:cxn ang="3cd4">
                  <a:pos x="hc" y="t"/>
                </a:cxn>
                <a:cxn ang="cd2">
                  <a:pos x="l" y="vc"/>
                </a:cxn>
                <a:cxn ang="cd4">
                  <a:pos x="hc" y="b"/>
                </a:cxn>
                <a:cxn ang="0">
                  <a:pos x="r" y="vc"/>
                </a:cxn>
              </a:cxnLst>
              <a:rect l="l" t="t" r="r" b="b"/>
              <a:pathLst>
                <a:path w="506" h="616">
                  <a:moveTo>
                    <a:pt x="75" y="548"/>
                  </a:moveTo>
                  <a:cubicBezTo>
                    <a:pt x="66" y="581"/>
                    <a:pt x="66" y="587"/>
                    <a:pt x="22" y="587"/>
                  </a:cubicBezTo>
                  <a:cubicBezTo>
                    <a:pt x="11" y="587"/>
                    <a:pt x="0" y="587"/>
                    <a:pt x="0" y="605"/>
                  </a:cubicBezTo>
                  <a:cubicBezTo>
                    <a:pt x="0" y="614"/>
                    <a:pt x="4" y="616"/>
                    <a:pt x="13" y="616"/>
                  </a:cubicBezTo>
                  <a:cubicBezTo>
                    <a:pt x="40" y="616"/>
                    <a:pt x="66" y="614"/>
                    <a:pt x="95" y="614"/>
                  </a:cubicBezTo>
                  <a:cubicBezTo>
                    <a:pt x="125" y="614"/>
                    <a:pt x="158" y="616"/>
                    <a:pt x="189" y="616"/>
                  </a:cubicBezTo>
                  <a:cubicBezTo>
                    <a:pt x="196" y="616"/>
                    <a:pt x="207" y="616"/>
                    <a:pt x="207" y="598"/>
                  </a:cubicBezTo>
                  <a:cubicBezTo>
                    <a:pt x="207" y="587"/>
                    <a:pt x="198" y="587"/>
                    <a:pt x="185" y="587"/>
                  </a:cubicBezTo>
                  <a:cubicBezTo>
                    <a:pt x="136" y="587"/>
                    <a:pt x="136" y="581"/>
                    <a:pt x="136" y="572"/>
                  </a:cubicBezTo>
                  <a:cubicBezTo>
                    <a:pt x="136" y="559"/>
                    <a:pt x="176" y="403"/>
                    <a:pt x="183" y="378"/>
                  </a:cubicBezTo>
                  <a:cubicBezTo>
                    <a:pt x="196" y="405"/>
                    <a:pt x="222" y="440"/>
                    <a:pt x="273" y="440"/>
                  </a:cubicBezTo>
                  <a:cubicBezTo>
                    <a:pt x="385" y="440"/>
                    <a:pt x="506" y="297"/>
                    <a:pt x="506" y="156"/>
                  </a:cubicBezTo>
                  <a:cubicBezTo>
                    <a:pt x="506" y="64"/>
                    <a:pt x="451" y="0"/>
                    <a:pt x="378" y="0"/>
                  </a:cubicBezTo>
                  <a:cubicBezTo>
                    <a:pt x="330" y="0"/>
                    <a:pt x="282" y="35"/>
                    <a:pt x="251" y="73"/>
                  </a:cubicBezTo>
                  <a:cubicBezTo>
                    <a:pt x="240" y="20"/>
                    <a:pt x="198" y="0"/>
                    <a:pt x="163" y="0"/>
                  </a:cubicBezTo>
                  <a:cubicBezTo>
                    <a:pt x="119" y="0"/>
                    <a:pt x="99" y="37"/>
                    <a:pt x="90" y="55"/>
                  </a:cubicBezTo>
                  <a:cubicBezTo>
                    <a:pt x="75" y="88"/>
                    <a:pt x="62" y="147"/>
                    <a:pt x="62" y="150"/>
                  </a:cubicBezTo>
                  <a:cubicBezTo>
                    <a:pt x="62" y="158"/>
                    <a:pt x="70" y="158"/>
                    <a:pt x="73" y="158"/>
                  </a:cubicBezTo>
                  <a:cubicBezTo>
                    <a:pt x="81" y="158"/>
                    <a:pt x="84" y="158"/>
                    <a:pt x="90" y="136"/>
                  </a:cubicBezTo>
                  <a:cubicBezTo>
                    <a:pt x="106" y="68"/>
                    <a:pt x="125" y="22"/>
                    <a:pt x="161" y="22"/>
                  </a:cubicBezTo>
                  <a:cubicBezTo>
                    <a:pt x="176" y="22"/>
                    <a:pt x="189" y="29"/>
                    <a:pt x="189" y="66"/>
                  </a:cubicBezTo>
                  <a:cubicBezTo>
                    <a:pt x="189" y="88"/>
                    <a:pt x="187" y="99"/>
                    <a:pt x="183" y="114"/>
                  </a:cubicBezTo>
                  <a:close/>
                  <a:moveTo>
                    <a:pt x="246" y="125"/>
                  </a:moveTo>
                  <a:cubicBezTo>
                    <a:pt x="253" y="99"/>
                    <a:pt x="279" y="73"/>
                    <a:pt x="297" y="57"/>
                  </a:cubicBezTo>
                  <a:cubicBezTo>
                    <a:pt x="330" y="29"/>
                    <a:pt x="359" y="22"/>
                    <a:pt x="374" y="22"/>
                  </a:cubicBezTo>
                  <a:cubicBezTo>
                    <a:pt x="414" y="22"/>
                    <a:pt x="438" y="55"/>
                    <a:pt x="438" y="112"/>
                  </a:cubicBezTo>
                  <a:cubicBezTo>
                    <a:pt x="438" y="169"/>
                    <a:pt x="405" y="282"/>
                    <a:pt x="387" y="319"/>
                  </a:cubicBezTo>
                  <a:cubicBezTo>
                    <a:pt x="354" y="385"/>
                    <a:pt x="308" y="418"/>
                    <a:pt x="273" y="418"/>
                  </a:cubicBezTo>
                  <a:cubicBezTo>
                    <a:pt x="207" y="418"/>
                    <a:pt x="196" y="337"/>
                    <a:pt x="196" y="332"/>
                  </a:cubicBezTo>
                  <a:cubicBezTo>
                    <a:pt x="196" y="330"/>
                    <a:pt x="196" y="328"/>
                    <a:pt x="198" y="3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4A3246F4-1581-A142-8824-4CFDA2DD7AEB}"/>
                </a:ext>
              </a:extLst>
            </p:cNvPr>
            <p:cNvSpPr/>
            <p:nvPr/>
          </p:nvSpPr>
          <p:spPr>
            <a:xfrm>
              <a:off x="3826799" y="44935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B5AF1F86-8F2C-174B-8AAD-908E291E1A12}"/>
                </a:ext>
              </a:extLst>
            </p:cNvPr>
            <p:cNvSpPr/>
            <p:nvPr/>
          </p:nvSpPr>
          <p:spPr>
            <a:xfrm>
              <a:off x="3945600" y="4600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37B8983B-6809-F24B-ABE9-96EBE0CBF2CE}"/>
                </a:ext>
              </a:extLst>
            </p:cNvPr>
            <p:cNvSpPr/>
            <p:nvPr/>
          </p:nvSpPr>
          <p:spPr>
            <a:xfrm>
              <a:off x="4101480" y="447480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3DEF2569-1399-B145-ACFF-0D263E4C0C51}"/>
                </a:ext>
              </a:extLst>
            </p:cNvPr>
            <p:cNvSpPr/>
            <p:nvPr/>
          </p:nvSpPr>
          <p:spPr>
            <a:xfrm>
              <a:off x="4217039" y="47178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57ECB2A-BF53-094B-B06B-65ED280C0313}"/>
                </a:ext>
              </a:extLst>
            </p:cNvPr>
            <p:cNvSpPr/>
            <p:nvPr/>
          </p:nvSpPr>
          <p:spPr>
            <a:xfrm>
              <a:off x="4351680" y="46004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E07EE97F-38CC-6643-A71E-C1D7D980B23E}"/>
                </a:ext>
              </a:extLst>
            </p:cNvPr>
            <p:cNvSpPr/>
            <p:nvPr/>
          </p:nvSpPr>
          <p:spPr>
            <a:xfrm>
              <a:off x="4548960" y="44935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4C26DF9-EBE0-0A4D-9DF6-8F0E0A59EA4E}"/>
                </a:ext>
              </a:extLst>
            </p:cNvPr>
            <p:cNvSpPr/>
            <p:nvPr/>
          </p:nvSpPr>
          <p:spPr>
            <a:xfrm>
              <a:off x="4622040" y="4600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8D7AD3F4-D297-8349-B5DC-470BF3730487}"/>
                </a:ext>
              </a:extLst>
            </p:cNvPr>
            <p:cNvSpPr/>
            <p:nvPr/>
          </p:nvSpPr>
          <p:spPr>
            <a:xfrm>
              <a:off x="4796280" y="47178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307D269-8FF6-A540-987F-06ABE53F4C6A}"/>
                </a:ext>
              </a:extLst>
            </p:cNvPr>
            <p:cNvSpPr/>
            <p:nvPr/>
          </p:nvSpPr>
          <p:spPr>
            <a:xfrm>
              <a:off x="4929840" y="4604400"/>
              <a:ext cx="188280" cy="154080"/>
            </a:xfrm>
            <a:custGeom>
              <a:avLst/>
              <a:gdLst/>
              <a:ahLst/>
              <a:cxnLst>
                <a:cxn ang="3cd4">
                  <a:pos x="hc" y="t"/>
                </a:cxn>
                <a:cxn ang="cd2">
                  <a:pos x="l" y="vc"/>
                </a:cxn>
                <a:cxn ang="cd4">
                  <a:pos x="hc" y="b"/>
                </a:cxn>
                <a:cxn ang="0">
                  <a:pos x="r" y="vc"/>
                </a:cxn>
              </a:cxnLst>
              <a:rect l="l" t="t" r="r" b="b"/>
              <a:pathLst>
                <a:path w="524"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8" y="301"/>
                    <a:pt x="348" y="238"/>
                    <a:pt x="348" y="211"/>
                  </a:cubicBezTo>
                  <a:cubicBezTo>
                    <a:pt x="348" y="158"/>
                    <a:pt x="354" y="108"/>
                    <a:pt x="365" y="57"/>
                  </a:cubicBezTo>
                  <a:lnTo>
                    <a:pt x="477" y="57"/>
                  </a:lnTo>
                  <a:cubicBezTo>
                    <a:pt x="488" y="57"/>
                    <a:pt x="524" y="57"/>
                    <a:pt x="524" y="24"/>
                  </a:cubicBezTo>
                  <a:cubicBezTo>
                    <a:pt x="524"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5DE1C89B-D995-4743-BC60-8CB8B5607B68}"/>
                </a:ext>
              </a:extLst>
            </p:cNvPr>
            <p:cNvSpPr/>
            <p:nvPr/>
          </p:nvSpPr>
          <p:spPr>
            <a:xfrm>
              <a:off x="5165280" y="44935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38D2D1B7-0548-354F-BBEA-31768DFB60F1}"/>
                </a:ext>
              </a:extLst>
            </p:cNvPr>
            <p:cNvSpPr/>
            <p:nvPr/>
          </p:nvSpPr>
          <p:spPr>
            <a:xfrm>
              <a:off x="5283360" y="4600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466051D7-9127-A94B-B3D4-13A0C66C4E24}"/>
                </a:ext>
              </a:extLst>
            </p:cNvPr>
            <p:cNvSpPr/>
            <p:nvPr/>
          </p:nvSpPr>
          <p:spPr>
            <a:xfrm>
              <a:off x="5447880" y="44935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926B793F-6B04-7641-9DDB-173E20532504}"/>
                </a:ext>
              </a:extLst>
            </p:cNvPr>
            <p:cNvSpPr/>
            <p:nvPr/>
          </p:nvSpPr>
          <p:spPr>
            <a:xfrm>
              <a:off x="5582520" y="44935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F5D3F14A-B50B-6E4C-99E7-0F6049FBA365}"/>
                </a:ext>
              </a:extLst>
            </p:cNvPr>
            <p:cNvSpPr/>
            <p:nvPr/>
          </p:nvSpPr>
          <p:spPr>
            <a:xfrm>
              <a:off x="5738400" y="44935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0"/>
                  </a:lnTo>
                  <a:lnTo>
                    <a:pt x="40" y="930"/>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F8E99C53-9677-BC4C-8BBC-3E9CC9C78896}"/>
                </a:ext>
              </a:extLst>
            </p:cNvPr>
            <p:cNvSpPr/>
            <p:nvPr/>
          </p:nvSpPr>
          <p:spPr>
            <a:xfrm>
              <a:off x="5803560" y="46004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A13886F6-D004-3140-9E99-E04163CD3B4F}"/>
                </a:ext>
              </a:extLst>
            </p:cNvPr>
            <p:cNvSpPr/>
            <p:nvPr/>
          </p:nvSpPr>
          <p:spPr>
            <a:xfrm>
              <a:off x="6057000" y="455148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14A3C53F-078E-E547-964D-335C5A2D4A40}"/>
                </a:ext>
              </a:extLst>
            </p:cNvPr>
            <p:cNvSpPr/>
            <p:nvPr/>
          </p:nvSpPr>
          <p:spPr>
            <a:xfrm>
              <a:off x="6390360" y="46004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0"/>
                  </a:cubicBezTo>
                  <a:cubicBezTo>
                    <a:pt x="273" y="631"/>
                    <a:pt x="277" y="638"/>
                    <a:pt x="284" y="638"/>
                  </a:cubicBezTo>
                  <a:cubicBezTo>
                    <a:pt x="297" y="638"/>
                    <a:pt x="306" y="616"/>
                    <a:pt x="315" y="578"/>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1B53D993-2BD7-BB4E-9AE7-CEF9D83FD036}"/>
                </a:ext>
              </a:extLst>
            </p:cNvPr>
            <p:cNvSpPr/>
            <p:nvPr/>
          </p:nvSpPr>
          <p:spPr>
            <a:xfrm>
              <a:off x="6602760" y="45165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BB120C23-F0B6-1241-8DEE-7B1B5923379C}"/>
                </a:ext>
              </a:extLst>
            </p:cNvPr>
            <p:cNvSpPr/>
            <p:nvPr/>
          </p:nvSpPr>
          <p:spPr>
            <a:xfrm>
              <a:off x="6873480" y="450540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58E6733A-2A0D-3143-A9DC-84253E107DB7}"/>
                </a:ext>
              </a:extLst>
            </p:cNvPr>
            <p:cNvSpPr/>
            <p:nvPr/>
          </p:nvSpPr>
          <p:spPr>
            <a:xfrm>
              <a:off x="7085880" y="44935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6B9E7211-00F3-8748-B0C9-187EE478157A}"/>
                </a:ext>
              </a:extLst>
            </p:cNvPr>
            <p:cNvSpPr/>
            <p:nvPr/>
          </p:nvSpPr>
          <p:spPr>
            <a:xfrm>
              <a:off x="7204680" y="4600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FC4D7A5D-52A9-B345-98C5-8D8EC908A567}"/>
                </a:ext>
              </a:extLst>
            </p:cNvPr>
            <p:cNvSpPr/>
            <p:nvPr/>
          </p:nvSpPr>
          <p:spPr>
            <a:xfrm>
              <a:off x="7359119" y="4654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38FDC469-5000-B343-AC30-996A69E53A7F}"/>
                </a:ext>
              </a:extLst>
            </p:cNvPr>
            <p:cNvSpPr/>
            <p:nvPr/>
          </p:nvSpPr>
          <p:spPr>
            <a:xfrm>
              <a:off x="7470720" y="46558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5BA07919-52A4-4744-BF92-2668A837771F}"/>
                </a:ext>
              </a:extLst>
            </p:cNvPr>
            <p:cNvSpPr/>
            <p:nvPr/>
          </p:nvSpPr>
          <p:spPr>
            <a:xfrm>
              <a:off x="7692479" y="46447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20CD608C-9F33-0641-BDBA-FF1B1BFE7ED9}"/>
                </a:ext>
              </a:extLst>
            </p:cNvPr>
            <p:cNvSpPr/>
            <p:nvPr/>
          </p:nvSpPr>
          <p:spPr>
            <a:xfrm>
              <a:off x="7939440" y="4626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945F4B9E-4159-A34C-B6C1-090CD2196570}"/>
                </a:ext>
              </a:extLst>
            </p:cNvPr>
            <p:cNvSpPr/>
            <p:nvPr/>
          </p:nvSpPr>
          <p:spPr>
            <a:xfrm>
              <a:off x="8304479" y="4600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CF771BFD-A8FF-6042-82ED-481C7A3459E2}"/>
                </a:ext>
              </a:extLst>
            </p:cNvPr>
            <p:cNvSpPr/>
            <p:nvPr/>
          </p:nvSpPr>
          <p:spPr>
            <a:xfrm>
              <a:off x="8460720" y="447480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E848274A-8EC2-0142-94E3-6EE2FB064A7C}"/>
                </a:ext>
              </a:extLst>
            </p:cNvPr>
            <p:cNvSpPr/>
            <p:nvPr/>
          </p:nvSpPr>
          <p:spPr>
            <a:xfrm>
              <a:off x="8565840" y="44935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8AA1345E-2B72-2943-A54F-C03A8549503C}"/>
                </a:ext>
              </a:extLst>
            </p:cNvPr>
            <p:cNvSpPr/>
            <p:nvPr/>
          </p:nvSpPr>
          <p:spPr>
            <a:xfrm>
              <a:off x="8688600" y="44935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0"/>
                  </a:lnTo>
                  <a:lnTo>
                    <a:pt x="0" y="930"/>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44" name="Group 143" descr="28§display§s_t§svg§600§FALSE" title="TexMaths">
            <a:extLst>
              <a:ext uri="{FF2B5EF4-FFF2-40B4-BE49-F238E27FC236}">
                <a16:creationId xmlns:a16="http://schemas.microsoft.com/office/drawing/2014/main" id="{372F4D27-61A9-FF49-BDD1-E15BB641E04D}"/>
              </a:ext>
            </a:extLst>
          </p:cNvPr>
          <p:cNvGrpSpPr/>
          <p:nvPr/>
        </p:nvGrpSpPr>
        <p:grpSpPr>
          <a:xfrm>
            <a:off x="2651760" y="2349000"/>
            <a:ext cx="340200" cy="265680"/>
            <a:chOff x="2651760" y="2349000"/>
            <a:chExt cx="340200" cy="265680"/>
          </a:xfrm>
        </p:grpSpPr>
        <p:sp>
          <p:nvSpPr>
            <p:cNvPr id="145" name="Freeform 144">
              <a:extLst>
                <a:ext uri="{FF2B5EF4-FFF2-40B4-BE49-F238E27FC236}">
                  <a16:creationId xmlns:a16="http://schemas.microsoft.com/office/drawing/2014/main" id="{7FC3DA49-D627-914B-A617-6D83AC62BA3E}"/>
                </a:ext>
              </a:extLst>
            </p:cNvPr>
            <p:cNvSpPr/>
            <p:nvPr/>
          </p:nvSpPr>
          <p:spPr>
            <a:xfrm>
              <a:off x="2651760"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6" name="Freeform 145">
              <a:extLst>
                <a:ext uri="{FF2B5EF4-FFF2-40B4-BE49-F238E27FC236}">
                  <a16:creationId xmlns:a16="http://schemas.microsoft.com/office/drawing/2014/main" id="{C8DDEBBA-4650-2B4E-A976-4CEDE6E1C213}"/>
                </a:ext>
              </a:extLst>
            </p:cNvPr>
            <p:cNvSpPr/>
            <p:nvPr/>
          </p:nvSpPr>
          <p:spPr>
            <a:xfrm>
              <a:off x="26748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7" name="Freeform 146">
              <a:extLst>
                <a:ext uri="{FF2B5EF4-FFF2-40B4-BE49-F238E27FC236}">
                  <a16:creationId xmlns:a16="http://schemas.microsoft.com/office/drawing/2014/main" id="{B8ACAA6D-44D1-D14C-9F58-E328CF244E86}"/>
                </a:ext>
              </a:extLst>
            </p:cNvPr>
            <p:cNvSpPr/>
            <p:nvPr/>
          </p:nvSpPr>
          <p:spPr>
            <a:xfrm>
              <a:off x="2871360"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48" name="Group 147" descr="28§display§r_t§svg§600§FALSE" title="TexMaths">
            <a:extLst>
              <a:ext uri="{FF2B5EF4-FFF2-40B4-BE49-F238E27FC236}">
                <a16:creationId xmlns:a16="http://schemas.microsoft.com/office/drawing/2014/main" id="{D626AD8A-C92C-C549-8745-26BBFFBA8F06}"/>
              </a:ext>
            </a:extLst>
          </p:cNvPr>
          <p:cNvGrpSpPr/>
          <p:nvPr/>
        </p:nvGrpSpPr>
        <p:grpSpPr>
          <a:xfrm>
            <a:off x="4509361" y="2520721"/>
            <a:ext cx="333360" cy="265679"/>
            <a:chOff x="4509360" y="2520720"/>
            <a:chExt cx="333360" cy="265679"/>
          </a:xfrm>
        </p:grpSpPr>
        <p:sp>
          <p:nvSpPr>
            <p:cNvPr id="149" name="Freeform 148">
              <a:extLst>
                <a:ext uri="{FF2B5EF4-FFF2-40B4-BE49-F238E27FC236}">
                  <a16:creationId xmlns:a16="http://schemas.microsoft.com/office/drawing/2014/main" id="{CD8330DC-7570-534F-A279-04C517EC66E7}"/>
                </a:ext>
              </a:extLst>
            </p:cNvPr>
            <p:cNvSpPr/>
            <p:nvPr/>
          </p:nvSpPr>
          <p:spPr>
            <a:xfrm>
              <a:off x="4509360"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0" name="Freeform 149">
              <a:extLst>
                <a:ext uri="{FF2B5EF4-FFF2-40B4-BE49-F238E27FC236}">
                  <a16:creationId xmlns:a16="http://schemas.microsoft.com/office/drawing/2014/main" id="{AC8C1B51-6FE2-104F-A8E9-E0D56E853980}"/>
                </a:ext>
              </a:extLst>
            </p:cNvPr>
            <p:cNvSpPr/>
            <p:nvPr/>
          </p:nvSpPr>
          <p:spPr>
            <a:xfrm>
              <a:off x="45223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1" name="Freeform 150">
              <a:extLst>
                <a:ext uri="{FF2B5EF4-FFF2-40B4-BE49-F238E27FC236}">
                  <a16:creationId xmlns:a16="http://schemas.microsoft.com/office/drawing/2014/main" id="{9CF758DB-266A-0044-8476-9E22EC85FC80}"/>
                </a:ext>
              </a:extLst>
            </p:cNvPr>
            <p:cNvSpPr/>
            <p:nvPr/>
          </p:nvSpPr>
          <p:spPr>
            <a:xfrm>
              <a:off x="47210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52" name="Straight Connector 151">
            <a:extLst>
              <a:ext uri="{FF2B5EF4-FFF2-40B4-BE49-F238E27FC236}">
                <a16:creationId xmlns:a16="http://schemas.microsoft.com/office/drawing/2014/main" id="{DA699033-2CFD-A541-BF38-4B7171D7C271}"/>
              </a:ext>
            </a:extLst>
          </p:cNvPr>
          <p:cNvSpPr/>
          <p:nvPr/>
        </p:nvSpPr>
        <p:spPr>
          <a:xfrm>
            <a:off x="33832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153" name="Freeform 152">
            <a:extLst>
              <a:ext uri="{FF2B5EF4-FFF2-40B4-BE49-F238E27FC236}">
                <a16:creationId xmlns:a16="http://schemas.microsoft.com/office/drawing/2014/main" id="{B664F2AD-3AD0-494B-842D-81B229CAB7F2}"/>
              </a:ext>
            </a:extLst>
          </p:cNvPr>
          <p:cNvSpPr/>
          <p:nvPr/>
        </p:nvSpPr>
        <p:spPr>
          <a:xfrm>
            <a:off x="4003560" y="5267070"/>
            <a:ext cx="3265560" cy="581558"/>
          </a:xfrm>
          <a:custGeom>
            <a:avLst>
              <a:gd name="f0" fmla="val 6804"/>
              <a:gd name="f1" fmla="val -14185"/>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600" dirty="0">
                <a:latin typeface="Liberation Sans" pitchFamily="18"/>
                <a:ea typeface="Noto Sans CJK SC Regular" pitchFamily="2"/>
                <a:cs typeface="FreeSans" pitchFamily="2"/>
              </a:rPr>
              <a:t>Deterministic 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BDA71-BC16-9746-B489-0CC9538B653F}"/>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a:latin typeface="Liberation Sans" pitchFamily="18"/>
                <a:ea typeface="Noto Sans CJK SC Regular" pitchFamily="2"/>
                <a:cs typeface="FreeSans" pitchFamily="2"/>
              </a:rPr>
              <a:t>How do we calculate the value function for a given policy?</a:t>
            </a:r>
          </a:p>
        </p:txBody>
      </p:sp>
      <p:sp>
        <p:nvSpPr>
          <p:cNvPr id="4" name="Freeform 3">
            <a:extLst>
              <a:ext uri="{FF2B5EF4-FFF2-40B4-BE49-F238E27FC236}">
                <a16:creationId xmlns:a16="http://schemas.microsoft.com/office/drawing/2014/main" id="{3EFAE0A3-1C46-854C-B364-081B503777A0}"/>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5" name="Group 4" descr="28§display§s_t§svg§600§FALSE" title="TexMaths">
            <a:extLst>
              <a:ext uri="{FF2B5EF4-FFF2-40B4-BE49-F238E27FC236}">
                <a16:creationId xmlns:a16="http://schemas.microsoft.com/office/drawing/2014/main" id="{3F83DA4B-0EAA-574E-8D07-33C6CBD57FE5}"/>
              </a:ext>
            </a:extLst>
          </p:cNvPr>
          <p:cNvGrpSpPr/>
          <p:nvPr/>
        </p:nvGrpSpPr>
        <p:grpSpPr>
          <a:xfrm>
            <a:off x="1280159" y="2349000"/>
            <a:ext cx="340200" cy="265680"/>
            <a:chOff x="1280159" y="2349000"/>
            <a:chExt cx="340200" cy="265680"/>
          </a:xfrm>
        </p:grpSpPr>
        <p:sp>
          <p:nvSpPr>
            <p:cNvPr id="6" name="Freeform 5">
              <a:extLst>
                <a:ext uri="{FF2B5EF4-FFF2-40B4-BE49-F238E27FC236}">
                  <a16:creationId xmlns:a16="http://schemas.microsoft.com/office/drawing/2014/main" id="{29374A72-3D52-2F45-8B50-DE38E3E205A4}"/>
                </a:ext>
              </a:extLst>
            </p:cNvPr>
            <p:cNvSpPr/>
            <p:nvPr/>
          </p:nvSpPr>
          <p:spPr>
            <a:xfrm>
              <a:off x="1280159"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16EE71D1-ED8B-CA4B-AE26-475C505042D2}"/>
                </a:ext>
              </a:extLst>
            </p:cNvPr>
            <p:cNvSpPr/>
            <p:nvPr/>
          </p:nvSpPr>
          <p:spPr>
            <a:xfrm>
              <a:off x="13032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E726B065-3FEF-C34F-AC79-129A7255585F}"/>
                </a:ext>
              </a:extLst>
            </p:cNvPr>
            <p:cNvSpPr/>
            <p:nvPr/>
          </p:nvSpPr>
          <p:spPr>
            <a:xfrm>
              <a:off x="1499759"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9" name="Group 8">
            <a:extLst>
              <a:ext uri="{FF2B5EF4-FFF2-40B4-BE49-F238E27FC236}">
                <a16:creationId xmlns:a16="http://schemas.microsoft.com/office/drawing/2014/main" id="{B4AD410B-33C9-CB41-A1E9-45C1E05077CE}"/>
              </a:ext>
            </a:extLst>
          </p:cNvPr>
          <p:cNvGrpSpPr/>
          <p:nvPr/>
        </p:nvGrpSpPr>
        <p:grpSpPr>
          <a:xfrm>
            <a:off x="5943601" y="1883520"/>
            <a:ext cx="1188719" cy="1188719"/>
            <a:chOff x="5943600" y="1883520"/>
            <a:chExt cx="1188719" cy="1188719"/>
          </a:xfrm>
        </p:grpSpPr>
        <p:sp>
          <p:nvSpPr>
            <p:cNvPr id="10" name="Freeform 9">
              <a:extLst>
                <a:ext uri="{FF2B5EF4-FFF2-40B4-BE49-F238E27FC236}">
                  <a16:creationId xmlns:a16="http://schemas.microsoft.com/office/drawing/2014/main" id="{9DF062B9-C3A5-614E-BEC6-7B4493831FDF}"/>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 name="Group 10" descr="28§display§s_{t+1}§svg§600§FALSE" title="TexMaths">
              <a:extLst>
                <a:ext uri="{FF2B5EF4-FFF2-40B4-BE49-F238E27FC236}">
                  <a16:creationId xmlns:a16="http://schemas.microsoft.com/office/drawing/2014/main" id="{94CBCB6C-C130-FC4A-AA53-B086ADC1933D}"/>
                </a:ext>
              </a:extLst>
            </p:cNvPr>
            <p:cNvGrpSpPr/>
            <p:nvPr/>
          </p:nvGrpSpPr>
          <p:grpSpPr>
            <a:xfrm>
              <a:off x="6126480" y="2340720"/>
              <a:ext cx="788040" cy="299880"/>
              <a:chOff x="6126480" y="2340720"/>
              <a:chExt cx="788040" cy="299880"/>
            </a:xfrm>
          </p:grpSpPr>
          <p:sp>
            <p:nvSpPr>
              <p:cNvPr id="12" name="Freeform 11">
                <a:extLst>
                  <a:ext uri="{FF2B5EF4-FFF2-40B4-BE49-F238E27FC236}">
                    <a16:creationId xmlns:a16="http://schemas.microsoft.com/office/drawing/2014/main" id="{680F2F26-A224-D741-8F3A-A14B2BBBDB74}"/>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156EDDB8-D7C0-2A4E-BD73-16B679F5412A}"/>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492EDE57-215B-6442-A91F-1C76B89DC9AD}"/>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83960F50-4EDB-3C4F-9BD1-07350B02DD0F}"/>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04CB4FC7-F38A-B541-95E7-A6896DC21F41}"/>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17" name="Straight Connector 16">
            <a:extLst>
              <a:ext uri="{FF2B5EF4-FFF2-40B4-BE49-F238E27FC236}">
                <a16:creationId xmlns:a16="http://schemas.microsoft.com/office/drawing/2014/main" id="{FB9ED7D1-A2E6-124B-913D-230B9D47BCA1}"/>
              </a:ext>
            </a:extLst>
          </p:cNvPr>
          <p:cNvSpPr/>
          <p:nvPr/>
        </p:nvSpPr>
        <p:spPr>
          <a:xfrm>
            <a:off x="20116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18" name="Group 17" descr="28§display§r_t§svg§600§FALSE" title="TexMaths">
            <a:extLst>
              <a:ext uri="{FF2B5EF4-FFF2-40B4-BE49-F238E27FC236}">
                <a16:creationId xmlns:a16="http://schemas.microsoft.com/office/drawing/2014/main" id="{8ED41F2C-A880-5042-A647-753C612A4DCB}"/>
              </a:ext>
            </a:extLst>
          </p:cNvPr>
          <p:cNvGrpSpPr/>
          <p:nvPr/>
        </p:nvGrpSpPr>
        <p:grpSpPr>
          <a:xfrm>
            <a:off x="3137759" y="2520721"/>
            <a:ext cx="333360" cy="265679"/>
            <a:chOff x="3137759" y="2520720"/>
            <a:chExt cx="333360" cy="265679"/>
          </a:xfrm>
        </p:grpSpPr>
        <p:sp>
          <p:nvSpPr>
            <p:cNvPr id="19" name="Freeform 18">
              <a:extLst>
                <a:ext uri="{FF2B5EF4-FFF2-40B4-BE49-F238E27FC236}">
                  <a16:creationId xmlns:a16="http://schemas.microsoft.com/office/drawing/2014/main" id="{9C001C09-DD92-2540-AD59-BABA923F13BC}"/>
                </a:ext>
              </a:extLst>
            </p:cNvPr>
            <p:cNvSpPr/>
            <p:nvPr/>
          </p:nvSpPr>
          <p:spPr>
            <a:xfrm>
              <a:off x="3137759"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61224A61-A080-4449-8A79-3EB465106F31}"/>
                </a:ext>
              </a:extLst>
            </p:cNvPr>
            <p:cNvSpPr/>
            <p:nvPr/>
          </p:nvSpPr>
          <p:spPr>
            <a:xfrm>
              <a:off x="31507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0193EA87-EAAC-5E4B-A815-B1079F096445}"/>
                </a:ext>
              </a:extLst>
            </p:cNvPr>
            <p:cNvSpPr/>
            <p:nvPr/>
          </p:nvSpPr>
          <p:spPr>
            <a:xfrm>
              <a:off x="33494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2" name="Group 21" descr="28§display§V^\pi(s_{t}=s)= r_{t+1} + \mbox{expected value of being at } s_{t+1}§svg§600§FALSE" title="TexMaths">
            <a:extLst>
              <a:ext uri="{FF2B5EF4-FFF2-40B4-BE49-F238E27FC236}">
                <a16:creationId xmlns:a16="http://schemas.microsoft.com/office/drawing/2014/main" id="{5FDC4968-70A7-0141-B92B-54B404BAEAB2}"/>
              </a:ext>
            </a:extLst>
          </p:cNvPr>
          <p:cNvGrpSpPr/>
          <p:nvPr/>
        </p:nvGrpSpPr>
        <p:grpSpPr>
          <a:xfrm>
            <a:off x="1269360" y="3228480"/>
            <a:ext cx="6685560" cy="337320"/>
            <a:chOff x="1269360" y="3228480"/>
            <a:chExt cx="6685560" cy="337320"/>
          </a:xfrm>
        </p:grpSpPr>
        <p:sp>
          <p:nvSpPr>
            <p:cNvPr id="23" name="Freeform 22">
              <a:extLst>
                <a:ext uri="{FF2B5EF4-FFF2-40B4-BE49-F238E27FC236}">
                  <a16:creationId xmlns:a16="http://schemas.microsoft.com/office/drawing/2014/main" id="{DC33AE76-C900-6647-9E33-BFE392E3AA10}"/>
                </a:ext>
              </a:extLst>
            </p:cNvPr>
            <p:cNvSpPr/>
            <p:nvPr/>
          </p:nvSpPr>
          <p:spPr>
            <a:xfrm>
              <a:off x="1269360" y="322920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0D6FF1D3-5371-C146-9CC2-F33A4EADF247}"/>
                </a:ext>
              </a:extLst>
            </p:cNvPr>
            <p:cNvSpPr/>
            <p:nvPr/>
          </p:nvSpPr>
          <p:spPr>
            <a:xfrm>
              <a:off x="1286280" y="325080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271F910C-7E81-5942-A556-5B172A17C89C}"/>
                </a:ext>
              </a:extLst>
            </p:cNvPr>
            <p:cNvSpPr/>
            <p:nvPr/>
          </p:nvSpPr>
          <p:spPr>
            <a:xfrm>
              <a:off x="1515600" y="324000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BB6B5DEC-95FC-8C4C-9313-193465926AC7}"/>
                </a:ext>
              </a:extLst>
            </p:cNvPr>
            <p:cNvSpPr/>
            <p:nvPr/>
          </p:nvSpPr>
          <p:spPr>
            <a:xfrm>
              <a:off x="1695240" y="322848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ED2DE798-8379-374B-9038-76DFD54A4217}"/>
                </a:ext>
              </a:extLst>
            </p:cNvPr>
            <p:cNvSpPr/>
            <p:nvPr/>
          </p:nvSpPr>
          <p:spPr>
            <a:xfrm>
              <a:off x="179532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69AAD5E-B3B5-9943-9D47-84D52F28ED6D}"/>
                </a:ext>
              </a:extLst>
            </p:cNvPr>
            <p:cNvSpPr/>
            <p:nvPr/>
          </p:nvSpPr>
          <p:spPr>
            <a:xfrm>
              <a:off x="1926719"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4C6455D0-049A-7B40-8517-F48CE03E810C}"/>
                </a:ext>
              </a:extLst>
            </p:cNvPr>
            <p:cNvSpPr/>
            <p:nvPr/>
          </p:nvSpPr>
          <p:spPr>
            <a:xfrm>
              <a:off x="212004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49F7A1BF-FB86-BA4D-8177-BBEFFBC9EB34}"/>
                </a:ext>
              </a:extLst>
            </p:cNvPr>
            <p:cNvSpPr/>
            <p:nvPr/>
          </p:nvSpPr>
          <p:spPr>
            <a:xfrm>
              <a:off x="242928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46095196-8DDA-404C-AD93-2A0D79832AB6}"/>
                </a:ext>
              </a:extLst>
            </p:cNvPr>
            <p:cNvSpPr/>
            <p:nvPr/>
          </p:nvSpPr>
          <p:spPr>
            <a:xfrm>
              <a:off x="2568240" y="322848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EF7CCD4B-561C-F64F-89A9-1604F2E7177E}"/>
                </a:ext>
              </a:extLst>
            </p:cNvPr>
            <p:cNvSpPr/>
            <p:nvPr/>
          </p:nvSpPr>
          <p:spPr>
            <a:xfrm>
              <a:off x="2764080" y="335736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B27A390B-4332-3B41-8728-16D46750026E}"/>
                </a:ext>
              </a:extLst>
            </p:cNvPr>
            <p:cNvSpPr/>
            <p:nvPr/>
          </p:nvSpPr>
          <p:spPr>
            <a:xfrm>
              <a:off x="3066479" y="3332160"/>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CA23142-75CD-A840-B153-42AD930EB980}"/>
                </a:ext>
              </a:extLst>
            </p:cNvPr>
            <p:cNvSpPr/>
            <p:nvPr/>
          </p:nvSpPr>
          <p:spPr>
            <a:xfrm>
              <a:off x="319896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7796744-C8D7-D444-BC0B-D672955F5E2E}"/>
                </a:ext>
              </a:extLst>
            </p:cNvPr>
            <p:cNvSpPr/>
            <p:nvPr/>
          </p:nvSpPr>
          <p:spPr>
            <a:xfrm>
              <a:off x="3293279"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89140A67-6ABE-C84A-B00E-28BAE30A4C05}"/>
                </a:ext>
              </a:extLst>
            </p:cNvPr>
            <p:cNvSpPr/>
            <p:nvPr/>
          </p:nvSpPr>
          <p:spPr>
            <a:xfrm>
              <a:off x="348192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7BEA285F-8E8C-E044-99BE-D1488288B080}"/>
                </a:ext>
              </a:extLst>
            </p:cNvPr>
            <p:cNvSpPr/>
            <p:nvPr/>
          </p:nvSpPr>
          <p:spPr>
            <a:xfrm>
              <a:off x="3674519" y="3284639"/>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256E996D-CA52-E547-B1A6-62A56F64051B}"/>
                </a:ext>
              </a:extLst>
            </p:cNvPr>
            <p:cNvSpPr/>
            <p:nvPr/>
          </p:nvSpPr>
          <p:spPr>
            <a:xfrm>
              <a:off x="39603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EAB6FFC-30F9-0140-A3DF-21DDD064E422}"/>
                </a:ext>
              </a:extLst>
            </p:cNvPr>
            <p:cNvSpPr/>
            <p:nvPr/>
          </p:nvSpPr>
          <p:spPr>
            <a:xfrm>
              <a:off x="4085640" y="3335760"/>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AFCBB5E-00A9-414C-818C-1355009FDB2E}"/>
                </a:ext>
              </a:extLst>
            </p:cNvPr>
            <p:cNvSpPr/>
            <p:nvPr/>
          </p:nvSpPr>
          <p:spPr>
            <a:xfrm>
              <a:off x="4245480" y="3332160"/>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DADA87CA-AA53-AB44-9CC4-6A495840B404}"/>
                </a:ext>
              </a:extLst>
            </p:cNvPr>
            <p:cNvSpPr/>
            <p:nvPr/>
          </p:nvSpPr>
          <p:spPr>
            <a:xfrm>
              <a:off x="441720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0874BC12-21EB-3F45-BAEA-7F2B8661C46E}"/>
                </a:ext>
              </a:extLst>
            </p:cNvPr>
            <p:cNvSpPr/>
            <p:nvPr/>
          </p:nvSpPr>
          <p:spPr>
            <a:xfrm>
              <a:off x="4549319" y="3329639"/>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9303C8E4-EFDC-2B40-9AB0-E56CA06ACF78}"/>
                </a:ext>
              </a:extLst>
            </p:cNvPr>
            <p:cNvSpPr/>
            <p:nvPr/>
          </p:nvSpPr>
          <p:spPr>
            <a:xfrm>
              <a:off x="4675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907FA42A-9ECA-CC49-8E11-C94330E3F001}"/>
                </a:ext>
              </a:extLst>
            </p:cNvPr>
            <p:cNvSpPr/>
            <p:nvPr/>
          </p:nvSpPr>
          <p:spPr>
            <a:xfrm>
              <a:off x="479196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3916F582-31BF-0F49-A423-87FAC2CAE528}"/>
                </a:ext>
              </a:extLst>
            </p:cNvPr>
            <p:cNvSpPr/>
            <p:nvPr/>
          </p:nvSpPr>
          <p:spPr>
            <a:xfrm>
              <a:off x="4924440" y="3246840"/>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17A34907-3B49-2141-9CF2-F8FEDA76DDB9}"/>
                </a:ext>
              </a:extLst>
            </p:cNvPr>
            <p:cNvSpPr/>
            <p:nvPr/>
          </p:nvSpPr>
          <p:spPr>
            <a:xfrm>
              <a:off x="5181120" y="3335760"/>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C2533333-B78F-D442-B8F4-D9369BCA8299}"/>
                </a:ext>
              </a:extLst>
            </p:cNvPr>
            <p:cNvSpPr/>
            <p:nvPr/>
          </p:nvSpPr>
          <p:spPr>
            <a:xfrm>
              <a:off x="5326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F42AD7BF-C15A-B24B-9CE7-A8311B72A6A7}"/>
                </a:ext>
              </a:extLst>
            </p:cNvPr>
            <p:cNvSpPr/>
            <p:nvPr/>
          </p:nvSpPr>
          <p:spPr>
            <a:xfrm>
              <a:off x="5470920" y="3246840"/>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8AF3DEB-0432-CE4B-8F43-76F5789BB57B}"/>
                </a:ext>
              </a:extLst>
            </p:cNvPr>
            <p:cNvSpPr/>
            <p:nvPr/>
          </p:nvSpPr>
          <p:spPr>
            <a:xfrm>
              <a:off x="5552280" y="3332160"/>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20C491D1-5560-C04F-86E0-0817B79D98EE}"/>
                </a:ext>
              </a:extLst>
            </p:cNvPr>
            <p:cNvSpPr/>
            <p:nvPr/>
          </p:nvSpPr>
          <p:spPr>
            <a:xfrm>
              <a:off x="571392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198465AD-B69B-D74E-B17D-9F687B8E1B00}"/>
                </a:ext>
              </a:extLst>
            </p:cNvPr>
            <p:cNvSpPr/>
            <p:nvPr/>
          </p:nvSpPr>
          <p:spPr>
            <a:xfrm>
              <a:off x="5942520" y="3329639"/>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12DA8870-6E06-6C46-B6F8-60198550B25B}"/>
                </a:ext>
              </a:extLst>
            </p:cNvPr>
            <p:cNvSpPr/>
            <p:nvPr/>
          </p:nvSpPr>
          <p:spPr>
            <a:xfrm>
              <a:off x="6090840" y="3243959"/>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022C4A21-A7EA-F844-91B0-1CD9B951E0F7}"/>
                </a:ext>
              </a:extLst>
            </p:cNvPr>
            <p:cNvSpPr/>
            <p:nvPr/>
          </p:nvSpPr>
          <p:spPr>
            <a:xfrm>
              <a:off x="6277320" y="3246840"/>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C124AE15-136E-B743-8D2C-9C96266F0F25}"/>
                </a:ext>
              </a:extLst>
            </p:cNvPr>
            <p:cNvSpPr/>
            <p:nvPr/>
          </p:nvSpPr>
          <p:spPr>
            <a:xfrm>
              <a:off x="6449040" y="3329639"/>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6CADB16F-77A9-6240-9EE0-8777F59B01F8}"/>
                </a:ext>
              </a:extLst>
            </p:cNvPr>
            <p:cNvSpPr/>
            <p:nvPr/>
          </p:nvSpPr>
          <p:spPr>
            <a:xfrm>
              <a:off x="6580799" y="3255479"/>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5E77C750-D68E-FC4D-AD65-1B65A60D2ADE}"/>
                </a:ext>
              </a:extLst>
            </p:cNvPr>
            <p:cNvSpPr/>
            <p:nvPr/>
          </p:nvSpPr>
          <p:spPr>
            <a:xfrm>
              <a:off x="6661800" y="3332160"/>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3575A099-683C-954F-ADB3-2D9A6C7BE6EE}"/>
                </a:ext>
              </a:extLst>
            </p:cNvPr>
            <p:cNvSpPr/>
            <p:nvPr/>
          </p:nvSpPr>
          <p:spPr>
            <a:xfrm>
              <a:off x="6824160" y="332819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0D017C58-2867-624F-BCE5-BD13AB87C406}"/>
                </a:ext>
              </a:extLst>
            </p:cNvPr>
            <p:cNvSpPr/>
            <p:nvPr/>
          </p:nvSpPr>
          <p:spPr>
            <a:xfrm>
              <a:off x="7072920" y="3329639"/>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B973911E-2C9F-3A49-8F8F-100438831E80}"/>
                </a:ext>
              </a:extLst>
            </p:cNvPr>
            <p:cNvSpPr/>
            <p:nvPr/>
          </p:nvSpPr>
          <p:spPr>
            <a:xfrm>
              <a:off x="7213320" y="327384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47BBBB97-13FF-A140-BA93-4F599F052640}"/>
                </a:ext>
              </a:extLst>
            </p:cNvPr>
            <p:cNvSpPr/>
            <p:nvPr/>
          </p:nvSpPr>
          <p:spPr>
            <a:xfrm>
              <a:off x="7446600" y="3332160"/>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B19D611-A4B6-E84C-9562-12803166C5C8}"/>
                </a:ext>
              </a:extLst>
            </p:cNvPr>
            <p:cNvSpPr/>
            <p:nvPr/>
          </p:nvSpPr>
          <p:spPr>
            <a:xfrm>
              <a:off x="7577640" y="338436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C47D3BF3-A778-1A46-96A6-D6E732F75C02}"/>
                </a:ext>
              </a:extLst>
            </p:cNvPr>
            <p:cNvSpPr/>
            <p:nvPr/>
          </p:nvSpPr>
          <p:spPr>
            <a:xfrm>
              <a:off x="7672320" y="338580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93719FF3-4631-3448-8A22-4E2B8DA8D0B7}"/>
                </a:ext>
              </a:extLst>
            </p:cNvPr>
            <p:cNvSpPr/>
            <p:nvPr/>
          </p:nvSpPr>
          <p:spPr>
            <a:xfrm>
              <a:off x="7859880" y="337500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4" name="Group 63" descr="22§display§= \mathbb{E}_\pi [ r_{t+1} + \gamma V^\pi(s_{t+1}=s') | s_t = s]§svg§600§FALSE" title="TexMaths">
            <a:extLst>
              <a:ext uri="{FF2B5EF4-FFF2-40B4-BE49-F238E27FC236}">
                <a16:creationId xmlns:a16="http://schemas.microsoft.com/office/drawing/2014/main" id="{E5ABE396-2CB6-3A4A-94E2-14BEEF534B7E}"/>
              </a:ext>
            </a:extLst>
          </p:cNvPr>
          <p:cNvGrpSpPr/>
          <p:nvPr/>
        </p:nvGrpSpPr>
        <p:grpSpPr>
          <a:xfrm>
            <a:off x="2707920" y="3747240"/>
            <a:ext cx="5338440" cy="367200"/>
            <a:chOff x="2707920" y="3747240"/>
            <a:chExt cx="5338440" cy="367200"/>
          </a:xfrm>
        </p:grpSpPr>
        <p:sp>
          <p:nvSpPr>
            <p:cNvPr id="65" name="Freeform 64">
              <a:extLst>
                <a:ext uri="{FF2B5EF4-FFF2-40B4-BE49-F238E27FC236}">
                  <a16:creationId xmlns:a16="http://schemas.microsoft.com/office/drawing/2014/main" id="{F80AC433-1BDF-6848-A732-9E228D79FC11}"/>
                </a:ext>
              </a:extLst>
            </p:cNvPr>
            <p:cNvSpPr/>
            <p:nvPr/>
          </p:nvSpPr>
          <p:spPr>
            <a:xfrm>
              <a:off x="2707920" y="374868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13FE1C15-6B76-3340-B7A3-EA95804DA7C1}"/>
                </a:ext>
              </a:extLst>
            </p:cNvPr>
            <p:cNvSpPr/>
            <p:nvPr/>
          </p:nvSpPr>
          <p:spPr>
            <a:xfrm>
              <a:off x="27277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C2C986E6-CE7A-8E49-AFF7-0DBB15B84329}"/>
                </a:ext>
              </a:extLst>
            </p:cNvPr>
            <p:cNvSpPr/>
            <p:nvPr/>
          </p:nvSpPr>
          <p:spPr>
            <a:xfrm>
              <a:off x="3079440" y="3789360"/>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F9A337C-2162-2D41-9D99-7B64B802B527}"/>
                </a:ext>
              </a:extLst>
            </p:cNvPr>
            <p:cNvSpPr/>
            <p:nvPr/>
          </p:nvSpPr>
          <p:spPr>
            <a:xfrm>
              <a:off x="3316320" y="3974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AD88D15D-681F-484D-83D9-C66B269FEB11}"/>
                </a:ext>
              </a:extLst>
            </p:cNvPr>
            <p:cNvSpPr/>
            <p:nvPr/>
          </p:nvSpPr>
          <p:spPr>
            <a:xfrm>
              <a:off x="3535560" y="37663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FE2DCDF9-2A1E-044F-A125-521DC175F3CB}"/>
                </a:ext>
              </a:extLst>
            </p:cNvPr>
            <p:cNvSpPr/>
            <p:nvPr/>
          </p:nvSpPr>
          <p:spPr>
            <a:xfrm>
              <a:off x="3600360" y="387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A000783B-A52A-D349-BEA5-0B73803BB4DA}"/>
                </a:ext>
              </a:extLst>
            </p:cNvPr>
            <p:cNvSpPr/>
            <p:nvPr/>
          </p:nvSpPr>
          <p:spPr>
            <a:xfrm>
              <a:off x="375732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2404639F-797A-FA4E-90E6-7C1F5906225D}"/>
                </a:ext>
              </a:extLst>
            </p:cNvPr>
            <p:cNvSpPr/>
            <p:nvPr/>
          </p:nvSpPr>
          <p:spPr>
            <a:xfrm>
              <a:off x="3868199"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EBCFCC76-0EB1-2942-8206-3DF0BE4843E2}"/>
                </a:ext>
              </a:extLst>
            </p:cNvPr>
            <p:cNvSpPr/>
            <p:nvPr/>
          </p:nvSpPr>
          <p:spPr>
            <a:xfrm>
              <a:off x="409068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0DAC6B00-295D-FB4E-BFD2-D14D1DEED1B9}"/>
                </a:ext>
              </a:extLst>
            </p:cNvPr>
            <p:cNvSpPr/>
            <p:nvPr/>
          </p:nvSpPr>
          <p:spPr>
            <a:xfrm>
              <a:off x="4318200" y="382392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8519A731-6EF0-2D41-B961-CE03D921000E}"/>
                </a:ext>
              </a:extLst>
            </p:cNvPr>
            <p:cNvSpPr/>
            <p:nvPr/>
          </p:nvSpPr>
          <p:spPr>
            <a:xfrm>
              <a:off x="4652280" y="38732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8FD5CF71-8465-374E-9701-B9EFD1F77D9E}"/>
                </a:ext>
              </a:extLst>
            </p:cNvPr>
            <p:cNvSpPr/>
            <p:nvPr/>
          </p:nvSpPr>
          <p:spPr>
            <a:xfrm>
              <a:off x="4864680" y="3790079"/>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E1C66D03-D881-EF4A-BFEB-6EB358C3C94A}"/>
                </a:ext>
              </a:extLst>
            </p:cNvPr>
            <p:cNvSpPr/>
            <p:nvPr/>
          </p:nvSpPr>
          <p:spPr>
            <a:xfrm>
              <a:off x="5135400" y="37789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035A3E84-AD0B-0F43-8872-57CC2676B134}"/>
                </a:ext>
              </a:extLst>
            </p:cNvPr>
            <p:cNvSpPr/>
            <p:nvPr/>
          </p:nvSpPr>
          <p:spPr>
            <a:xfrm>
              <a:off x="5347800" y="376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4AC65640-7A90-824E-AADE-C8988D07F2A6}"/>
                </a:ext>
              </a:extLst>
            </p:cNvPr>
            <p:cNvSpPr/>
            <p:nvPr/>
          </p:nvSpPr>
          <p:spPr>
            <a:xfrm>
              <a:off x="546552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EE2576AE-EF28-B04E-9942-BC016CC6A6C0}"/>
                </a:ext>
              </a:extLst>
            </p:cNvPr>
            <p:cNvSpPr/>
            <p:nvPr/>
          </p:nvSpPr>
          <p:spPr>
            <a:xfrm>
              <a:off x="56206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BFD0293F-7B82-7645-B21A-D259B5241326}"/>
                </a:ext>
              </a:extLst>
            </p:cNvPr>
            <p:cNvSpPr/>
            <p:nvPr/>
          </p:nvSpPr>
          <p:spPr>
            <a:xfrm>
              <a:off x="5731560" y="392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495F8901-3D41-A642-93B4-0877B18B7054}"/>
                </a:ext>
              </a:extLst>
            </p:cNvPr>
            <p:cNvSpPr/>
            <p:nvPr/>
          </p:nvSpPr>
          <p:spPr>
            <a:xfrm>
              <a:off x="5954400" y="391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6F54EF4C-30DE-624E-B38D-AEB849C7D767}"/>
                </a:ext>
              </a:extLst>
            </p:cNvPr>
            <p:cNvSpPr/>
            <p:nvPr/>
          </p:nvSpPr>
          <p:spPr>
            <a:xfrm>
              <a:off x="620136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15B268CF-63A7-D844-92C2-686E48DC217B}"/>
                </a:ext>
              </a:extLst>
            </p:cNvPr>
            <p:cNvSpPr/>
            <p:nvPr/>
          </p:nvSpPr>
          <p:spPr>
            <a:xfrm>
              <a:off x="656568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FD832FF-1793-E24D-862C-777D69DA4DD9}"/>
                </a:ext>
              </a:extLst>
            </p:cNvPr>
            <p:cNvSpPr/>
            <p:nvPr/>
          </p:nvSpPr>
          <p:spPr>
            <a:xfrm>
              <a:off x="6722640" y="374724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4157EE3A-ECE4-AA45-BB95-02129E0CB61A}"/>
                </a:ext>
              </a:extLst>
            </p:cNvPr>
            <p:cNvSpPr/>
            <p:nvPr/>
          </p:nvSpPr>
          <p:spPr>
            <a:xfrm>
              <a:off x="6827759" y="376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42402D0E-2509-4E4A-85FC-69F95EE1EBC7}"/>
                </a:ext>
              </a:extLst>
            </p:cNvPr>
            <p:cNvSpPr/>
            <p:nvPr/>
          </p:nvSpPr>
          <p:spPr>
            <a:xfrm>
              <a:off x="6984719" y="37663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45EB8D82-D858-F044-A2B1-130104588967}"/>
                </a:ext>
              </a:extLst>
            </p:cNvPr>
            <p:cNvSpPr/>
            <p:nvPr/>
          </p:nvSpPr>
          <p:spPr>
            <a:xfrm>
              <a:off x="705744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F5EBCEFE-BD46-3445-8115-58B4DF009103}"/>
                </a:ext>
              </a:extLst>
            </p:cNvPr>
            <p:cNvSpPr/>
            <p:nvPr/>
          </p:nvSpPr>
          <p:spPr>
            <a:xfrm>
              <a:off x="7211880" y="392688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18E89548-38EC-7D40-8FB8-5911A0CA8531}"/>
                </a:ext>
              </a:extLst>
            </p:cNvPr>
            <p:cNvSpPr/>
            <p:nvPr/>
          </p:nvSpPr>
          <p:spPr>
            <a:xfrm>
              <a:off x="7440120" y="38991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C53E8FE8-F1F6-EE40-B524-7809E76087DF}"/>
                </a:ext>
              </a:extLst>
            </p:cNvPr>
            <p:cNvSpPr/>
            <p:nvPr/>
          </p:nvSpPr>
          <p:spPr>
            <a:xfrm>
              <a:off x="7805160" y="387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531D6F6E-9525-5249-AB59-27C7646ACB25}"/>
                </a:ext>
              </a:extLst>
            </p:cNvPr>
            <p:cNvSpPr/>
            <p:nvPr/>
          </p:nvSpPr>
          <p:spPr>
            <a:xfrm>
              <a:off x="7957080" y="37663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93" name="Freeform 92">
            <a:extLst>
              <a:ext uri="{FF2B5EF4-FFF2-40B4-BE49-F238E27FC236}">
                <a16:creationId xmlns:a16="http://schemas.microsoft.com/office/drawing/2014/main" id="{D845E1AC-813F-4F44-AB8F-B6E3D2037A07}"/>
              </a:ext>
            </a:extLst>
          </p:cNvPr>
          <p:cNvSpPr/>
          <p:nvPr/>
        </p:nvSpPr>
        <p:spPr>
          <a:xfrm>
            <a:off x="579240" y="1108081"/>
            <a:ext cx="8321040" cy="1965959"/>
          </a:xfrm>
          <a:custGeom>
            <a:avLst>
              <a:gd name="f0" fmla="val 6738"/>
              <a:gd name="f1" fmla="val 2713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600" dirty="0">
                <a:latin typeface="Liberation Sans" pitchFamily="18"/>
                <a:ea typeface="Noto Sans CJK SC Regular" pitchFamily="2"/>
                <a:cs typeface="FreeSans" pitchFamily="2"/>
              </a:rPr>
              <a:t>Please write this expectation in terms of:</a:t>
            </a:r>
          </a:p>
          <a:p>
            <a:pPr hangingPunct="0"/>
            <a:endParaRPr lang="en-US" sz="2600" dirty="0">
              <a:latin typeface="Liberation Sans" pitchFamily="18"/>
              <a:ea typeface="Noto Sans CJK SC Regular" pitchFamily="2"/>
              <a:cs typeface="FreeSans" pitchFamily="2"/>
            </a:endParaRPr>
          </a:p>
          <a:p>
            <a:pPr hangingPunct="0"/>
            <a:endParaRPr lang="en-US" sz="2600" dirty="0">
              <a:latin typeface="Liberation Sans" pitchFamily="18"/>
              <a:ea typeface="Noto Sans CJK SC Regular" pitchFamily="2"/>
              <a:cs typeface="FreeSans" pitchFamily="2"/>
            </a:endParaRPr>
          </a:p>
          <a:p>
            <a:pPr hangingPunct="0"/>
            <a:endParaRPr lang="en-US" sz="2600" dirty="0">
              <a:latin typeface="Liberation Sans" pitchFamily="18"/>
              <a:ea typeface="Noto Sans CJK SC Regular" pitchFamily="2"/>
              <a:cs typeface="FreeSans" pitchFamily="2"/>
            </a:endParaRPr>
          </a:p>
        </p:txBody>
      </p:sp>
      <p:grpSp>
        <p:nvGrpSpPr>
          <p:cNvPr id="94" name="Group 93" descr="28§display§p(s',r | s,a)§svg§600§FALSE" title="TexMaths">
            <a:extLst>
              <a:ext uri="{FF2B5EF4-FFF2-40B4-BE49-F238E27FC236}">
                <a16:creationId xmlns:a16="http://schemas.microsoft.com/office/drawing/2014/main" id="{4FB49E0D-FC1A-7D49-9672-F16B767EBF3A}"/>
              </a:ext>
            </a:extLst>
          </p:cNvPr>
          <p:cNvGrpSpPr/>
          <p:nvPr/>
        </p:nvGrpSpPr>
        <p:grpSpPr>
          <a:xfrm>
            <a:off x="1401840" y="1808108"/>
            <a:ext cx="2077200" cy="467280"/>
            <a:chOff x="1401840" y="1692360"/>
            <a:chExt cx="2077200" cy="467280"/>
          </a:xfrm>
        </p:grpSpPr>
        <p:sp>
          <p:nvSpPr>
            <p:cNvPr id="95" name="Freeform 94">
              <a:extLst>
                <a:ext uri="{FF2B5EF4-FFF2-40B4-BE49-F238E27FC236}">
                  <a16:creationId xmlns:a16="http://schemas.microsoft.com/office/drawing/2014/main" id="{914D4413-6C1C-2B47-A1CC-8C134C83AFB8}"/>
                </a:ext>
              </a:extLst>
            </p:cNvPr>
            <p:cNvSpPr/>
            <p:nvPr/>
          </p:nvSpPr>
          <p:spPr>
            <a:xfrm>
              <a:off x="1415880" y="1694520"/>
              <a:ext cx="2063160" cy="465120"/>
            </a:xfrm>
            <a:custGeom>
              <a:avLst/>
              <a:gdLst/>
              <a:ahLst/>
              <a:cxnLst>
                <a:cxn ang="3cd4">
                  <a:pos x="hc" y="t"/>
                </a:cxn>
                <a:cxn ang="cd2">
                  <a:pos x="l" y="vc"/>
                </a:cxn>
                <a:cxn ang="cd4">
                  <a:pos x="hc" y="b"/>
                </a:cxn>
                <a:cxn ang="0">
                  <a:pos x="r" y="vc"/>
                </a:cxn>
              </a:cxnLst>
              <a:rect l="l" t="t" r="r" b="b"/>
              <a:pathLst>
                <a:path w="5732" h="1293">
                  <a:moveTo>
                    <a:pt x="2867" y="1293"/>
                  </a:moveTo>
                  <a:lnTo>
                    <a:pt x="0" y="1293"/>
                  </a:lnTo>
                  <a:lnTo>
                    <a:pt x="0" y="0"/>
                  </a:lnTo>
                  <a:lnTo>
                    <a:pt x="5732" y="0"/>
                  </a:lnTo>
                  <a:lnTo>
                    <a:pt x="5732" y="1293"/>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55B55CDB-18C2-1C48-9F3B-324E01B9121B}"/>
                </a:ext>
              </a:extLst>
            </p:cNvPr>
            <p:cNvSpPr/>
            <p:nvPr/>
          </p:nvSpPr>
          <p:spPr>
            <a:xfrm>
              <a:off x="1401840" y="1852560"/>
              <a:ext cx="231480" cy="281880"/>
            </a:xfrm>
            <a:custGeom>
              <a:avLst/>
              <a:gdLst/>
              <a:ahLst/>
              <a:cxnLst>
                <a:cxn ang="3cd4">
                  <a:pos x="hc" y="t"/>
                </a:cxn>
                <a:cxn ang="cd2">
                  <a:pos x="l" y="vc"/>
                </a:cxn>
                <a:cxn ang="cd4">
                  <a:pos x="hc" y="b"/>
                </a:cxn>
                <a:cxn ang="0">
                  <a:pos x="r" y="vc"/>
                </a:cxn>
              </a:cxnLst>
              <a:rect l="l" t="t" r="r" b="b"/>
              <a:pathLst>
                <a:path w="644" h="784">
                  <a:moveTo>
                    <a:pt x="95" y="697"/>
                  </a:moveTo>
                  <a:cubicBezTo>
                    <a:pt x="84" y="739"/>
                    <a:pt x="84" y="747"/>
                    <a:pt x="28" y="747"/>
                  </a:cubicBezTo>
                  <a:cubicBezTo>
                    <a:pt x="14" y="747"/>
                    <a:pt x="0" y="747"/>
                    <a:pt x="0" y="770"/>
                  </a:cubicBezTo>
                  <a:cubicBezTo>
                    <a:pt x="0" y="781"/>
                    <a:pt x="6" y="784"/>
                    <a:pt x="17" y="784"/>
                  </a:cubicBezTo>
                  <a:cubicBezTo>
                    <a:pt x="50" y="784"/>
                    <a:pt x="84" y="781"/>
                    <a:pt x="120" y="781"/>
                  </a:cubicBezTo>
                  <a:cubicBezTo>
                    <a:pt x="160" y="781"/>
                    <a:pt x="202" y="784"/>
                    <a:pt x="241" y="784"/>
                  </a:cubicBezTo>
                  <a:cubicBezTo>
                    <a:pt x="249" y="784"/>
                    <a:pt x="263" y="784"/>
                    <a:pt x="263" y="761"/>
                  </a:cubicBezTo>
                  <a:cubicBezTo>
                    <a:pt x="263" y="747"/>
                    <a:pt x="252" y="747"/>
                    <a:pt x="235" y="747"/>
                  </a:cubicBezTo>
                  <a:cubicBezTo>
                    <a:pt x="174" y="747"/>
                    <a:pt x="174" y="739"/>
                    <a:pt x="174" y="728"/>
                  </a:cubicBezTo>
                  <a:cubicBezTo>
                    <a:pt x="174" y="711"/>
                    <a:pt x="224" y="512"/>
                    <a:pt x="232" y="482"/>
                  </a:cubicBezTo>
                  <a:cubicBezTo>
                    <a:pt x="249" y="515"/>
                    <a:pt x="283" y="560"/>
                    <a:pt x="347" y="560"/>
                  </a:cubicBezTo>
                  <a:cubicBezTo>
                    <a:pt x="490" y="560"/>
                    <a:pt x="644" y="378"/>
                    <a:pt x="644" y="199"/>
                  </a:cubicBezTo>
                  <a:cubicBezTo>
                    <a:pt x="644" y="81"/>
                    <a:pt x="574" y="0"/>
                    <a:pt x="482" y="0"/>
                  </a:cubicBezTo>
                  <a:cubicBezTo>
                    <a:pt x="420" y="0"/>
                    <a:pt x="358" y="45"/>
                    <a:pt x="319" y="92"/>
                  </a:cubicBezTo>
                  <a:cubicBezTo>
                    <a:pt x="305" y="25"/>
                    <a:pt x="252" y="0"/>
                    <a:pt x="207" y="0"/>
                  </a:cubicBezTo>
                  <a:cubicBezTo>
                    <a:pt x="151" y="0"/>
                    <a:pt x="126" y="48"/>
                    <a:pt x="115" y="70"/>
                  </a:cubicBezTo>
                  <a:cubicBezTo>
                    <a:pt x="95" y="112"/>
                    <a:pt x="78" y="188"/>
                    <a:pt x="78" y="190"/>
                  </a:cubicBezTo>
                  <a:cubicBezTo>
                    <a:pt x="78" y="202"/>
                    <a:pt x="90" y="202"/>
                    <a:pt x="92" y="202"/>
                  </a:cubicBezTo>
                  <a:cubicBezTo>
                    <a:pt x="106" y="202"/>
                    <a:pt x="106" y="202"/>
                    <a:pt x="115" y="174"/>
                  </a:cubicBezTo>
                  <a:cubicBezTo>
                    <a:pt x="134" y="87"/>
                    <a:pt x="160" y="28"/>
                    <a:pt x="204" y="28"/>
                  </a:cubicBezTo>
                  <a:cubicBezTo>
                    <a:pt x="224" y="28"/>
                    <a:pt x="241" y="36"/>
                    <a:pt x="241" y="84"/>
                  </a:cubicBezTo>
                  <a:cubicBezTo>
                    <a:pt x="241" y="112"/>
                    <a:pt x="238" y="126"/>
                    <a:pt x="232" y="146"/>
                  </a:cubicBezTo>
                  <a:close/>
                  <a:moveTo>
                    <a:pt x="314" y="160"/>
                  </a:moveTo>
                  <a:cubicBezTo>
                    <a:pt x="322" y="126"/>
                    <a:pt x="356" y="92"/>
                    <a:pt x="378" y="73"/>
                  </a:cubicBezTo>
                  <a:cubicBezTo>
                    <a:pt x="420" y="36"/>
                    <a:pt x="456" y="28"/>
                    <a:pt x="476" y="28"/>
                  </a:cubicBezTo>
                  <a:cubicBezTo>
                    <a:pt x="526" y="28"/>
                    <a:pt x="557" y="70"/>
                    <a:pt x="557" y="143"/>
                  </a:cubicBezTo>
                  <a:cubicBezTo>
                    <a:pt x="557" y="216"/>
                    <a:pt x="515" y="358"/>
                    <a:pt x="493" y="406"/>
                  </a:cubicBezTo>
                  <a:cubicBezTo>
                    <a:pt x="451" y="490"/>
                    <a:pt x="392" y="532"/>
                    <a:pt x="347" y="532"/>
                  </a:cubicBezTo>
                  <a:cubicBezTo>
                    <a:pt x="263" y="532"/>
                    <a:pt x="249" y="428"/>
                    <a:pt x="249" y="423"/>
                  </a:cubicBezTo>
                  <a:cubicBezTo>
                    <a:pt x="249" y="420"/>
                    <a:pt x="249" y="417"/>
                    <a:pt x="252"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DBE1BEE3-CE91-8443-B432-007EE4EB4CCB}"/>
                </a:ext>
              </a:extLst>
            </p:cNvPr>
            <p:cNvSpPr/>
            <p:nvPr/>
          </p:nvSpPr>
          <p:spPr>
            <a:xfrm>
              <a:off x="1681920" y="1716480"/>
              <a:ext cx="103320" cy="443159"/>
            </a:xfrm>
            <a:custGeom>
              <a:avLst/>
              <a:gdLst/>
              <a:ahLst/>
              <a:cxnLst>
                <a:cxn ang="3cd4">
                  <a:pos x="hc" y="t"/>
                </a:cxn>
                <a:cxn ang="cd2">
                  <a:pos x="l" y="vc"/>
                </a:cxn>
                <a:cxn ang="cd4">
                  <a:pos x="hc" y="b"/>
                </a:cxn>
                <a:cxn ang="0">
                  <a:pos x="r" y="vc"/>
                </a:cxn>
              </a:cxnLst>
              <a:rect l="l" t="t" r="r" b="b"/>
              <a:pathLst>
                <a:path w="288" h="1232">
                  <a:moveTo>
                    <a:pt x="288" y="1221"/>
                  </a:moveTo>
                  <a:cubicBezTo>
                    <a:pt x="288" y="1218"/>
                    <a:pt x="288" y="1215"/>
                    <a:pt x="266" y="1193"/>
                  </a:cubicBezTo>
                  <a:cubicBezTo>
                    <a:pt x="112" y="1039"/>
                    <a:pt x="73" y="806"/>
                    <a:pt x="73" y="616"/>
                  </a:cubicBezTo>
                  <a:cubicBezTo>
                    <a:pt x="73" y="403"/>
                    <a:pt x="120" y="188"/>
                    <a:pt x="272" y="34"/>
                  </a:cubicBezTo>
                  <a:cubicBezTo>
                    <a:pt x="288" y="20"/>
                    <a:pt x="288" y="17"/>
                    <a:pt x="288" y="11"/>
                  </a:cubicBezTo>
                  <a:cubicBezTo>
                    <a:pt x="288" y="3"/>
                    <a:pt x="283" y="0"/>
                    <a:pt x="274" y="0"/>
                  </a:cubicBezTo>
                  <a:cubicBezTo>
                    <a:pt x="263" y="0"/>
                    <a:pt x="151" y="84"/>
                    <a:pt x="78" y="241"/>
                  </a:cubicBezTo>
                  <a:cubicBezTo>
                    <a:pt x="14" y="375"/>
                    <a:pt x="0" y="512"/>
                    <a:pt x="0" y="616"/>
                  </a:cubicBezTo>
                  <a:cubicBezTo>
                    <a:pt x="0" y="714"/>
                    <a:pt x="14" y="862"/>
                    <a:pt x="81" y="1002"/>
                  </a:cubicBezTo>
                  <a:cubicBezTo>
                    <a:pt x="157" y="1153"/>
                    <a:pt x="263" y="1232"/>
                    <a:pt x="274" y="1232"/>
                  </a:cubicBezTo>
                  <a:cubicBezTo>
                    <a:pt x="283" y="1232"/>
                    <a:pt x="288" y="1229"/>
                    <a:pt x="288" y="12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DE369A88-F2E7-8B4A-A4E1-29A8DE5D5B05}"/>
                </a:ext>
              </a:extLst>
            </p:cNvPr>
            <p:cNvSpPr/>
            <p:nvPr/>
          </p:nvSpPr>
          <p:spPr>
            <a:xfrm>
              <a:off x="1832400" y="185256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90DF7ADD-34D1-574A-BDFA-2E721DB9E5E9}"/>
                </a:ext>
              </a:extLst>
            </p:cNvPr>
            <p:cNvSpPr/>
            <p:nvPr/>
          </p:nvSpPr>
          <p:spPr>
            <a:xfrm>
              <a:off x="2030760" y="1692360"/>
              <a:ext cx="78120" cy="160920"/>
            </a:xfrm>
            <a:custGeom>
              <a:avLst/>
              <a:gdLst/>
              <a:ahLst/>
              <a:cxnLst>
                <a:cxn ang="3cd4">
                  <a:pos x="hc" y="t"/>
                </a:cxn>
                <a:cxn ang="cd2">
                  <a:pos x="l" y="vc"/>
                </a:cxn>
                <a:cxn ang="cd4">
                  <a:pos x="hc" y="b"/>
                </a:cxn>
                <a:cxn ang="0">
                  <a:pos x="r" y="vc"/>
                </a:cxn>
              </a:cxnLst>
              <a:rect l="l" t="t" r="r" b="b"/>
              <a:pathLst>
                <a:path w="218" h="448">
                  <a:moveTo>
                    <a:pt x="210" y="76"/>
                  </a:moveTo>
                  <a:cubicBezTo>
                    <a:pt x="218" y="62"/>
                    <a:pt x="218" y="53"/>
                    <a:pt x="218" y="48"/>
                  </a:cubicBezTo>
                  <a:cubicBezTo>
                    <a:pt x="218" y="20"/>
                    <a:pt x="193" y="0"/>
                    <a:pt x="168" y="0"/>
                  </a:cubicBezTo>
                  <a:cubicBezTo>
                    <a:pt x="134" y="0"/>
                    <a:pt x="123" y="28"/>
                    <a:pt x="120" y="42"/>
                  </a:cubicBezTo>
                  <a:lnTo>
                    <a:pt x="6" y="417"/>
                  </a:lnTo>
                  <a:cubicBezTo>
                    <a:pt x="3" y="417"/>
                    <a:pt x="0" y="428"/>
                    <a:pt x="0" y="428"/>
                  </a:cubicBezTo>
                  <a:cubicBezTo>
                    <a:pt x="0" y="440"/>
                    <a:pt x="28" y="448"/>
                    <a:pt x="34" y="448"/>
                  </a:cubicBezTo>
                  <a:cubicBezTo>
                    <a:pt x="39" y="448"/>
                    <a:pt x="42" y="448"/>
                    <a:pt x="48" y="4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F8B09427-C170-8949-B651-BD0AA894A035}"/>
                </a:ext>
              </a:extLst>
            </p:cNvPr>
            <p:cNvSpPr/>
            <p:nvPr/>
          </p:nvSpPr>
          <p:spPr>
            <a:xfrm>
              <a:off x="2179080" y="2001599"/>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123C3462-F987-F44C-A407-F06DB15D36C7}"/>
                </a:ext>
              </a:extLst>
            </p:cNvPr>
            <p:cNvSpPr/>
            <p:nvPr/>
          </p:nvSpPr>
          <p:spPr>
            <a:xfrm>
              <a:off x="2349360" y="185256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5109C343-F8AC-1E42-9139-D4899F36791F}"/>
                </a:ext>
              </a:extLst>
            </p:cNvPr>
            <p:cNvSpPr/>
            <p:nvPr/>
          </p:nvSpPr>
          <p:spPr>
            <a:xfrm>
              <a:off x="2601360" y="1716480"/>
              <a:ext cx="18720" cy="443159"/>
            </a:xfrm>
            <a:custGeom>
              <a:avLst/>
              <a:gdLst/>
              <a:ahLst/>
              <a:cxnLst>
                <a:cxn ang="3cd4">
                  <a:pos x="hc" y="t"/>
                </a:cxn>
                <a:cxn ang="cd2">
                  <a:pos x="l" y="vc"/>
                </a:cxn>
                <a:cxn ang="cd4">
                  <a:pos x="hc" y="b"/>
                </a:cxn>
                <a:cxn ang="0">
                  <a:pos x="r" y="vc"/>
                </a:cxn>
              </a:cxnLst>
              <a:rect l="l" t="t" r="r" b="b"/>
              <a:pathLst>
                <a:path w="53" h="1232">
                  <a:moveTo>
                    <a:pt x="53" y="45"/>
                  </a:moveTo>
                  <a:cubicBezTo>
                    <a:pt x="53" y="22"/>
                    <a:pt x="53" y="0"/>
                    <a:pt x="25" y="0"/>
                  </a:cubicBezTo>
                  <a:cubicBezTo>
                    <a:pt x="0" y="0"/>
                    <a:pt x="0" y="22"/>
                    <a:pt x="0" y="45"/>
                  </a:cubicBezTo>
                  <a:lnTo>
                    <a:pt x="0" y="1187"/>
                  </a:lnTo>
                  <a:cubicBezTo>
                    <a:pt x="0" y="1209"/>
                    <a:pt x="0" y="1232"/>
                    <a:pt x="25" y="1232"/>
                  </a:cubicBezTo>
                  <a:cubicBezTo>
                    <a:pt x="53" y="1232"/>
                    <a:pt x="53" y="1209"/>
                    <a:pt x="53" y="1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25F47169-91AE-7D42-B759-78201EA7ACE3}"/>
                </a:ext>
              </a:extLst>
            </p:cNvPr>
            <p:cNvSpPr/>
            <p:nvPr/>
          </p:nvSpPr>
          <p:spPr>
            <a:xfrm>
              <a:off x="2694240" y="185256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EECD493B-89AB-8448-977A-97909593E19F}"/>
                </a:ext>
              </a:extLst>
            </p:cNvPr>
            <p:cNvSpPr/>
            <p:nvPr/>
          </p:nvSpPr>
          <p:spPr>
            <a:xfrm>
              <a:off x="2916000" y="2001599"/>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FD72A696-9CC9-EE49-A095-AA882B69877F}"/>
                </a:ext>
              </a:extLst>
            </p:cNvPr>
            <p:cNvSpPr/>
            <p:nvPr/>
          </p:nvSpPr>
          <p:spPr>
            <a:xfrm>
              <a:off x="3091320" y="185256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40"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8"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C22D689-99E3-D44E-9B4D-3F626A384426}"/>
                </a:ext>
              </a:extLst>
            </p:cNvPr>
            <p:cNvSpPr/>
            <p:nvPr/>
          </p:nvSpPr>
          <p:spPr>
            <a:xfrm>
              <a:off x="3332160" y="1716480"/>
              <a:ext cx="103320" cy="443159"/>
            </a:xfrm>
            <a:custGeom>
              <a:avLst/>
              <a:gdLst/>
              <a:ahLst/>
              <a:cxnLst>
                <a:cxn ang="3cd4">
                  <a:pos x="hc" y="t"/>
                </a:cxn>
                <a:cxn ang="cd2">
                  <a:pos x="l" y="vc"/>
                </a:cxn>
                <a:cxn ang="cd4">
                  <a:pos x="hc" y="b"/>
                </a:cxn>
                <a:cxn ang="0">
                  <a:pos x="r" y="vc"/>
                </a:cxn>
              </a:cxnLst>
              <a:rect l="l" t="t" r="r" b="b"/>
              <a:pathLst>
                <a:path w="288" h="1232">
                  <a:moveTo>
                    <a:pt x="288" y="616"/>
                  </a:moveTo>
                  <a:cubicBezTo>
                    <a:pt x="288" y="521"/>
                    <a:pt x="274" y="372"/>
                    <a:pt x="207" y="232"/>
                  </a:cubicBezTo>
                  <a:cubicBezTo>
                    <a:pt x="132" y="81"/>
                    <a:pt x="25" y="0"/>
                    <a:pt x="11" y="0"/>
                  </a:cubicBezTo>
                  <a:cubicBezTo>
                    <a:pt x="6" y="0"/>
                    <a:pt x="0" y="6"/>
                    <a:pt x="0" y="11"/>
                  </a:cubicBezTo>
                  <a:cubicBezTo>
                    <a:pt x="0" y="17"/>
                    <a:pt x="0" y="20"/>
                    <a:pt x="22" y="42"/>
                  </a:cubicBezTo>
                  <a:cubicBezTo>
                    <a:pt x="146" y="162"/>
                    <a:pt x="216" y="358"/>
                    <a:pt x="216" y="616"/>
                  </a:cubicBezTo>
                  <a:cubicBezTo>
                    <a:pt x="216" y="826"/>
                    <a:pt x="171" y="1044"/>
                    <a:pt x="17" y="1198"/>
                  </a:cubicBezTo>
                  <a:cubicBezTo>
                    <a:pt x="0" y="1215"/>
                    <a:pt x="0" y="1218"/>
                    <a:pt x="0" y="1221"/>
                  </a:cubicBezTo>
                  <a:cubicBezTo>
                    <a:pt x="0" y="1229"/>
                    <a:pt x="6" y="1232"/>
                    <a:pt x="11" y="1232"/>
                  </a:cubicBezTo>
                  <a:cubicBezTo>
                    <a:pt x="25" y="1232"/>
                    <a:pt x="137" y="1148"/>
                    <a:pt x="210" y="991"/>
                  </a:cubicBezTo>
                  <a:cubicBezTo>
                    <a:pt x="274" y="857"/>
                    <a:pt x="288" y="719"/>
                    <a:pt x="288"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07" name="TextBox 106">
            <a:extLst>
              <a:ext uri="{FF2B5EF4-FFF2-40B4-BE49-F238E27FC236}">
                <a16:creationId xmlns:a16="http://schemas.microsoft.com/office/drawing/2014/main" id="{69554C6B-9CA1-2948-99BC-3C1B17530182}"/>
              </a:ext>
            </a:extLst>
          </p:cNvPr>
          <p:cNvSpPr txBox="1"/>
          <p:nvPr/>
        </p:nvSpPr>
        <p:spPr>
          <a:xfrm>
            <a:off x="2522160" y="1821844"/>
            <a:ext cx="5680800" cy="459719"/>
          </a:xfrm>
          <a:prstGeom prst="rect">
            <a:avLst/>
          </a:prstGeom>
          <a:noFill/>
          <a:ln>
            <a:noFill/>
          </a:ln>
        </p:spPr>
        <p:txBody>
          <a:bodyPr wrap="none" lIns="90000" tIns="45000" rIns="90000" bIns="45000" anchorCtr="0" compatLnSpc="0"/>
          <a:lstStyle/>
          <a:p>
            <a:pPr algn="ctr" hangingPunct="0"/>
            <a:r>
              <a:rPr lang="en-US" sz="2600" dirty="0">
                <a:latin typeface="Liberation Sans" pitchFamily="18"/>
                <a:ea typeface="Noto Sans CJK SC Regular" pitchFamily="2"/>
                <a:cs typeface="FreeSans" pitchFamily="2"/>
              </a:rPr>
              <a:t>== prob of </a:t>
            </a:r>
            <a:r>
              <a:rPr lang="en-US" sz="2600" dirty="0" err="1">
                <a:latin typeface="Liberation Sans" pitchFamily="18"/>
                <a:ea typeface="Noto Sans CJK SC Regular" pitchFamily="2"/>
                <a:cs typeface="FreeSans" pitchFamily="2"/>
              </a:rPr>
              <a:t>s’,r</a:t>
            </a:r>
            <a:r>
              <a:rPr lang="en-US" sz="2600" dirty="0">
                <a:latin typeface="Liberation Sans" pitchFamily="18"/>
                <a:ea typeface="Noto Sans CJK SC Regular" pitchFamily="2"/>
                <a:cs typeface="FreeSans" pitchFamily="2"/>
              </a:rPr>
              <a:t> given </a:t>
            </a:r>
            <a:r>
              <a:rPr lang="en-US" sz="2600" dirty="0" err="1">
                <a:latin typeface="Liberation Sans" pitchFamily="18"/>
                <a:ea typeface="Noto Sans CJK SC Regular" pitchFamily="2"/>
                <a:cs typeface="FreeSans" pitchFamily="2"/>
              </a:rPr>
              <a:t>s,a</a:t>
            </a:r>
            <a:endParaRPr lang="en-US" sz="2600" dirty="0">
              <a:latin typeface="Liberation Sans" pitchFamily="18"/>
              <a:ea typeface="Noto Sans CJK SC Regular" pitchFamily="2"/>
              <a:cs typeface="FreeSans" pitchFamily="2"/>
            </a:endParaRPr>
          </a:p>
        </p:txBody>
      </p:sp>
      <p:sp>
        <p:nvSpPr>
          <p:cNvPr id="108" name="TextBox 107">
            <a:extLst>
              <a:ext uri="{FF2B5EF4-FFF2-40B4-BE49-F238E27FC236}">
                <a16:creationId xmlns:a16="http://schemas.microsoft.com/office/drawing/2014/main" id="{38E6BCC5-31EA-9943-8ED8-FF778F4DCC01}"/>
              </a:ext>
            </a:extLst>
          </p:cNvPr>
          <p:cNvSpPr txBox="1"/>
          <p:nvPr/>
        </p:nvSpPr>
        <p:spPr>
          <a:xfrm>
            <a:off x="1867224" y="2402163"/>
            <a:ext cx="5680800" cy="459719"/>
          </a:xfrm>
          <a:prstGeom prst="rect">
            <a:avLst/>
          </a:prstGeom>
          <a:noFill/>
          <a:ln>
            <a:noFill/>
          </a:ln>
        </p:spPr>
        <p:txBody>
          <a:bodyPr wrap="none" lIns="90000" tIns="45000" rIns="90000" bIns="45000" anchorCtr="0" compatLnSpc="0"/>
          <a:lstStyle/>
          <a:p>
            <a:pPr algn="ctr" hangingPunct="0"/>
            <a:r>
              <a:rPr lang="en-US" sz="2600" dirty="0">
                <a:latin typeface="Liberation Sans" pitchFamily="18"/>
                <a:ea typeface="Noto Sans CJK SC Regular" pitchFamily="2"/>
                <a:cs typeface="FreeSans" pitchFamily="2"/>
              </a:rPr>
              <a:t>== action probability from state </a:t>
            </a:r>
            <a:r>
              <a:rPr lang="en-US" sz="2600" i="1" dirty="0">
                <a:latin typeface="Liberation Sans" pitchFamily="18"/>
                <a:ea typeface="Noto Sans CJK SC Regular" pitchFamily="2"/>
                <a:cs typeface="FreeSans" pitchFamily="2"/>
              </a:rPr>
              <a:t>s</a:t>
            </a:r>
          </a:p>
        </p:txBody>
      </p:sp>
      <p:sp>
        <p:nvSpPr>
          <p:cNvPr id="115" name="Freeform 114">
            <a:extLst>
              <a:ext uri="{FF2B5EF4-FFF2-40B4-BE49-F238E27FC236}">
                <a16:creationId xmlns:a16="http://schemas.microsoft.com/office/drawing/2014/main" id="{798343EE-66BB-0640-85D7-3317A194DE80}"/>
              </a:ext>
            </a:extLst>
          </p:cNvPr>
          <p:cNvSpPr/>
          <p:nvPr/>
        </p:nvSpPr>
        <p:spPr>
          <a:xfrm>
            <a:off x="3108959" y="4297680"/>
            <a:ext cx="5212080" cy="64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6" name="Group 115" descr="22§display§=§svg§600§FALSE" title="TexMaths">
            <a:extLst>
              <a:ext uri="{FF2B5EF4-FFF2-40B4-BE49-F238E27FC236}">
                <a16:creationId xmlns:a16="http://schemas.microsoft.com/office/drawing/2014/main" id="{81BCBA42-24F7-D343-8DFB-00C40E8AC3AE}"/>
              </a:ext>
            </a:extLst>
          </p:cNvPr>
          <p:cNvGrpSpPr/>
          <p:nvPr/>
        </p:nvGrpSpPr>
        <p:grpSpPr>
          <a:xfrm>
            <a:off x="2743199" y="4581000"/>
            <a:ext cx="269640" cy="82080"/>
            <a:chOff x="2743199" y="4581000"/>
            <a:chExt cx="269640" cy="82080"/>
          </a:xfrm>
        </p:grpSpPr>
        <p:sp>
          <p:nvSpPr>
            <p:cNvPr id="117" name="Freeform 116">
              <a:extLst>
                <a:ext uri="{FF2B5EF4-FFF2-40B4-BE49-F238E27FC236}">
                  <a16:creationId xmlns:a16="http://schemas.microsoft.com/office/drawing/2014/main" id="{74473C23-7511-CB48-9C62-2F62CE1216FE}"/>
                </a:ext>
              </a:extLst>
            </p:cNvPr>
            <p:cNvSpPr/>
            <p:nvPr/>
          </p:nvSpPr>
          <p:spPr>
            <a:xfrm>
              <a:off x="2743199" y="4581719"/>
              <a:ext cx="269640" cy="81360"/>
            </a:xfrm>
            <a:custGeom>
              <a:avLst/>
              <a:gdLst/>
              <a:ahLst/>
              <a:cxnLst>
                <a:cxn ang="3cd4">
                  <a:pos x="hc" y="t"/>
                </a:cxn>
                <a:cxn ang="cd2">
                  <a:pos x="l" y="vc"/>
                </a:cxn>
                <a:cxn ang="cd4">
                  <a:pos x="hc" y="b"/>
                </a:cxn>
                <a:cxn ang="0">
                  <a:pos x="r" y="vc"/>
                </a:cxn>
              </a:cxnLst>
              <a:rect l="l" t="t" r="r" b="b"/>
              <a:pathLst>
                <a:path w="750" h="227">
                  <a:moveTo>
                    <a:pt x="376" y="227"/>
                  </a:moveTo>
                  <a:lnTo>
                    <a:pt x="0" y="227"/>
                  </a:lnTo>
                  <a:lnTo>
                    <a:pt x="0" y="0"/>
                  </a:lnTo>
                  <a:lnTo>
                    <a:pt x="750" y="0"/>
                  </a:lnTo>
                  <a:lnTo>
                    <a:pt x="750" y="22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C884BF8E-11FD-4345-86CD-28D1EA09987A}"/>
                </a:ext>
              </a:extLst>
            </p:cNvPr>
            <p:cNvSpPr/>
            <p:nvPr/>
          </p:nvSpPr>
          <p:spPr>
            <a:xfrm>
              <a:off x="2763000" y="4581000"/>
              <a:ext cx="231480" cy="82080"/>
            </a:xfrm>
            <a:custGeom>
              <a:avLst/>
              <a:gdLst/>
              <a:ahLst/>
              <a:cxnLst>
                <a:cxn ang="3cd4">
                  <a:pos x="hc" y="t"/>
                </a:cxn>
                <a:cxn ang="cd2">
                  <a:pos x="l" y="vc"/>
                </a:cxn>
                <a:cxn ang="cd4">
                  <a:pos x="hc" y="b"/>
                </a:cxn>
                <a:cxn ang="0">
                  <a:pos x="r" y="vc"/>
                </a:cxn>
              </a:cxnLst>
              <a:rect l="l" t="t" r="r" b="b"/>
              <a:pathLst>
                <a:path w="644" h="229">
                  <a:moveTo>
                    <a:pt x="611" y="40"/>
                  </a:moveTo>
                  <a:cubicBezTo>
                    <a:pt x="627" y="40"/>
                    <a:pt x="644" y="40"/>
                    <a:pt x="644" y="20"/>
                  </a:cubicBezTo>
                  <a:cubicBezTo>
                    <a:pt x="644" y="0"/>
                    <a:pt x="627" y="0"/>
                    <a:pt x="614" y="0"/>
                  </a:cubicBezTo>
                  <a:lnTo>
                    <a:pt x="33" y="0"/>
                  </a:lnTo>
                  <a:cubicBezTo>
                    <a:pt x="18" y="0"/>
                    <a:pt x="0" y="0"/>
                    <a:pt x="0" y="20"/>
                  </a:cubicBezTo>
                  <a:cubicBezTo>
                    <a:pt x="0" y="40"/>
                    <a:pt x="18" y="40"/>
                    <a:pt x="33" y="40"/>
                  </a:cubicBezTo>
                  <a:close/>
                  <a:moveTo>
                    <a:pt x="614" y="229"/>
                  </a:moveTo>
                  <a:cubicBezTo>
                    <a:pt x="627" y="229"/>
                    <a:pt x="644" y="229"/>
                    <a:pt x="644" y="209"/>
                  </a:cubicBezTo>
                  <a:cubicBezTo>
                    <a:pt x="644" y="189"/>
                    <a:pt x="627" y="189"/>
                    <a:pt x="611"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19" name="Title 118">
            <a:extLst>
              <a:ext uri="{FF2B5EF4-FFF2-40B4-BE49-F238E27FC236}">
                <a16:creationId xmlns:a16="http://schemas.microsoft.com/office/drawing/2014/main" id="{CA4838AA-1687-D644-AFA7-C9BC4156FBED}"/>
              </a:ext>
            </a:extLst>
          </p:cNvPr>
          <p:cNvSpPr>
            <a:spLocks noGrp="1"/>
          </p:cNvSpPr>
          <p:nvPr>
            <p:ph type="title"/>
          </p:nvPr>
        </p:nvSpPr>
        <p:spPr>
          <a:xfrm>
            <a:off x="693043" y="402483"/>
            <a:ext cx="8694539" cy="581038"/>
          </a:xfrm>
        </p:spPr>
        <p:txBody>
          <a:bodyPr>
            <a:normAutofit fontScale="90000"/>
          </a:bodyPr>
          <a:lstStyle/>
          <a:p>
            <a:r>
              <a:rPr lang="en-US" dirty="0"/>
              <a:t>Think-pair-share</a:t>
            </a:r>
          </a:p>
        </p:txBody>
      </p:sp>
      <p:grpSp>
        <p:nvGrpSpPr>
          <p:cNvPr id="120" name="Group 119" descr="22§display§\pi(a|s)§svg§600§FALSE" title="TexMaths">
            <a:extLst>
              <a:ext uri="{FF2B5EF4-FFF2-40B4-BE49-F238E27FC236}">
                <a16:creationId xmlns:a16="http://schemas.microsoft.com/office/drawing/2014/main" id="{8126527F-F1B1-D246-94CD-AE9A0EB01024}"/>
              </a:ext>
            </a:extLst>
          </p:cNvPr>
          <p:cNvGrpSpPr/>
          <p:nvPr/>
        </p:nvGrpSpPr>
        <p:grpSpPr>
          <a:xfrm>
            <a:off x="1277369" y="2462074"/>
            <a:ext cx="922319" cy="348120"/>
            <a:chOff x="7855560" y="6035040"/>
            <a:chExt cx="922319" cy="348120"/>
          </a:xfrm>
        </p:grpSpPr>
        <p:sp>
          <p:nvSpPr>
            <p:cNvPr id="121" name="Freeform 120">
              <a:extLst>
                <a:ext uri="{FF2B5EF4-FFF2-40B4-BE49-F238E27FC236}">
                  <a16:creationId xmlns:a16="http://schemas.microsoft.com/office/drawing/2014/main" id="{E6C32A10-B7D6-E541-9035-75E2809079BC}"/>
                </a:ext>
              </a:extLst>
            </p:cNvPr>
            <p:cNvSpPr/>
            <p:nvPr/>
          </p:nvSpPr>
          <p:spPr>
            <a:xfrm>
              <a:off x="7855560" y="6035759"/>
              <a:ext cx="922319" cy="347400"/>
            </a:xfrm>
            <a:custGeom>
              <a:avLst/>
              <a:gdLst/>
              <a:ahLst/>
              <a:cxnLst>
                <a:cxn ang="3cd4">
                  <a:pos x="hc" y="t"/>
                </a:cxn>
                <a:cxn ang="cd2">
                  <a:pos x="l" y="vc"/>
                </a:cxn>
                <a:cxn ang="cd4">
                  <a:pos x="hc" y="b"/>
                </a:cxn>
                <a:cxn ang="0">
                  <a:pos x="r" y="vc"/>
                </a:cxn>
              </a:cxnLst>
              <a:rect l="l" t="t" r="r" b="b"/>
              <a:pathLst>
                <a:path w="2563" h="966">
                  <a:moveTo>
                    <a:pt x="1280" y="966"/>
                  </a:moveTo>
                  <a:lnTo>
                    <a:pt x="0" y="966"/>
                  </a:lnTo>
                  <a:lnTo>
                    <a:pt x="0" y="0"/>
                  </a:lnTo>
                  <a:lnTo>
                    <a:pt x="2563" y="0"/>
                  </a:lnTo>
                  <a:lnTo>
                    <a:pt x="2563" y="966"/>
                  </a:lnTo>
                  <a:close/>
                </a:path>
              </a:pathLst>
            </a:custGeom>
            <a:solidFill>
              <a:srgbClr val="FFFFFF"/>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383A041E-FB28-024A-9F86-7739CB545040}"/>
                </a:ext>
              </a:extLst>
            </p:cNvPr>
            <p:cNvSpPr/>
            <p:nvPr/>
          </p:nvSpPr>
          <p:spPr>
            <a:xfrm>
              <a:off x="7864920" y="6145920"/>
              <a:ext cx="188280" cy="154080"/>
            </a:xfrm>
            <a:custGeom>
              <a:avLst/>
              <a:gdLst/>
              <a:ahLst/>
              <a:cxnLst>
                <a:cxn ang="3cd4">
                  <a:pos x="hc" y="t"/>
                </a:cxn>
                <a:cxn ang="cd2">
                  <a:pos x="l" y="vc"/>
                </a:cxn>
                <a:cxn ang="cd4">
                  <a:pos x="hc" y="b"/>
                </a:cxn>
                <a:cxn ang="0">
                  <a:pos x="r" y="vc"/>
                </a:cxn>
              </a:cxnLst>
              <a:rect l="l" t="t" r="r" b="b"/>
              <a:pathLst>
                <a:path w="524"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8" y="301"/>
                    <a:pt x="348" y="238"/>
                    <a:pt x="348" y="211"/>
                  </a:cubicBezTo>
                  <a:cubicBezTo>
                    <a:pt x="348" y="158"/>
                    <a:pt x="354" y="108"/>
                    <a:pt x="365" y="57"/>
                  </a:cubicBezTo>
                  <a:lnTo>
                    <a:pt x="477" y="57"/>
                  </a:lnTo>
                  <a:cubicBezTo>
                    <a:pt x="488" y="57"/>
                    <a:pt x="524" y="57"/>
                    <a:pt x="524" y="24"/>
                  </a:cubicBezTo>
                  <a:cubicBezTo>
                    <a:pt x="524"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C9EDC97C-C037-7D42-A53E-67413C56BE0E}"/>
                </a:ext>
              </a:extLst>
            </p:cNvPr>
            <p:cNvSpPr/>
            <p:nvPr/>
          </p:nvSpPr>
          <p:spPr>
            <a:xfrm>
              <a:off x="8100360" y="60350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ADC476AE-0443-A945-8533-9574499628DE}"/>
                </a:ext>
              </a:extLst>
            </p:cNvPr>
            <p:cNvSpPr/>
            <p:nvPr/>
          </p:nvSpPr>
          <p:spPr>
            <a:xfrm>
              <a:off x="8214480" y="61419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3826BA33-D07C-E147-BD78-CED5E1C234CC}"/>
                </a:ext>
              </a:extLst>
            </p:cNvPr>
            <p:cNvSpPr/>
            <p:nvPr/>
          </p:nvSpPr>
          <p:spPr>
            <a:xfrm>
              <a:off x="8425080" y="60350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5E235C2F-628A-C248-91DF-665B25870F55}"/>
                </a:ext>
              </a:extLst>
            </p:cNvPr>
            <p:cNvSpPr/>
            <p:nvPr/>
          </p:nvSpPr>
          <p:spPr>
            <a:xfrm>
              <a:off x="8497800" y="61419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5D922829-893F-6949-93C4-80AB1A366CCD}"/>
                </a:ext>
              </a:extLst>
            </p:cNvPr>
            <p:cNvSpPr/>
            <p:nvPr/>
          </p:nvSpPr>
          <p:spPr>
            <a:xfrm>
              <a:off x="8662680" y="60350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pSp>
    </p:spTree>
    <p:extLst>
      <p:ext uri="{BB962C8B-B14F-4D97-AF65-F5344CB8AC3E}">
        <p14:creationId xmlns:p14="http://schemas.microsoft.com/office/powerpoint/2010/main" val="3451667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28§display§V^\pi(s_{t}=s)= r_{t+1} + \mbox{expected value of being at } s_{t+1}§svg§600§FALSE" title="TexMaths">
            <a:extLst>
              <a:ext uri="{FF2B5EF4-FFF2-40B4-BE49-F238E27FC236}">
                <a16:creationId xmlns:a16="http://schemas.microsoft.com/office/drawing/2014/main" id="{E602BEED-F852-0544-8024-BA964A984863}"/>
              </a:ext>
            </a:extLst>
          </p:cNvPr>
          <p:cNvGrpSpPr/>
          <p:nvPr/>
        </p:nvGrpSpPr>
        <p:grpSpPr>
          <a:xfrm>
            <a:off x="1269360" y="3229200"/>
            <a:ext cx="6685560" cy="337320"/>
            <a:chOff x="1269360" y="3229200"/>
            <a:chExt cx="6685560" cy="337320"/>
          </a:xfrm>
        </p:grpSpPr>
        <p:sp>
          <p:nvSpPr>
            <p:cNvPr id="3" name="Freeform 2">
              <a:extLst>
                <a:ext uri="{FF2B5EF4-FFF2-40B4-BE49-F238E27FC236}">
                  <a16:creationId xmlns:a16="http://schemas.microsoft.com/office/drawing/2014/main" id="{AD3F72A6-31FB-484D-9162-7E712BD5CBDE}"/>
                </a:ext>
              </a:extLst>
            </p:cNvPr>
            <p:cNvSpPr/>
            <p:nvPr/>
          </p:nvSpPr>
          <p:spPr>
            <a:xfrm>
              <a:off x="1269360" y="322992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 name="Freeform 3">
              <a:extLst>
                <a:ext uri="{FF2B5EF4-FFF2-40B4-BE49-F238E27FC236}">
                  <a16:creationId xmlns:a16="http://schemas.microsoft.com/office/drawing/2014/main" id="{4171724E-0648-7A45-BAD9-E9D827D80962}"/>
                </a:ext>
              </a:extLst>
            </p:cNvPr>
            <p:cNvSpPr/>
            <p:nvPr/>
          </p:nvSpPr>
          <p:spPr>
            <a:xfrm>
              <a:off x="1286280" y="325152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 name="Freeform 4">
              <a:extLst>
                <a:ext uri="{FF2B5EF4-FFF2-40B4-BE49-F238E27FC236}">
                  <a16:creationId xmlns:a16="http://schemas.microsoft.com/office/drawing/2014/main" id="{A632F426-9133-0045-A574-A42D5AB7AF64}"/>
                </a:ext>
              </a:extLst>
            </p:cNvPr>
            <p:cNvSpPr/>
            <p:nvPr/>
          </p:nvSpPr>
          <p:spPr>
            <a:xfrm>
              <a:off x="1515600" y="324072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730C0010-089F-CE4D-81B9-466726A135EF}"/>
                </a:ext>
              </a:extLst>
            </p:cNvPr>
            <p:cNvSpPr/>
            <p:nvPr/>
          </p:nvSpPr>
          <p:spPr>
            <a:xfrm>
              <a:off x="1695240" y="322920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9AB6585D-40F4-9F42-A183-E1BF755C3B03}"/>
                </a:ext>
              </a:extLst>
            </p:cNvPr>
            <p:cNvSpPr/>
            <p:nvPr/>
          </p:nvSpPr>
          <p:spPr>
            <a:xfrm>
              <a:off x="179532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ED6A679E-B676-6B41-A707-B452B23166E2}"/>
                </a:ext>
              </a:extLst>
            </p:cNvPr>
            <p:cNvSpPr/>
            <p:nvPr/>
          </p:nvSpPr>
          <p:spPr>
            <a:xfrm>
              <a:off x="1926719"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72C93FD9-DC0A-D14E-9D37-DA310C246C81}"/>
                </a:ext>
              </a:extLst>
            </p:cNvPr>
            <p:cNvSpPr/>
            <p:nvPr/>
          </p:nvSpPr>
          <p:spPr>
            <a:xfrm>
              <a:off x="212004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5032A92-6DE1-2540-B7A1-1441ACD89835}"/>
                </a:ext>
              </a:extLst>
            </p:cNvPr>
            <p:cNvSpPr/>
            <p:nvPr/>
          </p:nvSpPr>
          <p:spPr>
            <a:xfrm>
              <a:off x="242928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2843EC40-4C2C-5A43-8BAA-2A6A80330AE7}"/>
                </a:ext>
              </a:extLst>
            </p:cNvPr>
            <p:cNvSpPr/>
            <p:nvPr/>
          </p:nvSpPr>
          <p:spPr>
            <a:xfrm>
              <a:off x="2568240" y="322920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A2C751E1-41D7-F444-83FF-641A3EFAC9B5}"/>
                </a:ext>
              </a:extLst>
            </p:cNvPr>
            <p:cNvSpPr/>
            <p:nvPr/>
          </p:nvSpPr>
          <p:spPr>
            <a:xfrm>
              <a:off x="276408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3797A3DF-9B24-E64B-98C0-A242FF3E9F61}"/>
                </a:ext>
              </a:extLst>
            </p:cNvPr>
            <p:cNvSpPr/>
            <p:nvPr/>
          </p:nvSpPr>
          <p:spPr>
            <a:xfrm>
              <a:off x="3066479" y="3332879"/>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164539C-5087-9043-83BC-521A181DF0A9}"/>
                </a:ext>
              </a:extLst>
            </p:cNvPr>
            <p:cNvSpPr/>
            <p:nvPr/>
          </p:nvSpPr>
          <p:spPr>
            <a:xfrm>
              <a:off x="319896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99FBA2CB-9DF3-3846-B066-65FE6DC607C1}"/>
                </a:ext>
              </a:extLst>
            </p:cNvPr>
            <p:cNvSpPr/>
            <p:nvPr/>
          </p:nvSpPr>
          <p:spPr>
            <a:xfrm>
              <a:off x="3293279"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68F6C1C0-13C4-6E41-B3A6-BF68E18F7B78}"/>
                </a:ext>
              </a:extLst>
            </p:cNvPr>
            <p:cNvSpPr/>
            <p:nvPr/>
          </p:nvSpPr>
          <p:spPr>
            <a:xfrm>
              <a:off x="348192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802FC296-A9FC-6B4A-B2F3-193FCD6B43F1}"/>
                </a:ext>
              </a:extLst>
            </p:cNvPr>
            <p:cNvSpPr/>
            <p:nvPr/>
          </p:nvSpPr>
          <p:spPr>
            <a:xfrm>
              <a:off x="3674519" y="3285360"/>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D03DF944-4D59-D945-8610-E4DCEF377E15}"/>
                </a:ext>
              </a:extLst>
            </p:cNvPr>
            <p:cNvSpPr/>
            <p:nvPr/>
          </p:nvSpPr>
          <p:spPr>
            <a:xfrm>
              <a:off x="39603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B08F57E2-0FE0-124C-A460-9FB0C6A571BE}"/>
                </a:ext>
              </a:extLst>
            </p:cNvPr>
            <p:cNvSpPr/>
            <p:nvPr/>
          </p:nvSpPr>
          <p:spPr>
            <a:xfrm>
              <a:off x="4085640" y="3336479"/>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8FC328FA-5EF6-7A4E-B5AF-8A30214E80F9}"/>
                </a:ext>
              </a:extLst>
            </p:cNvPr>
            <p:cNvSpPr/>
            <p:nvPr/>
          </p:nvSpPr>
          <p:spPr>
            <a:xfrm>
              <a:off x="4245480" y="3332879"/>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502246CE-2767-FC49-949B-FB0DB692BDFB}"/>
                </a:ext>
              </a:extLst>
            </p:cNvPr>
            <p:cNvSpPr/>
            <p:nvPr/>
          </p:nvSpPr>
          <p:spPr>
            <a:xfrm>
              <a:off x="441720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B92EB92C-37CB-F141-9A31-DE009FF3EB39}"/>
                </a:ext>
              </a:extLst>
            </p:cNvPr>
            <p:cNvSpPr/>
            <p:nvPr/>
          </p:nvSpPr>
          <p:spPr>
            <a:xfrm>
              <a:off x="4549319" y="3330360"/>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66AC2DD0-5A18-FA4C-A31C-E9B3105C5C64}"/>
                </a:ext>
              </a:extLst>
            </p:cNvPr>
            <p:cNvSpPr/>
            <p:nvPr/>
          </p:nvSpPr>
          <p:spPr>
            <a:xfrm>
              <a:off x="4675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741B5D02-E341-E448-9331-BAF28A143027}"/>
                </a:ext>
              </a:extLst>
            </p:cNvPr>
            <p:cNvSpPr/>
            <p:nvPr/>
          </p:nvSpPr>
          <p:spPr>
            <a:xfrm>
              <a:off x="47919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BD8F4FFF-9989-5E41-9E70-29D08B95EB0E}"/>
                </a:ext>
              </a:extLst>
            </p:cNvPr>
            <p:cNvSpPr/>
            <p:nvPr/>
          </p:nvSpPr>
          <p:spPr>
            <a:xfrm>
              <a:off x="4924440" y="3247559"/>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F357F197-D3D2-2A4E-B8C5-650C3B9065C0}"/>
                </a:ext>
              </a:extLst>
            </p:cNvPr>
            <p:cNvSpPr/>
            <p:nvPr/>
          </p:nvSpPr>
          <p:spPr>
            <a:xfrm>
              <a:off x="5181120" y="3336479"/>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3A38B3C-44DB-214D-BBD3-1B4C55A7034E}"/>
                </a:ext>
              </a:extLst>
            </p:cNvPr>
            <p:cNvSpPr/>
            <p:nvPr/>
          </p:nvSpPr>
          <p:spPr>
            <a:xfrm>
              <a:off x="5326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A7B6F4C7-A2FE-184C-9A7F-29DF4261DDE0}"/>
                </a:ext>
              </a:extLst>
            </p:cNvPr>
            <p:cNvSpPr/>
            <p:nvPr/>
          </p:nvSpPr>
          <p:spPr>
            <a:xfrm>
              <a:off x="5470920" y="3247559"/>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F618C431-827E-7E4C-B7AB-A734B2B94255}"/>
                </a:ext>
              </a:extLst>
            </p:cNvPr>
            <p:cNvSpPr/>
            <p:nvPr/>
          </p:nvSpPr>
          <p:spPr>
            <a:xfrm>
              <a:off x="5552280" y="3332879"/>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4883D25-661E-E446-AAFF-67F5C1D1A71D}"/>
                </a:ext>
              </a:extLst>
            </p:cNvPr>
            <p:cNvSpPr/>
            <p:nvPr/>
          </p:nvSpPr>
          <p:spPr>
            <a:xfrm>
              <a:off x="571392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5F818925-EC61-B047-A396-9CE0EF403DCD}"/>
                </a:ext>
              </a:extLst>
            </p:cNvPr>
            <p:cNvSpPr/>
            <p:nvPr/>
          </p:nvSpPr>
          <p:spPr>
            <a:xfrm>
              <a:off x="5942520" y="3330360"/>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419D840F-69FE-BA44-99A2-874843D36523}"/>
                </a:ext>
              </a:extLst>
            </p:cNvPr>
            <p:cNvSpPr/>
            <p:nvPr/>
          </p:nvSpPr>
          <p:spPr>
            <a:xfrm>
              <a:off x="6090840" y="3244680"/>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3D896C55-D7ED-A742-8898-A3D61176074A}"/>
                </a:ext>
              </a:extLst>
            </p:cNvPr>
            <p:cNvSpPr/>
            <p:nvPr/>
          </p:nvSpPr>
          <p:spPr>
            <a:xfrm>
              <a:off x="6277320" y="3247559"/>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B1647A20-DE9D-2F4F-A3B3-6CADE6DCEE1A}"/>
                </a:ext>
              </a:extLst>
            </p:cNvPr>
            <p:cNvSpPr/>
            <p:nvPr/>
          </p:nvSpPr>
          <p:spPr>
            <a:xfrm>
              <a:off x="644904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927F86F6-160A-444F-91B8-330469C303D9}"/>
                </a:ext>
              </a:extLst>
            </p:cNvPr>
            <p:cNvSpPr/>
            <p:nvPr/>
          </p:nvSpPr>
          <p:spPr>
            <a:xfrm>
              <a:off x="6580799" y="3256200"/>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291366A7-B2B5-BA4A-927C-0F92C1BB5B66}"/>
                </a:ext>
              </a:extLst>
            </p:cNvPr>
            <p:cNvSpPr/>
            <p:nvPr/>
          </p:nvSpPr>
          <p:spPr>
            <a:xfrm>
              <a:off x="6661800" y="3332879"/>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6BF935AB-60D7-6940-807B-E22C9F3CD948}"/>
                </a:ext>
              </a:extLst>
            </p:cNvPr>
            <p:cNvSpPr/>
            <p:nvPr/>
          </p:nvSpPr>
          <p:spPr>
            <a:xfrm>
              <a:off x="6824160" y="332891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C55E0987-530F-9141-B53F-B07E0C6D7FAB}"/>
                </a:ext>
              </a:extLst>
            </p:cNvPr>
            <p:cNvSpPr/>
            <p:nvPr/>
          </p:nvSpPr>
          <p:spPr>
            <a:xfrm>
              <a:off x="7072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F5351F3C-EB27-174E-87ED-2A7023D729AA}"/>
                </a:ext>
              </a:extLst>
            </p:cNvPr>
            <p:cNvSpPr/>
            <p:nvPr/>
          </p:nvSpPr>
          <p:spPr>
            <a:xfrm>
              <a:off x="7213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2E8FD406-7C25-E94E-B6DF-029FFB6A034D}"/>
                </a:ext>
              </a:extLst>
            </p:cNvPr>
            <p:cNvSpPr/>
            <p:nvPr/>
          </p:nvSpPr>
          <p:spPr>
            <a:xfrm>
              <a:off x="744660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48D68D38-BBB1-3540-B99C-414B324712A7}"/>
                </a:ext>
              </a:extLst>
            </p:cNvPr>
            <p:cNvSpPr/>
            <p:nvPr/>
          </p:nvSpPr>
          <p:spPr>
            <a:xfrm>
              <a:off x="757764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A6BA0423-E495-8742-A72F-A45F4174F848}"/>
                </a:ext>
              </a:extLst>
            </p:cNvPr>
            <p:cNvSpPr/>
            <p:nvPr/>
          </p:nvSpPr>
          <p:spPr>
            <a:xfrm>
              <a:off x="7672320"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DB99BF24-FD0C-454F-8913-7AC32457D933}"/>
                </a:ext>
              </a:extLst>
            </p:cNvPr>
            <p:cNvSpPr/>
            <p:nvPr/>
          </p:nvSpPr>
          <p:spPr>
            <a:xfrm>
              <a:off x="785988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4" name="Group 43" descr="22§display§= \mathbb{E}_\pi [ r_{t+1} + \gamma V^\pi(s_{t+1}=s') | s_t = s]§svg§600§FALSE" title="TexMaths">
            <a:extLst>
              <a:ext uri="{FF2B5EF4-FFF2-40B4-BE49-F238E27FC236}">
                <a16:creationId xmlns:a16="http://schemas.microsoft.com/office/drawing/2014/main" id="{0E2AA56C-A4F2-B74D-9EAE-6E4618E23508}"/>
              </a:ext>
            </a:extLst>
          </p:cNvPr>
          <p:cNvGrpSpPr/>
          <p:nvPr/>
        </p:nvGrpSpPr>
        <p:grpSpPr>
          <a:xfrm>
            <a:off x="2707920" y="3747960"/>
            <a:ext cx="5338440" cy="367200"/>
            <a:chOff x="2707920" y="3747960"/>
            <a:chExt cx="5338440" cy="367200"/>
          </a:xfrm>
        </p:grpSpPr>
        <p:sp>
          <p:nvSpPr>
            <p:cNvPr id="45" name="Freeform 44">
              <a:extLst>
                <a:ext uri="{FF2B5EF4-FFF2-40B4-BE49-F238E27FC236}">
                  <a16:creationId xmlns:a16="http://schemas.microsoft.com/office/drawing/2014/main" id="{B7FF0D94-DBE6-5B41-89F8-08E450E3581C}"/>
                </a:ext>
              </a:extLst>
            </p:cNvPr>
            <p:cNvSpPr/>
            <p:nvPr/>
          </p:nvSpPr>
          <p:spPr>
            <a:xfrm>
              <a:off x="2707920" y="374940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EE78D65D-8400-C24C-B130-C3D964AC91BC}"/>
                </a:ext>
              </a:extLst>
            </p:cNvPr>
            <p:cNvSpPr/>
            <p:nvPr/>
          </p:nvSpPr>
          <p:spPr>
            <a:xfrm>
              <a:off x="27277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37529656-E798-5541-97FC-5E3F7D241358}"/>
                </a:ext>
              </a:extLst>
            </p:cNvPr>
            <p:cNvSpPr/>
            <p:nvPr/>
          </p:nvSpPr>
          <p:spPr>
            <a:xfrm>
              <a:off x="3079440" y="3790079"/>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7DDCC861-8839-094E-91EC-841EA087F845}"/>
                </a:ext>
              </a:extLst>
            </p:cNvPr>
            <p:cNvSpPr/>
            <p:nvPr/>
          </p:nvSpPr>
          <p:spPr>
            <a:xfrm>
              <a:off x="3316320" y="397547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0CEB0E83-FBD5-3A45-9D7E-DF55A089963B}"/>
                </a:ext>
              </a:extLst>
            </p:cNvPr>
            <p:cNvSpPr/>
            <p:nvPr/>
          </p:nvSpPr>
          <p:spPr>
            <a:xfrm>
              <a:off x="3535560" y="37670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3ED1447F-41AD-EC4B-8633-8428F482CCA8}"/>
                </a:ext>
              </a:extLst>
            </p:cNvPr>
            <p:cNvSpPr/>
            <p:nvPr/>
          </p:nvSpPr>
          <p:spPr>
            <a:xfrm>
              <a:off x="3600360" y="387395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DF4D851B-E66D-824B-A6C8-7D0313256094}"/>
                </a:ext>
              </a:extLst>
            </p:cNvPr>
            <p:cNvSpPr/>
            <p:nvPr/>
          </p:nvSpPr>
          <p:spPr>
            <a:xfrm>
              <a:off x="375732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67D19925-0AA0-9B43-AFA3-7A594DCD418F}"/>
                </a:ext>
              </a:extLst>
            </p:cNvPr>
            <p:cNvSpPr/>
            <p:nvPr/>
          </p:nvSpPr>
          <p:spPr>
            <a:xfrm>
              <a:off x="3868199"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9801E459-6728-2E4F-957B-1AD3DEEDBA32}"/>
                </a:ext>
              </a:extLst>
            </p:cNvPr>
            <p:cNvSpPr/>
            <p:nvPr/>
          </p:nvSpPr>
          <p:spPr>
            <a:xfrm>
              <a:off x="409068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C623A424-32CA-6644-88F4-A796D3FEDD6E}"/>
                </a:ext>
              </a:extLst>
            </p:cNvPr>
            <p:cNvSpPr/>
            <p:nvPr/>
          </p:nvSpPr>
          <p:spPr>
            <a:xfrm>
              <a:off x="4318200" y="3824639"/>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255F5730-2116-4247-A23D-8D52C9F4C106}"/>
                </a:ext>
              </a:extLst>
            </p:cNvPr>
            <p:cNvSpPr/>
            <p:nvPr/>
          </p:nvSpPr>
          <p:spPr>
            <a:xfrm>
              <a:off x="4652280" y="387395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66507F90-B29D-2540-AF2E-B195FE4CE597}"/>
                </a:ext>
              </a:extLst>
            </p:cNvPr>
            <p:cNvSpPr/>
            <p:nvPr/>
          </p:nvSpPr>
          <p:spPr>
            <a:xfrm>
              <a:off x="4864680" y="379080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4B63B142-541F-7F45-9A45-EEE9AB0DF644}"/>
                </a:ext>
              </a:extLst>
            </p:cNvPr>
            <p:cNvSpPr/>
            <p:nvPr/>
          </p:nvSpPr>
          <p:spPr>
            <a:xfrm>
              <a:off x="5135400" y="37796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9808DE63-14BC-A145-9B67-A00743ED044D}"/>
                </a:ext>
              </a:extLst>
            </p:cNvPr>
            <p:cNvSpPr/>
            <p:nvPr/>
          </p:nvSpPr>
          <p:spPr>
            <a:xfrm>
              <a:off x="5347800" y="37670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F38B6C58-6BFA-F147-9BAD-E5B90A583684}"/>
                </a:ext>
              </a:extLst>
            </p:cNvPr>
            <p:cNvSpPr/>
            <p:nvPr/>
          </p:nvSpPr>
          <p:spPr>
            <a:xfrm>
              <a:off x="546552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BDA1CDC6-0CF3-3A44-A47F-C65AAABAB471}"/>
                </a:ext>
              </a:extLst>
            </p:cNvPr>
            <p:cNvSpPr/>
            <p:nvPr/>
          </p:nvSpPr>
          <p:spPr>
            <a:xfrm>
              <a:off x="56206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9288CA78-F503-694A-9DE1-32534ADD9152}"/>
                </a:ext>
              </a:extLst>
            </p:cNvPr>
            <p:cNvSpPr/>
            <p:nvPr/>
          </p:nvSpPr>
          <p:spPr>
            <a:xfrm>
              <a:off x="5731560"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0835D900-3E73-304B-8CA8-D6112D007C8C}"/>
                </a:ext>
              </a:extLst>
            </p:cNvPr>
            <p:cNvSpPr/>
            <p:nvPr/>
          </p:nvSpPr>
          <p:spPr>
            <a:xfrm>
              <a:off x="595440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C9112211-2BCB-8742-B585-F507A7A0D206}"/>
                </a:ext>
              </a:extLst>
            </p:cNvPr>
            <p:cNvSpPr/>
            <p:nvPr/>
          </p:nvSpPr>
          <p:spPr>
            <a:xfrm>
              <a:off x="620136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3216179-3D96-224E-972C-1806F725979F}"/>
                </a:ext>
              </a:extLst>
            </p:cNvPr>
            <p:cNvSpPr/>
            <p:nvPr/>
          </p:nvSpPr>
          <p:spPr>
            <a:xfrm>
              <a:off x="656568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3E00B8C2-90F4-054D-910B-0FB5E232E6A3}"/>
                </a:ext>
              </a:extLst>
            </p:cNvPr>
            <p:cNvSpPr/>
            <p:nvPr/>
          </p:nvSpPr>
          <p:spPr>
            <a:xfrm>
              <a:off x="6722640" y="374796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7FAD8B29-B626-C64D-83F5-606C3B200BB6}"/>
                </a:ext>
              </a:extLst>
            </p:cNvPr>
            <p:cNvSpPr/>
            <p:nvPr/>
          </p:nvSpPr>
          <p:spPr>
            <a:xfrm>
              <a:off x="6827759" y="37670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D0AF0D58-1B0B-6F45-A9C3-B25045683967}"/>
                </a:ext>
              </a:extLst>
            </p:cNvPr>
            <p:cNvSpPr/>
            <p:nvPr/>
          </p:nvSpPr>
          <p:spPr>
            <a:xfrm>
              <a:off x="6984719" y="37670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689A269D-81EE-E941-BA1E-E0B6B24104BB}"/>
                </a:ext>
              </a:extLst>
            </p:cNvPr>
            <p:cNvSpPr/>
            <p:nvPr/>
          </p:nvSpPr>
          <p:spPr>
            <a:xfrm>
              <a:off x="705744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DFDEC935-E189-914E-A204-AE00AF6F9671}"/>
                </a:ext>
              </a:extLst>
            </p:cNvPr>
            <p:cNvSpPr/>
            <p:nvPr/>
          </p:nvSpPr>
          <p:spPr>
            <a:xfrm>
              <a:off x="72118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1DB205BA-1F84-F440-B7A2-C52C980274CE}"/>
                </a:ext>
              </a:extLst>
            </p:cNvPr>
            <p:cNvSpPr/>
            <p:nvPr/>
          </p:nvSpPr>
          <p:spPr>
            <a:xfrm>
              <a:off x="74401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C03E4CD5-6B28-9C43-A8B9-298E118259CC}"/>
                </a:ext>
              </a:extLst>
            </p:cNvPr>
            <p:cNvSpPr/>
            <p:nvPr/>
          </p:nvSpPr>
          <p:spPr>
            <a:xfrm>
              <a:off x="780516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18E0061B-D094-244C-958B-03EBEC87A32E}"/>
                </a:ext>
              </a:extLst>
            </p:cNvPr>
            <p:cNvSpPr/>
            <p:nvPr/>
          </p:nvSpPr>
          <p:spPr>
            <a:xfrm>
              <a:off x="7957080" y="37670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4" name="TextBox 73">
            <a:extLst>
              <a:ext uri="{FF2B5EF4-FFF2-40B4-BE49-F238E27FC236}">
                <a16:creationId xmlns:a16="http://schemas.microsoft.com/office/drawing/2014/main" id="{B3319033-7FE0-4E49-A383-330426752530}"/>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dirty="0">
                <a:latin typeface="Liberation Sans" pitchFamily="18"/>
                <a:ea typeface="Noto Sans CJK SC Regular" pitchFamily="2"/>
                <a:cs typeface="FreeSans" pitchFamily="2"/>
              </a:rPr>
              <a:t>How do we calculate the value function for a given policy?</a:t>
            </a:r>
          </a:p>
        </p:txBody>
      </p:sp>
      <p:sp>
        <p:nvSpPr>
          <p:cNvPr id="75" name="Freeform 74">
            <a:extLst>
              <a:ext uri="{FF2B5EF4-FFF2-40B4-BE49-F238E27FC236}">
                <a16:creationId xmlns:a16="http://schemas.microsoft.com/office/drawing/2014/main" id="{6DE9DD4F-6541-6947-84D3-041D563005BC}"/>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76" name="Group 75" descr="28§display§s_t§svg§600§FALSE" title="TexMaths">
            <a:extLst>
              <a:ext uri="{FF2B5EF4-FFF2-40B4-BE49-F238E27FC236}">
                <a16:creationId xmlns:a16="http://schemas.microsoft.com/office/drawing/2014/main" id="{430FBC20-DCD9-C143-B98F-FA7F873B12D6}"/>
              </a:ext>
            </a:extLst>
          </p:cNvPr>
          <p:cNvGrpSpPr/>
          <p:nvPr/>
        </p:nvGrpSpPr>
        <p:grpSpPr>
          <a:xfrm>
            <a:off x="2651760" y="2349000"/>
            <a:ext cx="340200" cy="265680"/>
            <a:chOff x="2651760" y="2349000"/>
            <a:chExt cx="340200" cy="265680"/>
          </a:xfrm>
        </p:grpSpPr>
        <p:sp>
          <p:nvSpPr>
            <p:cNvPr id="77" name="Freeform 76">
              <a:extLst>
                <a:ext uri="{FF2B5EF4-FFF2-40B4-BE49-F238E27FC236}">
                  <a16:creationId xmlns:a16="http://schemas.microsoft.com/office/drawing/2014/main" id="{F9B6AFE3-15DD-2247-AA23-8009FDD87F14}"/>
                </a:ext>
              </a:extLst>
            </p:cNvPr>
            <p:cNvSpPr/>
            <p:nvPr/>
          </p:nvSpPr>
          <p:spPr>
            <a:xfrm>
              <a:off x="2651760"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C42870A1-BD80-3F40-99DA-6581DDFAC897}"/>
                </a:ext>
              </a:extLst>
            </p:cNvPr>
            <p:cNvSpPr/>
            <p:nvPr/>
          </p:nvSpPr>
          <p:spPr>
            <a:xfrm>
              <a:off x="26748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DAD92BB5-DCE8-704E-BFDD-B1C08EAA21DA}"/>
                </a:ext>
              </a:extLst>
            </p:cNvPr>
            <p:cNvSpPr/>
            <p:nvPr/>
          </p:nvSpPr>
          <p:spPr>
            <a:xfrm>
              <a:off x="2871360"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0" name="Group 79">
            <a:extLst>
              <a:ext uri="{FF2B5EF4-FFF2-40B4-BE49-F238E27FC236}">
                <a16:creationId xmlns:a16="http://schemas.microsoft.com/office/drawing/2014/main" id="{0408449A-D030-BE42-BF57-F28C28ED5F4E}"/>
              </a:ext>
            </a:extLst>
          </p:cNvPr>
          <p:cNvGrpSpPr/>
          <p:nvPr/>
        </p:nvGrpSpPr>
        <p:grpSpPr>
          <a:xfrm>
            <a:off x="5943601" y="1883520"/>
            <a:ext cx="1188719" cy="1188719"/>
            <a:chOff x="5943600" y="1883520"/>
            <a:chExt cx="1188719" cy="1188719"/>
          </a:xfrm>
        </p:grpSpPr>
        <p:sp>
          <p:nvSpPr>
            <p:cNvPr id="81" name="Freeform 80">
              <a:extLst>
                <a:ext uri="{FF2B5EF4-FFF2-40B4-BE49-F238E27FC236}">
                  <a16:creationId xmlns:a16="http://schemas.microsoft.com/office/drawing/2014/main" id="{17DE895B-2706-824C-8D71-66A3D8521563}"/>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82" name="Group 81" descr="28§display§s_{t+1}§svg§600§FALSE" title="TexMaths">
              <a:extLst>
                <a:ext uri="{FF2B5EF4-FFF2-40B4-BE49-F238E27FC236}">
                  <a16:creationId xmlns:a16="http://schemas.microsoft.com/office/drawing/2014/main" id="{D0B7A4B1-B4E0-2447-AA87-02E4925CE25C}"/>
                </a:ext>
              </a:extLst>
            </p:cNvPr>
            <p:cNvGrpSpPr/>
            <p:nvPr/>
          </p:nvGrpSpPr>
          <p:grpSpPr>
            <a:xfrm>
              <a:off x="6126480" y="2340720"/>
              <a:ext cx="788040" cy="299880"/>
              <a:chOff x="6126480" y="2340720"/>
              <a:chExt cx="788040" cy="299880"/>
            </a:xfrm>
          </p:grpSpPr>
          <p:sp>
            <p:nvSpPr>
              <p:cNvPr id="83" name="Freeform 82">
                <a:extLst>
                  <a:ext uri="{FF2B5EF4-FFF2-40B4-BE49-F238E27FC236}">
                    <a16:creationId xmlns:a16="http://schemas.microsoft.com/office/drawing/2014/main" id="{7B16E7BB-2749-F345-BC3E-01706832F566}"/>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3A180E8F-AB22-E844-8AF9-98329DB2219B}"/>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3731A17F-9F1C-A04B-BC5A-4DD09C4DE2E4}"/>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B54F1231-F682-6644-B8C5-F7ADB76E5DE6}"/>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55694136-B3FA-764D-AFBB-BEBDBCFF990B}"/>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88" name="Straight Connector 87">
            <a:extLst>
              <a:ext uri="{FF2B5EF4-FFF2-40B4-BE49-F238E27FC236}">
                <a16:creationId xmlns:a16="http://schemas.microsoft.com/office/drawing/2014/main" id="{93BF8AF4-9661-8740-9E27-C1CE2511E934}"/>
              </a:ext>
            </a:extLst>
          </p:cNvPr>
          <p:cNvSpPr/>
          <p:nvPr/>
        </p:nvSpPr>
        <p:spPr>
          <a:xfrm>
            <a:off x="33832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89" name="Group 88" descr="28§display§r_t§svg§600§FALSE" title="TexMaths">
            <a:extLst>
              <a:ext uri="{FF2B5EF4-FFF2-40B4-BE49-F238E27FC236}">
                <a16:creationId xmlns:a16="http://schemas.microsoft.com/office/drawing/2014/main" id="{64A6C56C-C562-9C45-B9CD-AD1F428E4501}"/>
              </a:ext>
            </a:extLst>
          </p:cNvPr>
          <p:cNvGrpSpPr/>
          <p:nvPr/>
        </p:nvGrpSpPr>
        <p:grpSpPr>
          <a:xfrm>
            <a:off x="4509361" y="2520721"/>
            <a:ext cx="333360" cy="265679"/>
            <a:chOff x="4509360" y="2520720"/>
            <a:chExt cx="333360" cy="265679"/>
          </a:xfrm>
        </p:grpSpPr>
        <p:sp>
          <p:nvSpPr>
            <p:cNvPr id="90" name="Freeform 89">
              <a:extLst>
                <a:ext uri="{FF2B5EF4-FFF2-40B4-BE49-F238E27FC236}">
                  <a16:creationId xmlns:a16="http://schemas.microsoft.com/office/drawing/2014/main" id="{EF4792B8-5335-F44E-9C2C-4BD4059B3B1F}"/>
                </a:ext>
              </a:extLst>
            </p:cNvPr>
            <p:cNvSpPr/>
            <p:nvPr/>
          </p:nvSpPr>
          <p:spPr>
            <a:xfrm>
              <a:off x="4509360"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1A3E8F8-BEAA-C549-8A12-ED04D5E9B841}"/>
                </a:ext>
              </a:extLst>
            </p:cNvPr>
            <p:cNvSpPr/>
            <p:nvPr/>
          </p:nvSpPr>
          <p:spPr>
            <a:xfrm>
              <a:off x="45223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093F0065-7CB1-7B4E-94F2-E8D61B864281}"/>
                </a:ext>
              </a:extLst>
            </p:cNvPr>
            <p:cNvSpPr/>
            <p:nvPr/>
          </p:nvSpPr>
          <p:spPr>
            <a:xfrm>
              <a:off x="47210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7" name="Group 116" descr="28§display§= \sum_{a} \pi(a|s) \sum_{s',r} p(s',r|s,a) [ r + \gamma V^\pi(s_{t+1} = s') ]§svg§600§FALSE" title="TexMaths">
            <a:extLst>
              <a:ext uri="{FF2B5EF4-FFF2-40B4-BE49-F238E27FC236}">
                <a16:creationId xmlns:a16="http://schemas.microsoft.com/office/drawing/2014/main" id="{F064B851-1E29-B24F-A805-D013DAD5FF50}"/>
              </a:ext>
            </a:extLst>
          </p:cNvPr>
          <p:cNvGrpSpPr/>
          <p:nvPr/>
        </p:nvGrpSpPr>
        <p:grpSpPr>
          <a:xfrm>
            <a:off x="2743200" y="4389120"/>
            <a:ext cx="6410520" cy="780840"/>
            <a:chOff x="2743199" y="4389120"/>
            <a:chExt cx="6410520" cy="780840"/>
          </a:xfrm>
        </p:grpSpPr>
        <p:sp>
          <p:nvSpPr>
            <p:cNvPr id="118" name="Freeform 117">
              <a:extLst>
                <a:ext uri="{FF2B5EF4-FFF2-40B4-BE49-F238E27FC236}">
                  <a16:creationId xmlns:a16="http://schemas.microsoft.com/office/drawing/2014/main" id="{D42813EE-88E9-7145-A407-4716E9F164A2}"/>
                </a:ext>
              </a:extLst>
            </p:cNvPr>
            <p:cNvSpPr/>
            <p:nvPr/>
          </p:nvSpPr>
          <p:spPr>
            <a:xfrm>
              <a:off x="2743199" y="4389120"/>
              <a:ext cx="6410520" cy="780120"/>
            </a:xfrm>
            <a:custGeom>
              <a:avLst/>
              <a:gdLst/>
              <a:ahLst/>
              <a:cxnLst>
                <a:cxn ang="3cd4">
                  <a:pos x="hc" y="t"/>
                </a:cxn>
                <a:cxn ang="cd2">
                  <a:pos x="l" y="vc"/>
                </a:cxn>
                <a:cxn ang="cd4">
                  <a:pos x="hc" y="b"/>
                </a:cxn>
                <a:cxn ang="0">
                  <a:pos x="r" y="vc"/>
                </a:cxn>
              </a:cxnLst>
              <a:rect l="l" t="t" r="r" b="b"/>
              <a:pathLst>
                <a:path w="17808" h="2168">
                  <a:moveTo>
                    <a:pt x="8905" y="2168"/>
                  </a:moveTo>
                  <a:lnTo>
                    <a:pt x="0" y="2168"/>
                  </a:lnTo>
                  <a:lnTo>
                    <a:pt x="0" y="0"/>
                  </a:lnTo>
                  <a:lnTo>
                    <a:pt x="17808" y="0"/>
                  </a:lnTo>
                  <a:lnTo>
                    <a:pt x="17808" y="216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56836D94-0D77-CF47-932F-BB507158E67A}"/>
                </a:ext>
              </a:extLst>
            </p:cNvPr>
            <p:cNvSpPr/>
            <p:nvPr/>
          </p:nvSpPr>
          <p:spPr>
            <a:xfrm>
              <a:off x="2760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52C6B8DE-8D55-DB4A-AA82-F83447EBCC80}"/>
                </a:ext>
              </a:extLst>
            </p:cNvPr>
            <p:cNvSpPr/>
            <p:nvPr/>
          </p:nvSpPr>
          <p:spPr>
            <a:xfrm>
              <a:off x="3088080" y="4421880"/>
              <a:ext cx="414720" cy="459360"/>
            </a:xfrm>
            <a:custGeom>
              <a:avLst/>
              <a:gdLst/>
              <a:ahLst/>
              <a:cxnLst>
                <a:cxn ang="3cd4">
                  <a:pos x="hc" y="t"/>
                </a:cxn>
                <a:cxn ang="cd2">
                  <a:pos x="l" y="vc"/>
                </a:cxn>
                <a:cxn ang="cd4">
                  <a:pos x="hc" y="b"/>
                </a:cxn>
                <a:cxn ang="0">
                  <a:pos x="r" y="vc"/>
                </a:cxn>
              </a:cxnLst>
              <a:rect l="l" t="t" r="r" b="b"/>
              <a:pathLst>
                <a:path w="1153" h="1277">
                  <a:moveTo>
                    <a:pt x="1047"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7"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60779B60-3A9D-4C4E-AE48-D90A5AD808B4}"/>
                </a:ext>
              </a:extLst>
            </p:cNvPr>
            <p:cNvSpPr/>
            <p:nvPr/>
          </p:nvSpPr>
          <p:spPr>
            <a:xfrm>
              <a:off x="3241080" y="5009040"/>
              <a:ext cx="111600" cy="104040"/>
            </a:xfrm>
            <a:custGeom>
              <a:avLst/>
              <a:gdLst/>
              <a:ahLst/>
              <a:cxnLst>
                <a:cxn ang="3cd4">
                  <a:pos x="hc" y="t"/>
                </a:cxn>
                <a:cxn ang="cd2">
                  <a:pos x="l" y="vc"/>
                </a:cxn>
                <a:cxn ang="cd4">
                  <a:pos x="hc" y="b"/>
                </a:cxn>
                <a:cxn ang="0">
                  <a:pos x="r" y="vc"/>
                </a:cxn>
              </a:cxnLst>
              <a:rect l="l" t="t" r="r" b="b"/>
              <a:pathLst>
                <a:path w="311" h="290">
                  <a:moveTo>
                    <a:pt x="220" y="37"/>
                  </a:moveTo>
                  <a:cubicBezTo>
                    <a:pt x="207" y="17"/>
                    <a:pt x="187" y="0"/>
                    <a:pt x="157" y="0"/>
                  </a:cubicBezTo>
                  <a:cubicBezTo>
                    <a:pt x="79" y="0"/>
                    <a:pt x="0" y="91"/>
                    <a:pt x="0" y="182"/>
                  </a:cubicBezTo>
                  <a:cubicBezTo>
                    <a:pt x="0" y="245"/>
                    <a:pt x="39" y="290"/>
                    <a:pt x="92" y="290"/>
                  </a:cubicBezTo>
                  <a:cubicBezTo>
                    <a:pt x="124" y="290"/>
                    <a:pt x="153" y="269"/>
                    <a:pt x="179" y="245"/>
                  </a:cubicBezTo>
                  <a:cubicBezTo>
                    <a:pt x="191" y="284"/>
                    <a:pt x="226" y="290"/>
                    <a:pt x="242" y="290"/>
                  </a:cubicBezTo>
                  <a:cubicBezTo>
                    <a:pt x="264" y="290"/>
                    <a:pt x="277" y="276"/>
                    <a:pt x="289" y="255"/>
                  </a:cubicBezTo>
                  <a:cubicBezTo>
                    <a:pt x="303" y="230"/>
                    <a:pt x="311" y="195"/>
                    <a:pt x="311" y="191"/>
                  </a:cubicBezTo>
                  <a:cubicBezTo>
                    <a:pt x="311" y="182"/>
                    <a:pt x="303" y="182"/>
                    <a:pt x="301" y="182"/>
                  </a:cubicBezTo>
                  <a:cubicBezTo>
                    <a:pt x="293" y="182"/>
                    <a:pt x="291" y="187"/>
                    <a:pt x="287" y="203"/>
                  </a:cubicBezTo>
                  <a:cubicBezTo>
                    <a:pt x="279" y="234"/>
                    <a:pt x="268" y="272"/>
                    <a:pt x="242" y="272"/>
                  </a:cubicBezTo>
                  <a:cubicBezTo>
                    <a:pt x="226" y="272"/>
                    <a:pt x="222" y="257"/>
                    <a:pt x="222" y="240"/>
                  </a:cubicBezTo>
                  <a:cubicBezTo>
                    <a:pt x="222" y="230"/>
                    <a:pt x="228" y="205"/>
                    <a:pt x="232" y="189"/>
                  </a:cubicBezTo>
                  <a:cubicBezTo>
                    <a:pt x="236" y="172"/>
                    <a:pt x="242" y="145"/>
                    <a:pt x="246" y="131"/>
                  </a:cubicBezTo>
                  <a:lnTo>
                    <a:pt x="258" y="83"/>
                  </a:lnTo>
                  <a:cubicBezTo>
                    <a:pt x="262" y="66"/>
                    <a:pt x="268" y="35"/>
                    <a:pt x="268" y="33"/>
                  </a:cubicBezTo>
                  <a:cubicBezTo>
                    <a:pt x="268" y="19"/>
                    <a:pt x="258" y="12"/>
                    <a:pt x="248" y="12"/>
                  </a:cubicBezTo>
                  <a:cubicBezTo>
                    <a:pt x="238" y="12"/>
                    <a:pt x="224" y="21"/>
                    <a:pt x="220" y="37"/>
                  </a:cubicBezTo>
                  <a:close/>
                  <a:moveTo>
                    <a:pt x="181" y="203"/>
                  </a:moveTo>
                  <a:cubicBezTo>
                    <a:pt x="177" y="222"/>
                    <a:pt x="163" y="234"/>
                    <a:pt x="150" y="247"/>
                  </a:cubicBezTo>
                  <a:cubicBezTo>
                    <a:pt x="144" y="251"/>
                    <a:pt x="120" y="272"/>
                    <a:pt x="94" y="272"/>
                  </a:cubicBezTo>
                  <a:cubicBezTo>
                    <a:pt x="71" y="272"/>
                    <a:pt x="49" y="255"/>
                    <a:pt x="49" y="209"/>
                  </a:cubicBezTo>
                  <a:cubicBezTo>
                    <a:pt x="49" y="176"/>
                    <a:pt x="67" y="104"/>
                    <a:pt x="81" y="79"/>
                  </a:cubicBezTo>
                  <a:cubicBezTo>
                    <a:pt x="108" y="27"/>
                    <a:pt x="140" y="19"/>
                    <a:pt x="157" y="19"/>
                  </a:cubicBezTo>
                  <a:cubicBezTo>
                    <a:pt x="201" y="19"/>
                    <a:pt x="211" y="66"/>
                    <a:pt x="211" y="75"/>
                  </a:cubicBezTo>
                  <a:cubicBezTo>
                    <a:pt x="211" y="77"/>
                    <a:pt x="211" y="81"/>
                    <a:pt x="209"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25820156-2FAE-244D-BDE2-A8A590A9DCFD}"/>
                </a:ext>
              </a:extLst>
            </p:cNvPr>
            <p:cNvSpPr/>
            <p:nvPr/>
          </p:nvSpPr>
          <p:spPr>
            <a:xfrm>
              <a:off x="3580560" y="4592160"/>
              <a:ext cx="168120" cy="145080"/>
            </a:xfrm>
            <a:custGeom>
              <a:avLst/>
              <a:gdLst/>
              <a:ahLst/>
              <a:cxnLst>
                <a:cxn ang="3cd4">
                  <a:pos x="hc" y="t"/>
                </a:cxn>
                <a:cxn ang="cd2">
                  <a:pos x="l" y="vc"/>
                </a:cxn>
                <a:cxn ang="cd4">
                  <a:pos x="hc" y="b"/>
                </a:cxn>
                <a:cxn ang="0">
                  <a:pos x="r" y="vc"/>
                </a:cxn>
              </a:cxnLst>
              <a:rect l="l" t="t" r="r" b="b"/>
              <a:pathLst>
                <a:path w="468" h="404">
                  <a:moveTo>
                    <a:pt x="207" y="54"/>
                  </a:moveTo>
                  <a:lnTo>
                    <a:pt x="305" y="54"/>
                  </a:lnTo>
                  <a:cubicBezTo>
                    <a:pt x="275" y="189"/>
                    <a:pt x="268" y="228"/>
                    <a:pt x="268" y="290"/>
                  </a:cubicBezTo>
                  <a:cubicBezTo>
                    <a:pt x="268" y="303"/>
                    <a:pt x="268" y="327"/>
                    <a:pt x="275" y="359"/>
                  </a:cubicBezTo>
                  <a:cubicBezTo>
                    <a:pt x="283" y="400"/>
                    <a:pt x="293" y="404"/>
                    <a:pt x="307" y="404"/>
                  </a:cubicBezTo>
                  <a:cubicBezTo>
                    <a:pt x="325" y="404"/>
                    <a:pt x="342" y="388"/>
                    <a:pt x="342" y="369"/>
                  </a:cubicBezTo>
                  <a:cubicBezTo>
                    <a:pt x="342" y="365"/>
                    <a:pt x="342" y="363"/>
                    <a:pt x="336" y="350"/>
                  </a:cubicBezTo>
                  <a:cubicBezTo>
                    <a:pt x="311" y="284"/>
                    <a:pt x="311" y="224"/>
                    <a:pt x="311" y="199"/>
                  </a:cubicBezTo>
                  <a:cubicBezTo>
                    <a:pt x="311" y="149"/>
                    <a:pt x="319" y="102"/>
                    <a:pt x="327" y="54"/>
                  </a:cubicBezTo>
                  <a:lnTo>
                    <a:pt x="427" y="54"/>
                  </a:lnTo>
                  <a:cubicBezTo>
                    <a:pt x="437" y="54"/>
                    <a:pt x="468" y="54"/>
                    <a:pt x="468" y="23"/>
                  </a:cubicBezTo>
                  <a:cubicBezTo>
                    <a:pt x="468" y="0"/>
                    <a:pt x="451" y="0"/>
                    <a:pt x="435" y="0"/>
                  </a:cubicBezTo>
                  <a:lnTo>
                    <a:pt x="144" y="0"/>
                  </a:lnTo>
                  <a:cubicBezTo>
                    <a:pt x="124" y="0"/>
                    <a:pt x="91" y="0"/>
                    <a:pt x="53" y="44"/>
                  </a:cubicBezTo>
                  <a:cubicBezTo>
                    <a:pt x="22" y="79"/>
                    <a:pt x="0" y="120"/>
                    <a:pt x="0" y="124"/>
                  </a:cubicBezTo>
                  <a:cubicBezTo>
                    <a:pt x="0" y="126"/>
                    <a:pt x="0" y="135"/>
                    <a:pt x="10" y="135"/>
                  </a:cubicBezTo>
                  <a:cubicBezTo>
                    <a:pt x="18" y="135"/>
                    <a:pt x="20" y="131"/>
                    <a:pt x="24" y="124"/>
                  </a:cubicBezTo>
                  <a:cubicBezTo>
                    <a:pt x="67" y="54"/>
                    <a:pt x="118" y="54"/>
                    <a:pt x="134" y="54"/>
                  </a:cubicBezTo>
                  <a:lnTo>
                    <a:pt x="185" y="54"/>
                  </a:lnTo>
                  <a:cubicBezTo>
                    <a:pt x="155" y="164"/>
                    <a:pt x="110" y="274"/>
                    <a:pt x="73" y="359"/>
                  </a:cubicBezTo>
                  <a:cubicBezTo>
                    <a:pt x="67" y="371"/>
                    <a:pt x="67" y="373"/>
                    <a:pt x="67" y="379"/>
                  </a:cubicBezTo>
                  <a:cubicBezTo>
                    <a:pt x="67" y="398"/>
                    <a:pt x="81" y="404"/>
                    <a:pt x="91" y="404"/>
                  </a:cubicBezTo>
                  <a:cubicBezTo>
                    <a:pt x="118" y="404"/>
                    <a:pt x="124" y="379"/>
                    <a:pt x="134" y="344"/>
                  </a:cubicBezTo>
                  <a:cubicBezTo>
                    <a:pt x="148" y="303"/>
                    <a:pt x="148" y="301"/>
                    <a:pt x="157" y="2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79CA10D6-F031-BF4B-BA17-9D31089816A0}"/>
                </a:ext>
              </a:extLst>
            </p:cNvPr>
            <p:cNvSpPr/>
            <p:nvPr/>
          </p:nvSpPr>
          <p:spPr>
            <a:xfrm>
              <a:off x="379080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F0A379F3-6070-2646-A845-E145151023D7}"/>
                </a:ext>
              </a:extLst>
            </p:cNvPr>
            <p:cNvSpPr/>
            <p:nvPr/>
          </p:nvSpPr>
          <p:spPr>
            <a:xfrm>
              <a:off x="389268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80"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D65FC229-7B91-F14E-839E-972E509F1459}"/>
                </a:ext>
              </a:extLst>
            </p:cNvPr>
            <p:cNvSpPr/>
            <p:nvPr/>
          </p:nvSpPr>
          <p:spPr>
            <a:xfrm>
              <a:off x="408132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D5B6912E-9021-6141-8C6C-498239D2A356}"/>
                </a:ext>
              </a:extLst>
            </p:cNvPr>
            <p:cNvSpPr/>
            <p:nvPr/>
          </p:nvSpPr>
          <p:spPr>
            <a:xfrm>
              <a:off x="4146479"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9EBC2F1E-5D0F-BE43-8247-7B2068DDAE28}"/>
                </a:ext>
              </a:extLst>
            </p:cNvPr>
            <p:cNvSpPr/>
            <p:nvPr/>
          </p:nvSpPr>
          <p:spPr>
            <a:xfrm>
              <a:off x="429372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7A69687C-DF40-704C-AB30-FEFDE9D5D197}"/>
                </a:ext>
              </a:extLst>
            </p:cNvPr>
            <p:cNvSpPr/>
            <p:nvPr/>
          </p:nvSpPr>
          <p:spPr>
            <a:xfrm>
              <a:off x="4465800" y="4421880"/>
              <a:ext cx="414720" cy="459360"/>
            </a:xfrm>
            <a:custGeom>
              <a:avLst/>
              <a:gdLst/>
              <a:ahLst/>
              <a:cxnLst>
                <a:cxn ang="3cd4">
                  <a:pos x="hc" y="t"/>
                </a:cxn>
                <a:cxn ang="cd2">
                  <a:pos x="l" y="vc"/>
                </a:cxn>
                <a:cxn ang="cd4">
                  <a:pos x="hc" y="b"/>
                </a:cxn>
                <a:cxn ang="0">
                  <a:pos x="r" y="vc"/>
                </a:cxn>
              </a:cxnLst>
              <a:rect l="l" t="t" r="r" b="b"/>
              <a:pathLst>
                <a:path w="1153" h="1277">
                  <a:moveTo>
                    <a:pt x="1049"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9"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93AB7C7B-818B-5F4C-9CB5-85661EE2BD7E}"/>
                </a:ext>
              </a:extLst>
            </p:cNvPr>
            <p:cNvSpPr/>
            <p:nvPr/>
          </p:nvSpPr>
          <p:spPr>
            <a:xfrm>
              <a:off x="4489920" y="5023440"/>
              <a:ext cx="87480" cy="104040"/>
            </a:xfrm>
            <a:custGeom>
              <a:avLst/>
              <a:gdLst/>
              <a:ahLst/>
              <a:cxnLst>
                <a:cxn ang="3cd4">
                  <a:pos x="hc" y="t"/>
                </a:cxn>
                <a:cxn ang="cd2">
                  <a:pos x="l" y="vc"/>
                </a:cxn>
                <a:cxn ang="cd4">
                  <a:pos x="hc" y="b"/>
                </a:cxn>
                <a:cxn ang="0">
                  <a:pos x="r" y="vc"/>
                </a:cxn>
              </a:cxnLst>
              <a:rect l="l" t="t" r="r" b="b"/>
              <a:pathLst>
                <a:path w="244" h="290">
                  <a:moveTo>
                    <a:pt x="220" y="41"/>
                  </a:moveTo>
                  <a:cubicBezTo>
                    <a:pt x="205" y="46"/>
                    <a:pt x="195" y="58"/>
                    <a:pt x="195" y="73"/>
                  </a:cubicBezTo>
                  <a:cubicBezTo>
                    <a:pt x="195" y="87"/>
                    <a:pt x="207" y="93"/>
                    <a:pt x="214" y="93"/>
                  </a:cubicBezTo>
                  <a:cubicBezTo>
                    <a:pt x="220" y="93"/>
                    <a:pt x="244" y="89"/>
                    <a:pt x="244" y="56"/>
                  </a:cubicBezTo>
                  <a:cubicBezTo>
                    <a:pt x="244" y="15"/>
                    <a:pt x="199" y="0"/>
                    <a:pt x="161" y="0"/>
                  </a:cubicBezTo>
                  <a:cubicBezTo>
                    <a:pt x="67" y="0"/>
                    <a:pt x="49" y="75"/>
                    <a:pt x="49" y="93"/>
                  </a:cubicBezTo>
                  <a:cubicBezTo>
                    <a:pt x="49" y="118"/>
                    <a:pt x="63" y="133"/>
                    <a:pt x="71" y="141"/>
                  </a:cubicBezTo>
                  <a:cubicBezTo>
                    <a:pt x="87" y="153"/>
                    <a:pt x="98" y="155"/>
                    <a:pt x="140" y="164"/>
                  </a:cubicBezTo>
                  <a:cubicBezTo>
                    <a:pt x="153" y="166"/>
                    <a:pt x="193" y="174"/>
                    <a:pt x="193" y="205"/>
                  </a:cubicBezTo>
                  <a:cubicBezTo>
                    <a:pt x="193" y="218"/>
                    <a:pt x="185" y="240"/>
                    <a:pt x="159" y="257"/>
                  </a:cubicBezTo>
                  <a:cubicBezTo>
                    <a:pt x="136" y="272"/>
                    <a:pt x="106" y="272"/>
                    <a:pt x="98" y="272"/>
                  </a:cubicBezTo>
                  <a:cubicBezTo>
                    <a:pt x="75" y="272"/>
                    <a:pt x="39" y="265"/>
                    <a:pt x="26" y="245"/>
                  </a:cubicBezTo>
                  <a:cubicBezTo>
                    <a:pt x="45" y="242"/>
                    <a:pt x="59" y="226"/>
                    <a:pt x="59" y="207"/>
                  </a:cubicBezTo>
                  <a:cubicBezTo>
                    <a:pt x="59" y="193"/>
                    <a:pt x="47" y="184"/>
                    <a:pt x="35" y="184"/>
                  </a:cubicBezTo>
                  <a:cubicBezTo>
                    <a:pt x="18" y="184"/>
                    <a:pt x="0" y="199"/>
                    <a:pt x="0" y="228"/>
                  </a:cubicBezTo>
                  <a:cubicBezTo>
                    <a:pt x="0" y="265"/>
                    <a:pt x="39" y="290"/>
                    <a:pt x="98" y="290"/>
                  </a:cubicBezTo>
                  <a:cubicBezTo>
                    <a:pt x="211" y="290"/>
                    <a:pt x="230" y="209"/>
                    <a:pt x="230" y="184"/>
                  </a:cubicBezTo>
                  <a:cubicBezTo>
                    <a:pt x="230" y="124"/>
                    <a:pt x="169" y="114"/>
                    <a:pt x="148" y="108"/>
                  </a:cubicBezTo>
                  <a:cubicBezTo>
                    <a:pt x="142" y="108"/>
                    <a:pt x="126" y="104"/>
                    <a:pt x="122" y="104"/>
                  </a:cubicBezTo>
                  <a:cubicBezTo>
                    <a:pt x="100" y="99"/>
                    <a:pt x="89" y="85"/>
                    <a:pt x="89" y="70"/>
                  </a:cubicBezTo>
                  <a:cubicBezTo>
                    <a:pt x="89" y="56"/>
                    <a:pt x="100" y="39"/>
                    <a:pt x="114" y="31"/>
                  </a:cubicBezTo>
                  <a:cubicBezTo>
                    <a:pt x="130" y="19"/>
                    <a:pt x="151" y="19"/>
                    <a:pt x="161" y="19"/>
                  </a:cubicBezTo>
                  <a:cubicBezTo>
                    <a:pt x="175" y="19"/>
                    <a:pt x="207" y="21"/>
                    <a:pt x="220"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2325F407-8962-9740-9459-0A9E22336C7A}"/>
                </a:ext>
              </a:extLst>
            </p:cNvPr>
            <p:cNvSpPr/>
            <p:nvPr/>
          </p:nvSpPr>
          <p:spPr>
            <a:xfrm>
              <a:off x="4605480" y="4967279"/>
              <a:ext cx="43560" cy="85320"/>
            </a:xfrm>
            <a:custGeom>
              <a:avLst/>
              <a:gdLst/>
              <a:ahLst/>
              <a:cxnLst>
                <a:cxn ang="3cd4">
                  <a:pos x="hc" y="t"/>
                </a:cxn>
                <a:cxn ang="cd2">
                  <a:pos x="l" y="vc"/>
                </a:cxn>
                <a:cxn ang="cd4">
                  <a:pos x="hc" y="b"/>
                </a:cxn>
                <a:cxn ang="0">
                  <a:pos x="r" y="vc"/>
                </a:cxn>
              </a:cxnLst>
              <a:rect l="l" t="t" r="r" b="b"/>
              <a:pathLst>
                <a:path w="122" h="238">
                  <a:moveTo>
                    <a:pt x="118" y="44"/>
                  </a:moveTo>
                  <a:cubicBezTo>
                    <a:pt x="118" y="44"/>
                    <a:pt x="122" y="33"/>
                    <a:pt x="122" y="27"/>
                  </a:cubicBezTo>
                  <a:cubicBezTo>
                    <a:pt x="122" y="10"/>
                    <a:pt x="108" y="0"/>
                    <a:pt x="94" y="0"/>
                  </a:cubicBezTo>
                  <a:cubicBezTo>
                    <a:pt x="77" y="0"/>
                    <a:pt x="71" y="15"/>
                    <a:pt x="69" y="21"/>
                  </a:cubicBezTo>
                  <a:lnTo>
                    <a:pt x="2" y="220"/>
                  </a:lnTo>
                  <a:cubicBezTo>
                    <a:pt x="0" y="226"/>
                    <a:pt x="0" y="226"/>
                    <a:pt x="0" y="228"/>
                  </a:cubicBezTo>
                  <a:cubicBezTo>
                    <a:pt x="0" y="234"/>
                    <a:pt x="18" y="238"/>
                    <a:pt x="20" y="238"/>
                  </a:cubicBezTo>
                  <a:cubicBezTo>
                    <a:pt x="24" y="238"/>
                    <a:pt x="24" y="236"/>
                    <a:pt x="26"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16F19D27-38DB-5F4C-9315-F5FB32844D59}"/>
                </a:ext>
              </a:extLst>
            </p:cNvPr>
            <p:cNvSpPr/>
            <p:nvPr/>
          </p:nvSpPr>
          <p:spPr>
            <a:xfrm>
              <a:off x="4699440" y="5098680"/>
              <a:ext cx="28080" cy="71280"/>
            </a:xfrm>
            <a:custGeom>
              <a:avLst/>
              <a:gdLst/>
              <a:ahLst/>
              <a:cxnLst>
                <a:cxn ang="3cd4">
                  <a:pos x="hc" y="t"/>
                </a:cxn>
                <a:cxn ang="cd2">
                  <a:pos x="l" y="vc"/>
                </a:cxn>
                <a:cxn ang="cd4">
                  <a:pos x="hc" y="b"/>
                </a:cxn>
                <a:cxn ang="0">
                  <a:pos x="r" y="vc"/>
                </a:cxn>
              </a:cxnLst>
              <a:rect l="l" t="t" r="r" b="b"/>
              <a:pathLst>
                <a:path w="79" h="199">
                  <a:moveTo>
                    <a:pt x="61" y="64"/>
                  </a:moveTo>
                  <a:cubicBezTo>
                    <a:pt x="61" y="99"/>
                    <a:pt x="55" y="141"/>
                    <a:pt x="14" y="182"/>
                  </a:cubicBezTo>
                  <a:cubicBezTo>
                    <a:pt x="10" y="184"/>
                    <a:pt x="8" y="187"/>
                    <a:pt x="8" y="189"/>
                  </a:cubicBezTo>
                  <a:cubicBezTo>
                    <a:pt x="8" y="195"/>
                    <a:pt x="14" y="199"/>
                    <a:pt x="18" y="199"/>
                  </a:cubicBezTo>
                  <a:cubicBezTo>
                    <a:pt x="26" y="199"/>
                    <a:pt x="79" y="147"/>
                    <a:pt x="79" y="70"/>
                  </a:cubicBezTo>
                  <a:cubicBezTo>
                    <a:pt x="79" y="31"/>
                    <a:pt x="63" y="0"/>
                    <a:pt x="35" y="0"/>
                  </a:cubicBezTo>
                  <a:cubicBezTo>
                    <a:pt x="16" y="0"/>
                    <a:pt x="0" y="17"/>
                    <a:pt x="0" y="37"/>
                  </a:cubicBezTo>
                  <a:cubicBezTo>
                    <a:pt x="0" y="58"/>
                    <a:pt x="14" y="75"/>
                    <a:pt x="35" y="75"/>
                  </a:cubicBezTo>
                  <a:cubicBezTo>
                    <a:pt x="51" y="75"/>
                    <a:pt x="61" y="64"/>
                    <a:pt x="61"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B38107B4-7F37-014C-B070-86C01057DD55}"/>
                </a:ext>
              </a:extLst>
            </p:cNvPr>
            <p:cNvSpPr/>
            <p:nvPr/>
          </p:nvSpPr>
          <p:spPr>
            <a:xfrm>
              <a:off x="4759200" y="5023440"/>
              <a:ext cx="101520" cy="104040"/>
            </a:xfrm>
            <a:custGeom>
              <a:avLst/>
              <a:gdLst/>
              <a:ahLst/>
              <a:cxnLst>
                <a:cxn ang="3cd4">
                  <a:pos x="hc" y="t"/>
                </a:cxn>
                <a:cxn ang="cd2">
                  <a:pos x="l" y="vc"/>
                </a:cxn>
                <a:cxn ang="cd4">
                  <a:pos x="hc" y="b"/>
                </a:cxn>
                <a:cxn ang="0">
                  <a:pos x="r" y="vc"/>
                </a:cxn>
              </a:cxnLst>
              <a:rect l="l" t="t" r="r" b="b"/>
              <a:pathLst>
                <a:path w="283" h="290">
                  <a:moveTo>
                    <a:pt x="114" y="153"/>
                  </a:moveTo>
                  <a:cubicBezTo>
                    <a:pt x="116" y="149"/>
                    <a:pt x="130" y="91"/>
                    <a:pt x="130" y="89"/>
                  </a:cubicBezTo>
                  <a:cubicBezTo>
                    <a:pt x="132" y="83"/>
                    <a:pt x="150" y="52"/>
                    <a:pt x="169" y="35"/>
                  </a:cubicBezTo>
                  <a:cubicBezTo>
                    <a:pt x="175" y="31"/>
                    <a:pt x="193" y="19"/>
                    <a:pt x="218" y="19"/>
                  </a:cubicBezTo>
                  <a:cubicBezTo>
                    <a:pt x="224" y="19"/>
                    <a:pt x="240" y="19"/>
                    <a:pt x="252" y="27"/>
                  </a:cubicBezTo>
                  <a:cubicBezTo>
                    <a:pt x="232" y="33"/>
                    <a:pt x="224" y="50"/>
                    <a:pt x="224" y="62"/>
                  </a:cubicBezTo>
                  <a:cubicBezTo>
                    <a:pt x="224" y="77"/>
                    <a:pt x="236" y="87"/>
                    <a:pt x="250" y="87"/>
                  </a:cubicBezTo>
                  <a:cubicBezTo>
                    <a:pt x="264" y="87"/>
                    <a:pt x="283" y="75"/>
                    <a:pt x="283" y="48"/>
                  </a:cubicBezTo>
                  <a:cubicBezTo>
                    <a:pt x="283" y="15"/>
                    <a:pt x="250" y="0"/>
                    <a:pt x="218" y="0"/>
                  </a:cubicBezTo>
                  <a:cubicBezTo>
                    <a:pt x="187" y="0"/>
                    <a:pt x="159" y="15"/>
                    <a:pt x="132" y="46"/>
                  </a:cubicBezTo>
                  <a:cubicBezTo>
                    <a:pt x="122" y="6"/>
                    <a:pt x="85" y="0"/>
                    <a:pt x="71" y="0"/>
                  </a:cubicBezTo>
                  <a:cubicBezTo>
                    <a:pt x="47" y="0"/>
                    <a:pt x="31" y="15"/>
                    <a:pt x="22" y="33"/>
                  </a:cubicBezTo>
                  <a:cubicBezTo>
                    <a:pt x="8" y="58"/>
                    <a:pt x="0" y="95"/>
                    <a:pt x="0" y="97"/>
                  </a:cubicBezTo>
                  <a:cubicBezTo>
                    <a:pt x="0" y="106"/>
                    <a:pt x="8" y="106"/>
                    <a:pt x="10" y="106"/>
                  </a:cubicBezTo>
                  <a:cubicBezTo>
                    <a:pt x="20" y="106"/>
                    <a:pt x="20" y="104"/>
                    <a:pt x="24" y="87"/>
                  </a:cubicBezTo>
                  <a:cubicBezTo>
                    <a:pt x="33" y="48"/>
                    <a:pt x="45" y="19"/>
                    <a:pt x="69" y="19"/>
                  </a:cubicBezTo>
                  <a:cubicBezTo>
                    <a:pt x="85" y="19"/>
                    <a:pt x="89" y="31"/>
                    <a:pt x="89" y="50"/>
                  </a:cubicBezTo>
                  <a:cubicBezTo>
                    <a:pt x="89" y="62"/>
                    <a:pt x="83" y="85"/>
                    <a:pt x="79" y="104"/>
                  </a:cubicBezTo>
                  <a:cubicBezTo>
                    <a:pt x="75" y="120"/>
                    <a:pt x="69" y="147"/>
                    <a:pt x="65" y="160"/>
                  </a:cubicBezTo>
                  <a:lnTo>
                    <a:pt x="45" y="242"/>
                  </a:lnTo>
                  <a:cubicBezTo>
                    <a:pt x="43" y="251"/>
                    <a:pt x="39" y="267"/>
                    <a:pt x="39" y="269"/>
                  </a:cubicBezTo>
                  <a:cubicBezTo>
                    <a:pt x="39" y="284"/>
                    <a:pt x="51" y="290"/>
                    <a:pt x="61" y="290"/>
                  </a:cubicBezTo>
                  <a:cubicBezTo>
                    <a:pt x="69" y="290"/>
                    <a:pt x="81" y="284"/>
                    <a:pt x="87" y="272"/>
                  </a:cubicBezTo>
                  <a:cubicBezTo>
                    <a:pt x="89" y="267"/>
                    <a:pt x="94" y="238"/>
                    <a:pt x="9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13C580C3-276C-9345-9EBC-3177F245B830}"/>
                </a:ext>
              </a:extLst>
            </p:cNvPr>
            <p:cNvSpPr/>
            <p:nvPr/>
          </p:nvSpPr>
          <p:spPr>
            <a:xfrm>
              <a:off x="4939559" y="4588200"/>
              <a:ext cx="162720" cy="208440"/>
            </a:xfrm>
            <a:custGeom>
              <a:avLst/>
              <a:gdLst/>
              <a:ahLst/>
              <a:cxnLst>
                <a:cxn ang="3cd4">
                  <a:pos x="hc" y="t"/>
                </a:cxn>
                <a:cxn ang="cd2">
                  <a:pos x="l" y="vc"/>
                </a:cxn>
                <a:cxn ang="cd4">
                  <a:pos x="hc" y="b"/>
                </a:cxn>
                <a:cxn ang="0">
                  <a:pos x="r" y="vc"/>
                </a:cxn>
              </a:cxnLst>
              <a:rect l="l" t="t" r="r" b="b"/>
              <a:pathLst>
                <a:path w="453" h="580">
                  <a:moveTo>
                    <a:pt x="67" y="516"/>
                  </a:moveTo>
                  <a:cubicBezTo>
                    <a:pt x="59" y="547"/>
                    <a:pt x="59" y="553"/>
                    <a:pt x="20" y="553"/>
                  </a:cubicBezTo>
                  <a:cubicBezTo>
                    <a:pt x="10" y="553"/>
                    <a:pt x="0" y="553"/>
                    <a:pt x="0" y="570"/>
                  </a:cubicBezTo>
                  <a:cubicBezTo>
                    <a:pt x="0" y="578"/>
                    <a:pt x="4" y="580"/>
                    <a:pt x="12" y="580"/>
                  </a:cubicBezTo>
                  <a:cubicBezTo>
                    <a:pt x="35" y="580"/>
                    <a:pt x="59" y="578"/>
                    <a:pt x="85" y="578"/>
                  </a:cubicBezTo>
                  <a:cubicBezTo>
                    <a:pt x="112" y="578"/>
                    <a:pt x="142" y="580"/>
                    <a:pt x="169" y="580"/>
                  </a:cubicBezTo>
                  <a:cubicBezTo>
                    <a:pt x="175" y="580"/>
                    <a:pt x="185" y="580"/>
                    <a:pt x="185" y="564"/>
                  </a:cubicBezTo>
                  <a:cubicBezTo>
                    <a:pt x="185" y="553"/>
                    <a:pt x="177" y="553"/>
                    <a:pt x="165" y="553"/>
                  </a:cubicBezTo>
                  <a:cubicBezTo>
                    <a:pt x="122" y="553"/>
                    <a:pt x="122" y="547"/>
                    <a:pt x="122" y="539"/>
                  </a:cubicBezTo>
                  <a:cubicBezTo>
                    <a:pt x="122" y="526"/>
                    <a:pt x="157" y="379"/>
                    <a:pt x="163" y="356"/>
                  </a:cubicBezTo>
                  <a:cubicBezTo>
                    <a:pt x="175" y="381"/>
                    <a:pt x="199" y="415"/>
                    <a:pt x="244" y="415"/>
                  </a:cubicBezTo>
                  <a:cubicBezTo>
                    <a:pt x="344" y="415"/>
                    <a:pt x="453" y="280"/>
                    <a:pt x="453" y="147"/>
                  </a:cubicBezTo>
                  <a:cubicBezTo>
                    <a:pt x="453" y="60"/>
                    <a:pt x="403" y="0"/>
                    <a:pt x="338" y="0"/>
                  </a:cubicBezTo>
                  <a:cubicBezTo>
                    <a:pt x="295" y="0"/>
                    <a:pt x="252" y="33"/>
                    <a:pt x="224" y="68"/>
                  </a:cubicBezTo>
                  <a:cubicBezTo>
                    <a:pt x="214" y="19"/>
                    <a:pt x="177" y="0"/>
                    <a:pt x="146" y="0"/>
                  </a:cubicBezTo>
                  <a:cubicBezTo>
                    <a:pt x="106" y="0"/>
                    <a:pt x="89" y="35"/>
                    <a:pt x="81" y="52"/>
                  </a:cubicBezTo>
                  <a:cubicBezTo>
                    <a:pt x="67" y="83"/>
                    <a:pt x="55" y="139"/>
                    <a:pt x="55" y="141"/>
                  </a:cubicBezTo>
                  <a:cubicBezTo>
                    <a:pt x="55" y="149"/>
                    <a:pt x="63" y="149"/>
                    <a:pt x="65" y="149"/>
                  </a:cubicBezTo>
                  <a:cubicBezTo>
                    <a:pt x="75" y="149"/>
                    <a:pt x="75" y="149"/>
                    <a:pt x="81" y="129"/>
                  </a:cubicBezTo>
                  <a:cubicBezTo>
                    <a:pt x="94" y="64"/>
                    <a:pt x="112" y="21"/>
                    <a:pt x="144" y="21"/>
                  </a:cubicBezTo>
                  <a:cubicBezTo>
                    <a:pt x="157" y="21"/>
                    <a:pt x="169" y="27"/>
                    <a:pt x="169" y="62"/>
                  </a:cubicBezTo>
                  <a:cubicBezTo>
                    <a:pt x="169" y="83"/>
                    <a:pt x="167" y="93"/>
                    <a:pt x="163" y="108"/>
                  </a:cubicBezTo>
                  <a:close/>
                  <a:moveTo>
                    <a:pt x="220" y="118"/>
                  </a:moveTo>
                  <a:cubicBezTo>
                    <a:pt x="226" y="93"/>
                    <a:pt x="250" y="68"/>
                    <a:pt x="266" y="54"/>
                  </a:cubicBezTo>
                  <a:cubicBezTo>
                    <a:pt x="295" y="27"/>
                    <a:pt x="321" y="21"/>
                    <a:pt x="334" y="21"/>
                  </a:cubicBezTo>
                  <a:cubicBezTo>
                    <a:pt x="370" y="21"/>
                    <a:pt x="392" y="52"/>
                    <a:pt x="392" y="106"/>
                  </a:cubicBezTo>
                  <a:cubicBezTo>
                    <a:pt x="392" y="160"/>
                    <a:pt x="362" y="265"/>
                    <a:pt x="346" y="301"/>
                  </a:cubicBezTo>
                  <a:cubicBezTo>
                    <a:pt x="317" y="363"/>
                    <a:pt x="275" y="394"/>
                    <a:pt x="244" y="394"/>
                  </a:cubicBezTo>
                  <a:cubicBezTo>
                    <a:pt x="185" y="394"/>
                    <a:pt x="175" y="317"/>
                    <a:pt x="175" y="313"/>
                  </a:cubicBezTo>
                  <a:cubicBezTo>
                    <a:pt x="175" y="311"/>
                    <a:pt x="175" y="309"/>
                    <a:pt x="177" y="2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358358C4-9704-5148-BD1A-059CBC539E84}"/>
                </a:ext>
              </a:extLst>
            </p:cNvPr>
            <p:cNvSpPr/>
            <p:nvPr/>
          </p:nvSpPr>
          <p:spPr>
            <a:xfrm>
              <a:off x="51364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0C9877EC-61AA-E040-899E-8BF7B25CB02B}"/>
                </a:ext>
              </a:extLst>
            </p:cNvPr>
            <p:cNvSpPr/>
            <p:nvPr/>
          </p:nvSpPr>
          <p:spPr>
            <a:xfrm>
              <a:off x="52419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4"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3D07BB2C-C9F6-B049-BDF9-26BEE976F558}"/>
                </a:ext>
              </a:extLst>
            </p:cNvPr>
            <p:cNvSpPr/>
            <p:nvPr/>
          </p:nvSpPr>
          <p:spPr>
            <a:xfrm>
              <a:off x="53816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AB54725E-4F5F-9B43-83E3-39AC18032B49}"/>
                </a:ext>
              </a:extLst>
            </p:cNvPr>
            <p:cNvSpPr/>
            <p:nvPr/>
          </p:nvSpPr>
          <p:spPr>
            <a:xfrm>
              <a:off x="5485679"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F654E63E-5A85-4C4C-9BE0-DDA3FF0A3126}"/>
                </a:ext>
              </a:extLst>
            </p:cNvPr>
            <p:cNvSpPr/>
            <p:nvPr/>
          </p:nvSpPr>
          <p:spPr>
            <a:xfrm>
              <a:off x="560556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7"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9" name="Freeform 138">
              <a:extLst>
                <a:ext uri="{FF2B5EF4-FFF2-40B4-BE49-F238E27FC236}">
                  <a16:creationId xmlns:a16="http://schemas.microsoft.com/office/drawing/2014/main" id="{CA26E2D5-DD0E-2B4A-99DB-A1B3E1EB9B0D}"/>
                </a:ext>
              </a:extLst>
            </p:cNvPr>
            <p:cNvSpPr/>
            <p:nvPr/>
          </p:nvSpPr>
          <p:spPr>
            <a:xfrm>
              <a:off x="578268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0" name="Freeform 139">
              <a:extLst>
                <a:ext uri="{FF2B5EF4-FFF2-40B4-BE49-F238E27FC236}">
                  <a16:creationId xmlns:a16="http://schemas.microsoft.com/office/drawing/2014/main" id="{B29449B0-F15D-4C48-AE8E-38D4ADE7B934}"/>
                </a:ext>
              </a:extLst>
            </p:cNvPr>
            <p:cNvSpPr/>
            <p:nvPr/>
          </p:nvSpPr>
          <p:spPr>
            <a:xfrm>
              <a:off x="5847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F6313972-B1CD-CF4E-9295-553CD3530713}"/>
                </a:ext>
              </a:extLst>
            </p:cNvPr>
            <p:cNvSpPr/>
            <p:nvPr/>
          </p:nvSpPr>
          <p:spPr>
            <a:xfrm>
              <a:off x="6003360"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BE1FBAB7-E491-1146-8863-1D2141F16CBD}"/>
                </a:ext>
              </a:extLst>
            </p:cNvPr>
            <p:cNvSpPr/>
            <p:nvPr/>
          </p:nvSpPr>
          <p:spPr>
            <a:xfrm>
              <a:off x="612684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78"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E0F0BAA0-8095-804A-9BE0-B7723B8803F3}"/>
                </a:ext>
              </a:extLst>
            </p:cNvPr>
            <p:cNvSpPr/>
            <p:nvPr/>
          </p:nvSpPr>
          <p:spPr>
            <a:xfrm>
              <a:off x="6296039"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4" name="Freeform 143">
              <a:extLst>
                <a:ext uri="{FF2B5EF4-FFF2-40B4-BE49-F238E27FC236}">
                  <a16:creationId xmlns:a16="http://schemas.microsoft.com/office/drawing/2014/main" id="{30C04E30-C858-5543-AAB5-C5D2CF6A5535}"/>
                </a:ext>
              </a:extLst>
            </p:cNvPr>
            <p:cNvSpPr/>
            <p:nvPr/>
          </p:nvSpPr>
          <p:spPr>
            <a:xfrm>
              <a:off x="6435720" y="4487760"/>
              <a:ext cx="42840" cy="327960"/>
            </a:xfrm>
            <a:custGeom>
              <a:avLst/>
              <a:gdLst/>
              <a:ahLst/>
              <a:cxnLst>
                <a:cxn ang="3cd4">
                  <a:pos x="hc" y="t"/>
                </a:cxn>
                <a:cxn ang="cd2">
                  <a:pos x="l" y="vc"/>
                </a:cxn>
                <a:cxn ang="cd4">
                  <a:pos x="hc" y="b"/>
                </a:cxn>
                <a:cxn ang="0">
                  <a:pos x="r" y="vc"/>
                </a:cxn>
              </a:cxnLst>
              <a:rect l="l" t="t" r="r" b="b"/>
              <a:pathLst>
                <a:path w="120" h="912">
                  <a:moveTo>
                    <a:pt x="120" y="912"/>
                  </a:moveTo>
                  <a:lnTo>
                    <a:pt x="120" y="877"/>
                  </a:lnTo>
                  <a:lnTo>
                    <a:pt x="35" y="877"/>
                  </a:lnTo>
                  <a:lnTo>
                    <a:pt x="35" y="37"/>
                  </a:lnTo>
                  <a:lnTo>
                    <a:pt x="120" y="37"/>
                  </a:lnTo>
                  <a:lnTo>
                    <a:pt x="120" y="0"/>
                  </a:lnTo>
                  <a:lnTo>
                    <a:pt x="0" y="0"/>
                  </a:lnTo>
                  <a:lnTo>
                    <a:pt x="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5" name="Freeform 144">
              <a:extLst>
                <a:ext uri="{FF2B5EF4-FFF2-40B4-BE49-F238E27FC236}">
                  <a16:creationId xmlns:a16="http://schemas.microsoft.com/office/drawing/2014/main" id="{63DF9EB0-2E7B-684C-84E9-82C72DD7C727}"/>
                </a:ext>
              </a:extLst>
            </p:cNvPr>
            <p:cNvSpPr/>
            <p:nvPr/>
          </p:nvSpPr>
          <p:spPr>
            <a:xfrm>
              <a:off x="649440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5"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6" name="Freeform 145">
              <a:extLst>
                <a:ext uri="{FF2B5EF4-FFF2-40B4-BE49-F238E27FC236}">
                  <a16:creationId xmlns:a16="http://schemas.microsoft.com/office/drawing/2014/main" id="{665EFF7F-AB95-4A46-9E4D-F59088821F16}"/>
                </a:ext>
              </a:extLst>
            </p:cNvPr>
            <p:cNvSpPr/>
            <p:nvPr/>
          </p:nvSpPr>
          <p:spPr>
            <a:xfrm>
              <a:off x="6720480" y="4542120"/>
              <a:ext cx="207000" cy="218880"/>
            </a:xfrm>
            <a:custGeom>
              <a:avLst/>
              <a:gdLst/>
              <a:ahLst/>
              <a:cxnLst>
                <a:cxn ang="3cd4">
                  <a:pos x="hc" y="t"/>
                </a:cxn>
                <a:cxn ang="cd2">
                  <a:pos x="l" y="vc"/>
                </a:cxn>
                <a:cxn ang="cd4">
                  <a:pos x="hc" y="b"/>
                </a:cxn>
                <a:cxn ang="0">
                  <a:pos x="r" y="vc"/>
                </a:cxn>
              </a:cxnLst>
              <a:rect l="l" t="t" r="r" b="b"/>
              <a:pathLst>
                <a:path w="576" h="609">
                  <a:moveTo>
                    <a:pt x="307" y="323"/>
                  </a:moveTo>
                  <a:lnTo>
                    <a:pt x="549" y="323"/>
                  </a:lnTo>
                  <a:cubicBezTo>
                    <a:pt x="561" y="323"/>
                    <a:pt x="576" y="323"/>
                    <a:pt x="576" y="305"/>
                  </a:cubicBezTo>
                  <a:cubicBezTo>
                    <a:pt x="576" y="286"/>
                    <a:pt x="561" y="286"/>
                    <a:pt x="549" y="286"/>
                  </a:cubicBezTo>
                  <a:lnTo>
                    <a:pt x="307" y="286"/>
                  </a:lnTo>
                  <a:lnTo>
                    <a:pt x="307" y="31"/>
                  </a:lnTo>
                  <a:cubicBezTo>
                    <a:pt x="307" y="17"/>
                    <a:pt x="307" y="0"/>
                    <a:pt x="289" y="0"/>
                  </a:cubicBezTo>
                  <a:cubicBezTo>
                    <a:pt x="272" y="0"/>
                    <a:pt x="272" y="17"/>
                    <a:pt x="272" y="31"/>
                  </a:cubicBezTo>
                  <a:lnTo>
                    <a:pt x="272" y="286"/>
                  </a:lnTo>
                  <a:lnTo>
                    <a:pt x="30" y="286"/>
                  </a:lnTo>
                  <a:cubicBezTo>
                    <a:pt x="16" y="286"/>
                    <a:pt x="0" y="286"/>
                    <a:pt x="0" y="305"/>
                  </a:cubicBezTo>
                  <a:cubicBezTo>
                    <a:pt x="0" y="323"/>
                    <a:pt x="16" y="323"/>
                    <a:pt x="30" y="323"/>
                  </a:cubicBezTo>
                  <a:lnTo>
                    <a:pt x="272" y="323"/>
                  </a:lnTo>
                  <a:lnTo>
                    <a:pt x="272" y="578"/>
                  </a:lnTo>
                  <a:cubicBezTo>
                    <a:pt x="272" y="591"/>
                    <a:pt x="272" y="609"/>
                    <a:pt x="289" y="609"/>
                  </a:cubicBezTo>
                  <a:cubicBezTo>
                    <a:pt x="307" y="609"/>
                    <a:pt x="307" y="591"/>
                    <a:pt x="307" y="5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7" name="Freeform 146">
              <a:extLst>
                <a:ext uri="{FF2B5EF4-FFF2-40B4-BE49-F238E27FC236}">
                  <a16:creationId xmlns:a16="http://schemas.microsoft.com/office/drawing/2014/main" id="{19471D6F-F298-BF48-A7B9-E350CA826541}"/>
                </a:ext>
              </a:extLst>
            </p:cNvPr>
            <p:cNvSpPr/>
            <p:nvPr/>
          </p:nvSpPr>
          <p:spPr>
            <a:xfrm>
              <a:off x="7018559" y="4588200"/>
              <a:ext cx="163800" cy="216000"/>
            </a:xfrm>
            <a:custGeom>
              <a:avLst/>
              <a:gdLst/>
              <a:ahLst/>
              <a:cxnLst>
                <a:cxn ang="3cd4">
                  <a:pos x="hc" y="t"/>
                </a:cxn>
                <a:cxn ang="cd2">
                  <a:pos x="l" y="vc"/>
                </a:cxn>
                <a:cxn ang="cd4">
                  <a:pos x="hc" y="b"/>
                </a:cxn>
                <a:cxn ang="0">
                  <a:pos x="r" y="vc"/>
                </a:cxn>
              </a:cxnLst>
              <a:rect l="l" t="t" r="r" b="b"/>
              <a:pathLst>
                <a:path w="456" h="601">
                  <a:moveTo>
                    <a:pt x="20" y="172"/>
                  </a:moveTo>
                  <a:cubicBezTo>
                    <a:pt x="53" y="66"/>
                    <a:pt x="148" y="66"/>
                    <a:pt x="157" y="66"/>
                  </a:cubicBezTo>
                  <a:cubicBezTo>
                    <a:pt x="289" y="66"/>
                    <a:pt x="299" y="226"/>
                    <a:pt x="299" y="298"/>
                  </a:cubicBezTo>
                  <a:cubicBezTo>
                    <a:pt x="299" y="354"/>
                    <a:pt x="295" y="369"/>
                    <a:pt x="289" y="388"/>
                  </a:cubicBezTo>
                  <a:cubicBezTo>
                    <a:pt x="270" y="454"/>
                    <a:pt x="244" y="560"/>
                    <a:pt x="244" y="584"/>
                  </a:cubicBezTo>
                  <a:cubicBezTo>
                    <a:pt x="244" y="595"/>
                    <a:pt x="248" y="601"/>
                    <a:pt x="254" y="601"/>
                  </a:cubicBezTo>
                  <a:cubicBezTo>
                    <a:pt x="266" y="601"/>
                    <a:pt x="273" y="580"/>
                    <a:pt x="281" y="545"/>
                  </a:cubicBezTo>
                  <a:cubicBezTo>
                    <a:pt x="303" y="468"/>
                    <a:pt x="311" y="417"/>
                    <a:pt x="315" y="388"/>
                  </a:cubicBezTo>
                  <a:cubicBezTo>
                    <a:pt x="317" y="377"/>
                    <a:pt x="319" y="365"/>
                    <a:pt x="321" y="352"/>
                  </a:cubicBezTo>
                  <a:cubicBezTo>
                    <a:pt x="348" y="263"/>
                    <a:pt x="405" y="126"/>
                    <a:pt x="439" y="54"/>
                  </a:cubicBezTo>
                  <a:cubicBezTo>
                    <a:pt x="445" y="44"/>
                    <a:pt x="456" y="23"/>
                    <a:pt x="456" y="19"/>
                  </a:cubicBezTo>
                  <a:cubicBezTo>
                    <a:pt x="456" y="10"/>
                    <a:pt x="447" y="10"/>
                    <a:pt x="445" y="10"/>
                  </a:cubicBezTo>
                  <a:cubicBezTo>
                    <a:pt x="443" y="10"/>
                    <a:pt x="437" y="10"/>
                    <a:pt x="435" y="17"/>
                  </a:cubicBezTo>
                  <a:cubicBezTo>
                    <a:pt x="390" y="104"/>
                    <a:pt x="354" y="195"/>
                    <a:pt x="321" y="286"/>
                  </a:cubicBezTo>
                  <a:cubicBezTo>
                    <a:pt x="319" y="259"/>
                    <a:pt x="319" y="189"/>
                    <a:pt x="285" y="99"/>
                  </a:cubicBezTo>
                  <a:cubicBezTo>
                    <a:pt x="264" y="46"/>
                    <a:pt x="228" y="0"/>
                    <a:pt x="169" y="0"/>
                  </a:cubicBezTo>
                  <a:cubicBezTo>
                    <a:pt x="61" y="0"/>
                    <a:pt x="0" y="139"/>
                    <a:pt x="0" y="168"/>
                  </a:cubicBezTo>
                  <a:cubicBezTo>
                    <a:pt x="0" y="176"/>
                    <a:pt x="8" y="176"/>
                    <a:pt x="16" y="1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8" name="Freeform 147">
              <a:extLst>
                <a:ext uri="{FF2B5EF4-FFF2-40B4-BE49-F238E27FC236}">
                  <a16:creationId xmlns:a16="http://schemas.microsoft.com/office/drawing/2014/main" id="{5AAFA6ED-24E7-BC46-9899-2741069E28BD}"/>
                </a:ext>
              </a:extLst>
            </p:cNvPr>
            <p:cNvSpPr/>
            <p:nvPr/>
          </p:nvSpPr>
          <p:spPr>
            <a:xfrm>
              <a:off x="7208280" y="4509360"/>
              <a:ext cx="222120" cy="231840"/>
            </a:xfrm>
            <a:custGeom>
              <a:avLst/>
              <a:gdLst/>
              <a:ahLst/>
              <a:cxnLst>
                <a:cxn ang="3cd4">
                  <a:pos x="hc" y="t"/>
                </a:cxn>
                <a:cxn ang="cd2">
                  <a:pos x="l" y="vc"/>
                </a:cxn>
                <a:cxn ang="cd4">
                  <a:pos x="hc" y="b"/>
                </a:cxn>
                <a:cxn ang="0">
                  <a:pos x="r" y="vc"/>
                </a:cxn>
              </a:cxnLst>
              <a:rect l="l" t="t" r="r" b="b"/>
              <a:pathLst>
                <a:path w="618" h="645">
                  <a:moveTo>
                    <a:pt x="496" y="104"/>
                  </a:moveTo>
                  <a:cubicBezTo>
                    <a:pt x="539" y="33"/>
                    <a:pt x="575" y="31"/>
                    <a:pt x="608" y="29"/>
                  </a:cubicBezTo>
                  <a:cubicBezTo>
                    <a:pt x="618" y="27"/>
                    <a:pt x="618" y="12"/>
                    <a:pt x="618" y="10"/>
                  </a:cubicBezTo>
                  <a:cubicBezTo>
                    <a:pt x="618" y="4"/>
                    <a:pt x="614" y="0"/>
                    <a:pt x="608" y="0"/>
                  </a:cubicBezTo>
                  <a:cubicBezTo>
                    <a:pt x="584" y="0"/>
                    <a:pt x="559" y="2"/>
                    <a:pt x="535" y="2"/>
                  </a:cubicBezTo>
                  <a:cubicBezTo>
                    <a:pt x="508" y="2"/>
                    <a:pt x="478" y="0"/>
                    <a:pt x="451" y="0"/>
                  </a:cubicBezTo>
                  <a:cubicBezTo>
                    <a:pt x="445" y="0"/>
                    <a:pt x="433" y="0"/>
                    <a:pt x="433" y="17"/>
                  </a:cubicBezTo>
                  <a:cubicBezTo>
                    <a:pt x="433" y="27"/>
                    <a:pt x="441" y="29"/>
                    <a:pt x="447" y="29"/>
                  </a:cubicBezTo>
                  <a:cubicBezTo>
                    <a:pt x="470" y="31"/>
                    <a:pt x="488" y="39"/>
                    <a:pt x="488" y="58"/>
                  </a:cubicBezTo>
                  <a:cubicBezTo>
                    <a:pt x="488" y="73"/>
                    <a:pt x="474" y="93"/>
                    <a:pt x="474" y="93"/>
                  </a:cubicBezTo>
                  <a:lnTo>
                    <a:pt x="209" y="539"/>
                  </a:lnTo>
                  <a:lnTo>
                    <a:pt x="150" y="56"/>
                  </a:lnTo>
                  <a:cubicBezTo>
                    <a:pt x="150" y="39"/>
                    <a:pt x="169" y="29"/>
                    <a:pt x="209" y="29"/>
                  </a:cubicBezTo>
                  <a:cubicBezTo>
                    <a:pt x="220" y="29"/>
                    <a:pt x="230" y="29"/>
                    <a:pt x="230" y="10"/>
                  </a:cubicBezTo>
                  <a:cubicBezTo>
                    <a:pt x="230" y="2"/>
                    <a:pt x="224" y="0"/>
                    <a:pt x="218" y="0"/>
                  </a:cubicBezTo>
                  <a:cubicBezTo>
                    <a:pt x="183" y="0"/>
                    <a:pt x="146" y="2"/>
                    <a:pt x="110" y="2"/>
                  </a:cubicBezTo>
                  <a:cubicBezTo>
                    <a:pt x="94" y="2"/>
                    <a:pt x="79" y="2"/>
                    <a:pt x="63" y="2"/>
                  </a:cubicBezTo>
                  <a:cubicBezTo>
                    <a:pt x="47" y="2"/>
                    <a:pt x="31" y="0"/>
                    <a:pt x="16" y="0"/>
                  </a:cubicBezTo>
                  <a:cubicBezTo>
                    <a:pt x="10" y="0"/>
                    <a:pt x="0" y="0"/>
                    <a:pt x="0" y="17"/>
                  </a:cubicBezTo>
                  <a:cubicBezTo>
                    <a:pt x="0" y="29"/>
                    <a:pt x="8" y="29"/>
                    <a:pt x="22" y="29"/>
                  </a:cubicBezTo>
                  <a:cubicBezTo>
                    <a:pt x="71" y="29"/>
                    <a:pt x="71" y="37"/>
                    <a:pt x="73" y="60"/>
                  </a:cubicBezTo>
                  <a:lnTo>
                    <a:pt x="142" y="624"/>
                  </a:lnTo>
                  <a:cubicBezTo>
                    <a:pt x="146" y="640"/>
                    <a:pt x="148" y="645"/>
                    <a:pt x="159"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9" name="Freeform 148">
              <a:extLst>
                <a:ext uri="{FF2B5EF4-FFF2-40B4-BE49-F238E27FC236}">
                  <a16:creationId xmlns:a16="http://schemas.microsoft.com/office/drawing/2014/main" id="{F1F7F72A-0B53-504A-B40A-80F0DE2757EE}"/>
                </a:ext>
              </a:extLst>
            </p:cNvPr>
            <p:cNvSpPr/>
            <p:nvPr/>
          </p:nvSpPr>
          <p:spPr>
            <a:xfrm>
              <a:off x="7450560" y="4498920"/>
              <a:ext cx="130680" cy="101880"/>
            </a:xfrm>
            <a:custGeom>
              <a:avLst/>
              <a:gdLst/>
              <a:ahLst/>
              <a:cxnLst>
                <a:cxn ang="3cd4">
                  <a:pos x="hc" y="t"/>
                </a:cxn>
                <a:cxn ang="cd2">
                  <a:pos x="l" y="vc"/>
                </a:cxn>
                <a:cxn ang="cd4">
                  <a:pos x="hc" y="b"/>
                </a:cxn>
                <a:cxn ang="0">
                  <a:pos x="r" y="vc"/>
                </a:cxn>
              </a:cxnLst>
              <a:rect l="l" t="t" r="r" b="b"/>
              <a:pathLst>
                <a:path w="364" h="284">
                  <a:moveTo>
                    <a:pt x="161" y="44"/>
                  </a:moveTo>
                  <a:lnTo>
                    <a:pt x="234" y="44"/>
                  </a:lnTo>
                  <a:cubicBezTo>
                    <a:pt x="224" y="83"/>
                    <a:pt x="212" y="141"/>
                    <a:pt x="212" y="191"/>
                  </a:cubicBezTo>
                  <a:cubicBezTo>
                    <a:pt x="212" y="218"/>
                    <a:pt x="214" y="234"/>
                    <a:pt x="218" y="249"/>
                  </a:cubicBezTo>
                  <a:cubicBezTo>
                    <a:pt x="228" y="280"/>
                    <a:pt x="236" y="284"/>
                    <a:pt x="246" y="284"/>
                  </a:cubicBezTo>
                  <a:cubicBezTo>
                    <a:pt x="260" y="284"/>
                    <a:pt x="273" y="269"/>
                    <a:pt x="273" y="255"/>
                  </a:cubicBezTo>
                  <a:cubicBezTo>
                    <a:pt x="273" y="249"/>
                    <a:pt x="273" y="247"/>
                    <a:pt x="270" y="240"/>
                  </a:cubicBezTo>
                  <a:cubicBezTo>
                    <a:pt x="258" y="216"/>
                    <a:pt x="248" y="180"/>
                    <a:pt x="248" y="126"/>
                  </a:cubicBezTo>
                  <a:cubicBezTo>
                    <a:pt x="248" y="114"/>
                    <a:pt x="248" y="89"/>
                    <a:pt x="256" y="44"/>
                  </a:cubicBezTo>
                  <a:lnTo>
                    <a:pt x="331" y="44"/>
                  </a:lnTo>
                  <a:cubicBezTo>
                    <a:pt x="342" y="44"/>
                    <a:pt x="348" y="44"/>
                    <a:pt x="354" y="39"/>
                  </a:cubicBezTo>
                  <a:cubicBezTo>
                    <a:pt x="362" y="31"/>
                    <a:pt x="364" y="23"/>
                    <a:pt x="364" y="19"/>
                  </a:cubicBezTo>
                  <a:cubicBezTo>
                    <a:pt x="364" y="0"/>
                    <a:pt x="348" y="0"/>
                    <a:pt x="338"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2"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0" name="Freeform 149">
              <a:extLst>
                <a:ext uri="{FF2B5EF4-FFF2-40B4-BE49-F238E27FC236}">
                  <a16:creationId xmlns:a16="http://schemas.microsoft.com/office/drawing/2014/main" id="{C17DF5C8-0488-8841-8140-CFF627692280}"/>
                </a:ext>
              </a:extLst>
            </p:cNvPr>
            <p:cNvSpPr/>
            <p:nvPr/>
          </p:nvSpPr>
          <p:spPr>
            <a:xfrm>
              <a:off x="76402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1" name="Freeform 150">
              <a:extLst>
                <a:ext uri="{FF2B5EF4-FFF2-40B4-BE49-F238E27FC236}">
                  <a16:creationId xmlns:a16="http://schemas.microsoft.com/office/drawing/2014/main" id="{07EACA3C-2E3C-934B-B265-B01D50D47967}"/>
                </a:ext>
              </a:extLst>
            </p:cNvPr>
            <p:cNvSpPr/>
            <p:nvPr/>
          </p:nvSpPr>
          <p:spPr>
            <a:xfrm>
              <a:off x="7746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2" name="Freeform 151">
              <a:extLst>
                <a:ext uri="{FF2B5EF4-FFF2-40B4-BE49-F238E27FC236}">
                  <a16:creationId xmlns:a16="http://schemas.microsoft.com/office/drawing/2014/main" id="{48EE1929-7413-4044-921E-43437D02CFC7}"/>
                </a:ext>
              </a:extLst>
            </p:cNvPr>
            <p:cNvSpPr/>
            <p:nvPr/>
          </p:nvSpPr>
          <p:spPr>
            <a:xfrm>
              <a:off x="7884719" y="4638960"/>
              <a:ext cx="74160" cy="145800"/>
            </a:xfrm>
            <a:custGeom>
              <a:avLst/>
              <a:gdLst/>
              <a:ahLst/>
              <a:cxnLst>
                <a:cxn ang="3cd4">
                  <a:pos x="hc" y="t"/>
                </a:cxn>
                <a:cxn ang="cd2">
                  <a:pos x="l" y="vc"/>
                </a:cxn>
                <a:cxn ang="cd4">
                  <a:pos x="hc" y="b"/>
                </a:cxn>
                <a:cxn ang="0">
                  <a:pos x="r" y="vc"/>
                </a:cxn>
              </a:cxnLst>
              <a:rect l="l" t="t" r="r" b="b"/>
              <a:pathLst>
                <a:path w="207" h="406">
                  <a:moveTo>
                    <a:pt x="124" y="147"/>
                  </a:moveTo>
                  <a:lnTo>
                    <a:pt x="187" y="147"/>
                  </a:lnTo>
                  <a:cubicBezTo>
                    <a:pt x="199" y="147"/>
                    <a:pt x="207" y="147"/>
                    <a:pt x="207" y="133"/>
                  </a:cubicBezTo>
                  <a:cubicBezTo>
                    <a:pt x="207" y="124"/>
                    <a:pt x="199" y="124"/>
                    <a:pt x="189" y="124"/>
                  </a:cubicBezTo>
                  <a:lnTo>
                    <a:pt x="130" y="124"/>
                  </a:lnTo>
                  <a:lnTo>
                    <a:pt x="153" y="29"/>
                  </a:lnTo>
                  <a:cubicBezTo>
                    <a:pt x="153" y="27"/>
                    <a:pt x="155" y="23"/>
                    <a:pt x="155" y="21"/>
                  </a:cubicBezTo>
                  <a:cubicBezTo>
                    <a:pt x="155" y="8"/>
                    <a:pt x="146" y="0"/>
                    <a:pt x="134" y="0"/>
                  </a:cubicBezTo>
                  <a:cubicBezTo>
                    <a:pt x="118" y="0"/>
                    <a:pt x="110" y="10"/>
                    <a:pt x="104" y="27"/>
                  </a:cubicBezTo>
                  <a:cubicBezTo>
                    <a:pt x="100" y="44"/>
                    <a:pt x="108" y="12"/>
                    <a:pt x="83" y="124"/>
                  </a:cubicBezTo>
                  <a:lnTo>
                    <a:pt x="20" y="124"/>
                  </a:lnTo>
                  <a:cubicBezTo>
                    <a:pt x="8" y="124"/>
                    <a:pt x="0" y="124"/>
                    <a:pt x="0" y="139"/>
                  </a:cubicBezTo>
                  <a:cubicBezTo>
                    <a:pt x="0" y="147"/>
                    <a:pt x="8" y="147"/>
                    <a:pt x="18" y="147"/>
                  </a:cubicBezTo>
                  <a:lnTo>
                    <a:pt x="77" y="147"/>
                  </a:lnTo>
                  <a:lnTo>
                    <a:pt x="41" y="298"/>
                  </a:lnTo>
                  <a:cubicBezTo>
                    <a:pt x="37" y="315"/>
                    <a:pt x="31" y="338"/>
                    <a:pt x="31" y="346"/>
                  </a:cubicBezTo>
                  <a:cubicBezTo>
                    <a:pt x="31" y="383"/>
                    <a:pt x="61" y="406"/>
                    <a:pt x="96" y="406"/>
                  </a:cubicBezTo>
                  <a:cubicBezTo>
                    <a:pt x="165" y="406"/>
                    <a:pt x="203" y="317"/>
                    <a:pt x="203" y="309"/>
                  </a:cubicBezTo>
                  <a:cubicBezTo>
                    <a:pt x="203" y="301"/>
                    <a:pt x="195" y="301"/>
                    <a:pt x="193" y="301"/>
                  </a:cubicBezTo>
                  <a:cubicBezTo>
                    <a:pt x="185" y="301"/>
                    <a:pt x="185" y="303"/>
                    <a:pt x="181" y="313"/>
                  </a:cubicBezTo>
                  <a:cubicBezTo>
                    <a:pt x="163" y="352"/>
                    <a:pt x="132" y="390"/>
                    <a:pt x="98" y="390"/>
                  </a:cubicBezTo>
                  <a:cubicBezTo>
                    <a:pt x="85" y="390"/>
                    <a:pt x="77" y="381"/>
                    <a:pt x="77" y="356"/>
                  </a:cubicBezTo>
                  <a:cubicBezTo>
                    <a:pt x="77" y="350"/>
                    <a:pt x="79" y="338"/>
                    <a:pt x="81" y="3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3" name="Freeform 152">
              <a:extLst>
                <a:ext uri="{FF2B5EF4-FFF2-40B4-BE49-F238E27FC236}">
                  <a16:creationId xmlns:a16="http://schemas.microsoft.com/office/drawing/2014/main" id="{2F805CFF-4AFC-7C48-815A-D615A887E822}"/>
                </a:ext>
              </a:extLst>
            </p:cNvPr>
            <p:cNvSpPr/>
            <p:nvPr/>
          </p:nvSpPr>
          <p:spPr>
            <a:xfrm>
              <a:off x="7984800" y="4640400"/>
              <a:ext cx="160560" cy="169920"/>
            </a:xfrm>
            <a:custGeom>
              <a:avLst/>
              <a:gdLst/>
              <a:ahLst/>
              <a:cxnLst>
                <a:cxn ang="3cd4">
                  <a:pos x="hc" y="t"/>
                </a:cxn>
                <a:cxn ang="cd2">
                  <a:pos x="l" y="vc"/>
                </a:cxn>
                <a:cxn ang="cd4">
                  <a:pos x="hc" y="b"/>
                </a:cxn>
                <a:cxn ang="0">
                  <a:pos x="r" y="vc"/>
                </a:cxn>
              </a:cxnLst>
              <a:rect l="l" t="t" r="r" b="b"/>
              <a:pathLst>
                <a:path w="447" h="473">
                  <a:moveTo>
                    <a:pt x="238" y="251"/>
                  </a:moveTo>
                  <a:lnTo>
                    <a:pt x="425" y="251"/>
                  </a:lnTo>
                  <a:cubicBezTo>
                    <a:pt x="433" y="251"/>
                    <a:pt x="447" y="251"/>
                    <a:pt x="447" y="236"/>
                  </a:cubicBezTo>
                  <a:cubicBezTo>
                    <a:pt x="447" y="220"/>
                    <a:pt x="433" y="220"/>
                    <a:pt x="425" y="220"/>
                  </a:cubicBezTo>
                  <a:lnTo>
                    <a:pt x="238" y="220"/>
                  </a:lnTo>
                  <a:lnTo>
                    <a:pt x="238" y="23"/>
                  </a:lnTo>
                  <a:cubicBezTo>
                    <a:pt x="238" y="15"/>
                    <a:pt x="238" y="0"/>
                    <a:pt x="224" y="0"/>
                  </a:cubicBezTo>
                  <a:cubicBezTo>
                    <a:pt x="209" y="0"/>
                    <a:pt x="209" y="15"/>
                    <a:pt x="209" y="23"/>
                  </a:cubicBezTo>
                  <a:lnTo>
                    <a:pt x="209" y="220"/>
                  </a:lnTo>
                  <a:lnTo>
                    <a:pt x="22" y="220"/>
                  </a:lnTo>
                  <a:cubicBezTo>
                    <a:pt x="14" y="220"/>
                    <a:pt x="0" y="220"/>
                    <a:pt x="0" y="236"/>
                  </a:cubicBezTo>
                  <a:cubicBezTo>
                    <a:pt x="0" y="251"/>
                    <a:pt x="14" y="251"/>
                    <a:pt x="22" y="251"/>
                  </a:cubicBezTo>
                  <a:lnTo>
                    <a:pt x="209" y="251"/>
                  </a:lnTo>
                  <a:lnTo>
                    <a:pt x="209" y="448"/>
                  </a:lnTo>
                  <a:cubicBezTo>
                    <a:pt x="209" y="456"/>
                    <a:pt x="209" y="473"/>
                    <a:pt x="224" y="473"/>
                  </a:cubicBezTo>
                  <a:cubicBezTo>
                    <a:pt x="238" y="473"/>
                    <a:pt x="238" y="458"/>
                    <a:pt x="238"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4" name="Freeform 153">
              <a:extLst>
                <a:ext uri="{FF2B5EF4-FFF2-40B4-BE49-F238E27FC236}">
                  <a16:creationId xmlns:a16="http://schemas.microsoft.com/office/drawing/2014/main" id="{6E93D9F4-3B60-DD43-A750-5BE55EB69CF5}"/>
                </a:ext>
              </a:extLst>
            </p:cNvPr>
            <p:cNvSpPr/>
            <p:nvPr/>
          </p:nvSpPr>
          <p:spPr>
            <a:xfrm>
              <a:off x="8183880" y="4629960"/>
              <a:ext cx="79560" cy="152640"/>
            </a:xfrm>
            <a:custGeom>
              <a:avLst/>
              <a:gdLst/>
              <a:ahLst/>
              <a:cxnLst>
                <a:cxn ang="3cd4">
                  <a:pos x="hc" y="t"/>
                </a:cxn>
                <a:cxn ang="cd2">
                  <a:pos x="l" y="vc"/>
                </a:cxn>
                <a:cxn ang="cd4">
                  <a:pos x="hc" y="b"/>
                </a:cxn>
                <a:cxn ang="0">
                  <a:pos x="r" y="vc"/>
                </a:cxn>
              </a:cxnLst>
              <a:rect l="l" t="t" r="r" b="b"/>
              <a:pathLst>
                <a:path w="222" h="425">
                  <a:moveTo>
                    <a:pt x="138" y="19"/>
                  </a:moveTo>
                  <a:cubicBezTo>
                    <a:pt x="138" y="0"/>
                    <a:pt x="136" y="0"/>
                    <a:pt x="120" y="0"/>
                  </a:cubicBezTo>
                  <a:cubicBezTo>
                    <a:pt x="81" y="39"/>
                    <a:pt x="26" y="41"/>
                    <a:pt x="0" y="41"/>
                  </a:cubicBezTo>
                  <a:lnTo>
                    <a:pt x="0" y="64"/>
                  </a:lnTo>
                  <a:cubicBezTo>
                    <a:pt x="14" y="64"/>
                    <a:pt x="55" y="64"/>
                    <a:pt x="89" y="46"/>
                  </a:cubicBezTo>
                  <a:lnTo>
                    <a:pt x="89" y="373"/>
                  </a:lnTo>
                  <a:cubicBezTo>
                    <a:pt x="89" y="394"/>
                    <a:pt x="89" y="402"/>
                    <a:pt x="28" y="402"/>
                  </a:cubicBezTo>
                  <a:lnTo>
                    <a:pt x="4" y="402"/>
                  </a:lnTo>
                  <a:lnTo>
                    <a:pt x="4" y="425"/>
                  </a:lnTo>
                  <a:cubicBezTo>
                    <a:pt x="16" y="425"/>
                    <a:pt x="91" y="423"/>
                    <a:pt x="112" y="423"/>
                  </a:cubicBezTo>
                  <a:cubicBezTo>
                    <a:pt x="132" y="423"/>
                    <a:pt x="209" y="425"/>
                    <a:pt x="222" y="425"/>
                  </a:cubicBezTo>
                  <a:lnTo>
                    <a:pt x="222" y="402"/>
                  </a:lnTo>
                  <a:lnTo>
                    <a:pt x="199" y="402"/>
                  </a:lnTo>
                  <a:cubicBezTo>
                    <a:pt x="138" y="402"/>
                    <a:pt x="138" y="394"/>
                    <a:pt x="138" y="3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5" name="Freeform 154">
              <a:extLst>
                <a:ext uri="{FF2B5EF4-FFF2-40B4-BE49-F238E27FC236}">
                  <a16:creationId xmlns:a16="http://schemas.microsoft.com/office/drawing/2014/main" id="{CE416FFA-0D35-CC49-A00D-F114498366FC}"/>
                </a:ext>
              </a:extLst>
            </p:cNvPr>
            <p:cNvSpPr/>
            <p:nvPr/>
          </p:nvSpPr>
          <p:spPr>
            <a:xfrm>
              <a:off x="8403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6" name="Freeform 155">
              <a:extLst>
                <a:ext uri="{FF2B5EF4-FFF2-40B4-BE49-F238E27FC236}">
                  <a16:creationId xmlns:a16="http://schemas.microsoft.com/office/drawing/2014/main" id="{44617988-5C68-2E46-956F-169C6116FAFC}"/>
                </a:ext>
              </a:extLst>
            </p:cNvPr>
            <p:cNvSpPr/>
            <p:nvPr/>
          </p:nvSpPr>
          <p:spPr>
            <a:xfrm>
              <a:off x="87303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7" name="Freeform 156">
              <a:extLst>
                <a:ext uri="{FF2B5EF4-FFF2-40B4-BE49-F238E27FC236}">
                  <a16:creationId xmlns:a16="http://schemas.microsoft.com/office/drawing/2014/main" id="{35B77731-A18B-F44B-AC47-D0B0BD814217}"/>
                </a:ext>
              </a:extLst>
            </p:cNvPr>
            <p:cNvSpPr/>
            <p:nvPr/>
          </p:nvSpPr>
          <p:spPr>
            <a:xfrm>
              <a:off x="88700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8" name="Freeform 157">
              <a:extLst>
                <a:ext uri="{FF2B5EF4-FFF2-40B4-BE49-F238E27FC236}">
                  <a16:creationId xmlns:a16="http://schemas.microsoft.com/office/drawing/2014/main" id="{5CB247C7-E2B5-4341-88C9-9D6B91439AAA}"/>
                </a:ext>
              </a:extLst>
            </p:cNvPr>
            <p:cNvSpPr/>
            <p:nvPr/>
          </p:nvSpPr>
          <p:spPr>
            <a:xfrm>
              <a:off x="896508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9" name="Freeform 158">
              <a:extLst>
                <a:ext uri="{FF2B5EF4-FFF2-40B4-BE49-F238E27FC236}">
                  <a16:creationId xmlns:a16="http://schemas.microsoft.com/office/drawing/2014/main" id="{21FB00BB-5469-8D4E-90F2-5913ACAAAE3C}"/>
                </a:ext>
              </a:extLst>
            </p:cNvPr>
            <p:cNvSpPr/>
            <p:nvPr/>
          </p:nvSpPr>
          <p:spPr>
            <a:xfrm>
              <a:off x="9074160" y="4487760"/>
              <a:ext cx="42840" cy="327960"/>
            </a:xfrm>
            <a:custGeom>
              <a:avLst/>
              <a:gdLst/>
              <a:ahLst/>
              <a:cxnLst>
                <a:cxn ang="3cd4">
                  <a:pos x="hc" y="t"/>
                </a:cxn>
                <a:cxn ang="cd2">
                  <a:pos x="l" y="vc"/>
                </a:cxn>
                <a:cxn ang="cd4">
                  <a:pos x="hc" y="b"/>
                </a:cxn>
                <a:cxn ang="0">
                  <a:pos x="r" y="vc"/>
                </a:cxn>
              </a:cxnLst>
              <a:rect l="l" t="t" r="r" b="b"/>
              <a:pathLst>
                <a:path w="120" h="912">
                  <a:moveTo>
                    <a:pt x="120" y="0"/>
                  </a:moveTo>
                  <a:lnTo>
                    <a:pt x="0" y="0"/>
                  </a:lnTo>
                  <a:lnTo>
                    <a:pt x="0" y="37"/>
                  </a:lnTo>
                  <a:lnTo>
                    <a:pt x="85" y="37"/>
                  </a:lnTo>
                  <a:lnTo>
                    <a:pt x="85" y="877"/>
                  </a:lnTo>
                  <a:lnTo>
                    <a:pt x="0" y="877"/>
                  </a:lnTo>
                  <a:lnTo>
                    <a:pt x="0" y="912"/>
                  </a:lnTo>
                  <a:lnTo>
                    <a:pt x="12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60" name="Title 159">
            <a:extLst>
              <a:ext uri="{FF2B5EF4-FFF2-40B4-BE49-F238E27FC236}">
                <a16:creationId xmlns:a16="http://schemas.microsoft.com/office/drawing/2014/main" id="{2D8FC500-28B9-A347-8DEA-B32727BEFE44}"/>
              </a:ext>
            </a:extLst>
          </p:cNvPr>
          <p:cNvSpPr>
            <a:spLocks noGrp="1"/>
          </p:cNvSpPr>
          <p:nvPr>
            <p:ph type="title"/>
          </p:nvPr>
        </p:nvSpPr>
        <p:spPr>
          <a:xfrm>
            <a:off x="693043" y="402483"/>
            <a:ext cx="8694539" cy="839158"/>
          </a:xfrm>
        </p:spPr>
        <p:txBody>
          <a:bodyPr/>
          <a:lstStyle/>
          <a:p>
            <a:r>
              <a:rPr lang="en-US" dirty="0"/>
              <a:t>Policy Evaluation</a:t>
            </a:r>
          </a:p>
        </p:txBody>
      </p:sp>
      <p:sp>
        <p:nvSpPr>
          <p:cNvPr id="93" name="Freeform 92">
            <a:extLst>
              <a:ext uri="{FF2B5EF4-FFF2-40B4-BE49-F238E27FC236}">
                <a16:creationId xmlns:a16="http://schemas.microsoft.com/office/drawing/2014/main" id="{909BABD9-B221-A141-A3B6-096F1E89C750}"/>
              </a:ext>
            </a:extLst>
          </p:cNvPr>
          <p:cNvSpPr/>
          <p:nvPr/>
        </p:nvSpPr>
        <p:spPr>
          <a:xfrm>
            <a:off x="2727720" y="5486242"/>
            <a:ext cx="2915382" cy="668359"/>
          </a:xfrm>
          <a:custGeom>
            <a:avLst>
              <a:gd name="f0" fmla="val 7354"/>
              <a:gd name="f1" fmla="val -1589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600" dirty="0">
                <a:latin typeface="Liberation Sans" pitchFamily="18"/>
                <a:ea typeface="Noto Sans CJK SC Regular" pitchFamily="2"/>
                <a:cs typeface="FreeSans" pitchFamily="2"/>
              </a:rPr>
              <a:t>Stochastic action</a:t>
            </a:r>
          </a:p>
        </p:txBody>
      </p:sp>
    </p:spTree>
    <p:extLst>
      <p:ext uri="{BB962C8B-B14F-4D97-AF65-F5344CB8AC3E}">
        <p14:creationId xmlns:p14="http://schemas.microsoft.com/office/powerpoint/2010/main" val="306963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grpSp>
        <p:nvGrpSpPr>
          <p:cNvPr id="2" name="Group 1" descr="28§display§V^\pi(s_{t}=s)= r_{t+1} + \mbox{expected value of being at } s_{t+1}§svg§600§FALSE" title="TexMaths">
            <a:extLst>
              <a:ext uri="{FF2B5EF4-FFF2-40B4-BE49-F238E27FC236}">
                <a16:creationId xmlns:a16="http://schemas.microsoft.com/office/drawing/2014/main" id="{5BE13784-F11D-3C42-AF8F-A9A61D8BF4E6}"/>
              </a:ext>
            </a:extLst>
          </p:cNvPr>
          <p:cNvGrpSpPr/>
          <p:nvPr/>
        </p:nvGrpSpPr>
        <p:grpSpPr>
          <a:xfrm>
            <a:off x="1269360" y="3229200"/>
            <a:ext cx="6685560" cy="337320"/>
            <a:chOff x="1269360" y="3229200"/>
            <a:chExt cx="6685560" cy="337320"/>
          </a:xfrm>
        </p:grpSpPr>
        <p:sp>
          <p:nvSpPr>
            <p:cNvPr id="3" name="Freeform 2">
              <a:extLst>
                <a:ext uri="{FF2B5EF4-FFF2-40B4-BE49-F238E27FC236}">
                  <a16:creationId xmlns:a16="http://schemas.microsoft.com/office/drawing/2014/main" id="{C4078EBC-76CE-DB47-BC6E-89EA7E45C523}"/>
                </a:ext>
              </a:extLst>
            </p:cNvPr>
            <p:cNvSpPr/>
            <p:nvPr/>
          </p:nvSpPr>
          <p:spPr>
            <a:xfrm>
              <a:off x="1269360" y="322992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 name="Freeform 3">
              <a:extLst>
                <a:ext uri="{FF2B5EF4-FFF2-40B4-BE49-F238E27FC236}">
                  <a16:creationId xmlns:a16="http://schemas.microsoft.com/office/drawing/2014/main" id="{779D2C31-1F5A-564B-BF57-01589EECF53A}"/>
                </a:ext>
              </a:extLst>
            </p:cNvPr>
            <p:cNvSpPr/>
            <p:nvPr/>
          </p:nvSpPr>
          <p:spPr>
            <a:xfrm>
              <a:off x="1286280" y="325152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 name="Freeform 4">
              <a:extLst>
                <a:ext uri="{FF2B5EF4-FFF2-40B4-BE49-F238E27FC236}">
                  <a16:creationId xmlns:a16="http://schemas.microsoft.com/office/drawing/2014/main" id="{1C39C08C-70A0-944F-99B5-3F0829AC33AB}"/>
                </a:ext>
              </a:extLst>
            </p:cNvPr>
            <p:cNvSpPr/>
            <p:nvPr/>
          </p:nvSpPr>
          <p:spPr>
            <a:xfrm>
              <a:off x="1515600" y="324072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18E4909F-6FD3-624E-A0B8-5AF72F70951A}"/>
                </a:ext>
              </a:extLst>
            </p:cNvPr>
            <p:cNvSpPr/>
            <p:nvPr/>
          </p:nvSpPr>
          <p:spPr>
            <a:xfrm>
              <a:off x="1695240" y="322920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97D91C18-B35D-F04F-A49A-D5F6831ACFFF}"/>
                </a:ext>
              </a:extLst>
            </p:cNvPr>
            <p:cNvSpPr/>
            <p:nvPr/>
          </p:nvSpPr>
          <p:spPr>
            <a:xfrm>
              <a:off x="179532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1E412AA-BBAC-864C-9E74-47E49D4FCE45}"/>
                </a:ext>
              </a:extLst>
            </p:cNvPr>
            <p:cNvSpPr/>
            <p:nvPr/>
          </p:nvSpPr>
          <p:spPr>
            <a:xfrm>
              <a:off x="1926719"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88B8587B-6292-6E45-B8FD-19138A7A3B7B}"/>
                </a:ext>
              </a:extLst>
            </p:cNvPr>
            <p:cNvSpPr/>
            <p:nvPr/>
          </p:nvSpPr>
          <p:spPr>
            <a:xfrm>
              <a:off x="212004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BE20BBD8-486D-5743-A7B0-B5A19C225A9E}"/>
                </a:ext>
              </a:extLst>
            </p:cNvPr>
            <p:cNvSpPr/>
            <p:nvPr/>
          </p:nvSpPr>
          <p:spPr>
            <a:xfrm>
              <a:off x="242928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23B0F90F-3291-9348-8F4C-9AB181FEED34}"/>
                </a:ext>
              </a:extLst>
            </p:cNvPr>
            <p:cNvSpPr/>
            <p:nvPr/>
          </p:nvSpPr>
          <p:spPr>
            <a:xfrm>
              <a:off x="2568240" y="322920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D8BEB42D-B6B6-944B-9F2D-BEEAC89A3101}"/>
                </a:ext>
              </a:extLst>
            </p:cNvPr>
            <p:cNvSpPr/>
            <p:nvPr/>
          </p:nvSpPr>
          <p:spPr>
            <a:xfrm>
              <a:off x="276408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85DF5D37-6F0D-774C-9D10-77A3B9D23835}"/>
                </a:ext>
              </a:extLst>
            </p:cNvPr>
            <p:cNvSpPr/>
            <p:nvPr/>
          </p:nvSpPr>
          <p:spPr>
            <a:xfrm>
              <a:off x="3066479" y="3332879"/>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95698D03-5F30-3045-B992-79467673834E}"/>
                </a:ext>
              </a:extLst>
            </p:cNvPr>
            <p:cNvSpPr/>
            <p:nvPr/>
          </p:nvSpPr>
          <p:spPr>
            <a:xfrm>
              <a:off x="319896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1EDA82BA-9799-1146-8B0B-38101DD9A801}"/>
                </a:ext>
              </a:extLst>
            </p:cNvPr>
            <p:cNvSpPr/>
            <p:nvPr/>
          </p:nvSpPr>
          <p:spPr>
            <a:xfrm>
              <a:off x="3293279"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3811631E-A6F2-9A47-8389-95672F141B2C}"/>
                </a:ext>
              </a:extLst>
            </p:cNvPr>
            <p:cNvSpPr/>
            <p:nvPr/>
          </p:nvSpPr>
          <p:spPr>
            <a:xfrm>
              <a:off x="348192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26578521-7C07-504B-BBDD-C1B51040164C}"/>
                </a:ext>
              </a:extLst>
            </p:cNvPr>
            <p:cNvSpPr/>
            <p:nvPr/>
          </p:nvSpPr>
          <p:spPr>
            <a:xfrm>
              <a:off x="3674519" y="3285360"/>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5ECD44E0-2B59-DC45-A72D-C9AE36871730}"/>
                </a:ext>
              </a:extLst>
            </p:cNvPr>
            <p:cNvSpPr/>
            <p:nvPr/>
          </p:nvSpPr>
          <p:spPr>
            <a:xfrm>
              <a:off x="39603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6F0822C5-E485-134C-91BB-4C6F77396EBE}"/>
                </a:ext>
              </a:extLst>
            </p:cNvPr>
            <p:cNvSpPr/>
            <p:nvPr/>
          </p:nvSpPr>
          <p:spPr>
            <a:xfrm>
              <a:off x="4085640" y="3336479"/>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140B4B74-E4E4-6948-BE1A-7F61DBDCACBE}"/>
                </a:ext>
              </a:extLst>
            </p:cNvPr>
            <p:cNvSpPr/>
            <p:nvPr/>
          </p:nvSpPr>
          <p:spPr>
            <a:xfrm>
              <a:off x="4245480" y="3332879"/>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9DFFAE2A-8C00-F54E-A0ED-726EF812D5D1}"/>
                </a:ext>
              </a:extLst>
            </p:cNvPr>
            <p:cNvSpPr/>
            <p:nvPr/>
          </p:nvSpPr>
          <p:spPr>
            <a:xfrm>
              <a:off x="441720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58C4EA75-E36E-0F4F-95B1-05C592B1B96C}"/>
                </a:ext>
              </a:extLst>
            </p:cNvPr>
            <p:cNvSpPr/>
            <p:nvPr/>
          </p:nvSpPr>
          <p:spPr>
            <a:xfrm>
              <a:off x="4549319" y="3330360"/>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25BF54C-19E0-A44F-ADBB-6B56CC71311C}"/>
                </a:ext>
              </a:extLst>
            </p:cNvPr>
            <p:cNvSpPr/>
            <p:nvPr/>
          </p:nvSpPr>
          <p:spPr>
            <a:xfrm>
              <a:off x="4675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96BB7DFC-E24A-5B4B-A4C6-1D2DC9BBDAC7}"/>
                </a:ext>
              </a:extLst>
            </p:cNvPr>
            <p:cNvSpPr/>
            <p:nvPr/>
          </p:nvSpPr>
          <p:spPr>
            <a:xfrm>
              <a:off x="47919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1180176-3E38-4143-8FB0-4A22C349CFD1}"/>
                </a:ext>
              </a:extLst>
            </p:cNvPr>
            <p:cNvSpPr/>
            <p:nvPr/>
          </p:nvSpPr>
          <p:spPr>
            <a:xfrm>
              <a:off x="4924440" y="3247559"/>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D8A46A6A-29D8-BF4A-8356-33BB7B39615A}"/>
                </a:ext>
              </a:extLst>
            </p:cNvPr>
            <p:cNvSpPr/>
            <p:nvPr/>
          </p:nvSpPr>
          <p:spPr>
            <a:xfrm>
              <a:off x="5181120" y="3336479"/>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B3D3AD0F-DD68-2048-BE52-0D1CAD2FFEA5}"/>
                </a:ext>
              </a:extLst>
            </p:cNvPr>
            <p:cNvSpPr/>
            <p:nvPr/>
          </p:nvSpPr>
          <p:spPr>
            <a:xfrm>
              <a:off x="5326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C71F746E-6F0D-FB4D-B5D9-375C23A7EDE2}"/>
                </a:ext>
              </a:extLst>
            </p:cNvPr>
            <p:cNvSpPr/>
            <p:nvPr/>
          </p:nvSpPr>
          <p:spPr>
            <a:xfrm>
              <a:off x="5470920" y="3247559"/>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E46C9492-9457-BE48-BB78-C755003AE7DE}"/>
                </a:ext>
              </a:extLst>
            </p:cNvPr>
            <p:cNvSpPr/>
            <p:nvPr/>
          </p:nvSpPr>
          <p:spPr>
            <a:xfrm>
              <a:off x="5552280" y="3332879"/>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AD8407E1-9189-5E46-9112-A53C4143A26E}"/>
                </a:ext>
              </a:extLst>
            </p:cNvPr>
            <p:cNvSpPr/>
            <p:nvPr/>
          </p:nvSpPr>
          <p:spPr>
            <a:xfrm>
              <a:off x="571392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6ED30BD0-FFF7-7A42-B173-E0701D2B1955}"/>
                </a:ext>
              </a:extLst>
            </p:cNvPr>
            <p:cNvSpPr/>
            <p:nvPr/>
          </p:nvSpPr>
          <p:spPr>
            <a:xfrm>
              <a:off x="5942520" y="3330360"/>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720EE259-2951-7243-8511-8C2AB87C4C8D}"/>
                </a:ext>
              </a:extLst>
            </p:cNvPr>
            <p:cNvSpPr/>
            <p:nvPr/>
          </p:nvSpPr>
          <p:spPr>
            <a:xfrm>
              <a:off x="6090840" y="3244680"/>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149B243-E535-5F46-8EA5-39D8EC100C19}"/>
                </a:ext>
              </a:extLst>
            </p:cNvPr>
            <p:cNvSpPr/>
            <p:nvPr/>
          </p:nvSpPr>
          <p:spPr>
            <a:xfrm>
              <a:off x="6277320" y="3247559"/>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EBF15519-E984-6546-B82F-676FD010F7EB}"/>
                </a:ext>
              </a:extLst>
            </p:cNvPr>
            <p:cNvSpPr/>
            <p:nvPr/>
          </p:nvSpPr>
          <p:spPr>
            <a:xfrm>
              <a:off x="644904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68184B19-DE12-9C47-BC80-B74B3A36378C}"/>
                </a:ext>
              </a:extLst>
            </p:cNvPr>
            <p:cNvSpPr/>
            <p:nvPr/>
          </p:nvSpPr>
          <p:spPr>
            <a:xfrm>
              <a:off x="6580799" y="3256200"/>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56C3CABC-3394-BE41-B576-0EC945F5B318}"/>
                </a:ext>
              </a:extLst>
            </p:cNvPr>
            <p:cNvSpPr/>
            <p:nvPr/>
          </p:nvSpPr>
          <p:spPr>
            <a:xfrm>
              <a:off x="6661800" y="3332879"/>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A63C4904-28F3-C94E-97B4-B66477790FE1}"/>
                </a:ext>
              </a:extLst>
            </p:cNvPr>
            <p:cNvSpPr/>
            <p:nvPr/>
          </p:nvSpPr>
          <p:spPr>
            <a:xfrm>
              <a:off x="6824160" y="332891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63985710-FB58-1249-A1AC-959C8D0EA3F5}"/>
                </a:ext>
              </a:extLst>
            </p:cNvPr>
            <p:cNvSpPr/>
            <p:nvPr/>
          </p:nvSpPr>
          <p:spPr>
            <a:xfrm>
              <a:off x="7072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1EDA06D-2A71-274D-B614-E08B489DF446}"/>
                </a:ext>
              </a:extLst>
            </p:cNvPr>
            <p:cNvSpPr/>
            <p:nvPr/>
          </p:nvSpPr>
          <p:spPr>
            <a:xfrm>
              <a:off x="7213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BA3CC51E-9CAF-474C-9CDC-AE3F0C4D6777}"/>
                </a:ext>
              </a:extLst>
            </p:cNvPr>
            <p:cNvSpPr/>
            <p:nvPr/>
          </p:nvSpPr>
          <p:spPr>
            <a:xfrm>
              <a:off x="744660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B518F319-4ED1-5E42-8580-BA051BC8379E}"/>
                </a:ext>
              </a:extLst>
            </p:cNvPr>
            <p:cNvSpPr/>
            <p:nvPr/>
          </p:nvSpPr>
          <p:spPr>
            <a:xfrm>
              <a:off x="757764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46BAD96F-D99A-D548-9C52-85320119874D}"/>
                </a:ext>
              </a:extLst>
            </p:cNvPr>
            <p:cNvSpPr/>
            <p:nvPr/>
          </p:nvSpPr>
          <p:spPr>
            <a:xfrm>
              <a:off x="7672320"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B27481D4-9C1E-D142-A477-199B40FF7074}"/>
                </a:ext>
              </a:extLst>
            </p:cNvPr>
            <p:cNvSpPr/>
            <p:nvPr/>
          </p:nvSpPr>
          <p:spPr>
            <a:xfrm>
              <a:off x="785988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4" name="Group 43" descr="22§display§= \mathbb{E}_\pi [ r_{t+1} + \gamma V^\pi(s_{t+1}=s') | s_t = s]§svg§600§FALSE" title="TexMaths">
            <a:extLst>
              <a:ext uri="{FF2B5EF4-FFF2-40B4-BE49-F238E27FC236}">
                <a16:creationId xmlns:a16="http://schemas.microsoft.com/office/drawing/2014/main" id="{5A2BF602-1351-CF4B-B6C4-69F853C70DFF}"/>
              </a:ext>
            </a:extLst>
          </p:cNvPr>
          <p:cNvGrpSpPr/>
          <p:nvPr/>
        </p:nvGrpSpPr>
        <p:grpSpPr>
          <a:xfrm>
            <a:off x="2707920" y="3747960"/>
            <a:ext cx="5338440" cy="367200"/>
            <a:chOff x="2707920" y="3747960"/>
            <a:chExt cx="5338440" cy="367200"/>
          </a:xfrm>
        </p:grpSpPr>
        <p:sp>
          <p:nvSpPr>
            <p:cNvPr id="45" name="Freeform 44">
              <a:extLst>
                <a:ext uri="{FF2B5EF4-FFF2-40B4-BE49-F238E27FC236}">
                  <a16:creationId xmlns:a16="http://schemas.microsoft.com/office/drawing/2014/main" id="{FAAC7AEC-A635-4046-B45D-10FE4C242F90}"/>
                </a:ext>
              </a:extLst>
            </p:cNvPr>
            <p:cNvSpPr/>
            <p:nvPr/>
          </p:nvSpPr>
          <p:spPr>
            <a:xfrm>
              <a:off x="2707920" y="374940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4C65D12E-B642-604C-9ACE-F988F7F4A5FE}"/>
                </a:ext>
              </a:extLst>
            </p:cNvPr>
            <p:cNvSpPr/>
            <p:nvPr/>
          </p:nvSpPr>
          <p:spPr>
            <a:xfrm>
              <a:off x="27277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65DA30ED-74FE-CD45-817A-C3536607E14A}"/>
                </a:ext>
              </a:extLst>
            </p:cNvPr>
            <p:cNvSpPr/>
            <p:nvPr/>
          </p:nvSpPr>
          <p:spPr>
            <a:xfrm>
              <a:off x="3079440" y="3790079"/>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42A2375A-08DB-834E-B4D1-9DD9F51089AC}"/>
                </a:ext>
              </a:extLst>
            </p:cNvPr>
            <p:cNvSpPr/>
            <p:nvPr/>
          </p:nvSpPr>
          <p:spPr>
            <a:xfrm>
              <a:off x="3316320" y="397547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FC512120-1BF1-264D-88B1-D09C4C4453B7}"/>
                </a:ext>
              </a:extLst>
            </p:cNvPr>
            <p:cNvSpPr/>
            <p:nvPr/>
          </p:nvSpPr>
          <p:spPr>
            <a:xfrm>
              <a:off x="3535560" y="37670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2D20F595-4624-004B-9C43-2238A99A6554}"/>
                </a:ext>
              </a:extLst>
            </p:cNvPr>
            <p:cNvSpPr/>
            <p:nvPr/>
          </p:nvSpPr>
          <p:spPr>
            <a:xfrm>
              <a:off x="3600360" y="387395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29E8BAD4-BEB6-AB47-A3D0-DDC1DA279A54}"/>
                </a:ext>
              </a:extLst>
            </p:cNvPr>
            <p:cNvSpPr/>
            <p:nvPr/>
          </p:nvSpPr>
          <p:spPr>
            <a:xfrm>
              <a:off x="375732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550F047D-7FB6-BB4E-96B1-8EB6041D8D0A}"/>
                </a:ext>
              </a:extLst>
            </p:cNvPr>
            <p:cNvSpPr/>
            <p:nvPr/>
          </p:nvSpPr>
          <p:spPr>
            <a:xfrm>
              <a:off x="3868199"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C9CE780B-3158-2540-8583-8F77A79471D1}"/>
                </a:ext>
              </a:extLst>
            </p:cNvPr>
            <p:cNvSpPr/>
            <p:nvPr/>
          </p:nvSpPr>
          <p:spPr>
            <a:xfrm>
              <a:off x="409068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10EBF307-D29A-634D-9846-7D9A747CABDF}"/>
                </a:ext>
              </a:extLst>
            </p:cNvPr>
            <p:cNvSpPr/>
            <p:nvPr/>
          </p:nvSpPr>
          <p:spPr>
            <a:xfrm>
              <a:off x="4318200" y="3824639"/>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91FBB553-C96A-4E4C-85F3-C5A645B5E4BD}"/>
                </a:ext>
              </a:extLst>
            </p:cNvPr>
            <p:cNvSpPr/>
            <p:nvPr/>
          </p:nvSpPr>
          <p:spPr>
            <a:xfrm>
              <a:off x="4652280" y="387395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531128E6-5B4B-2145-8C48-C82EF78B1F56}"/>
                </a:ext>
              </a:extLst>
            </p:cNvPr>
            <p:cNvSpPr/>
            <p:nvPr/>
          </p:nvSpPr>
          <p:spPr>
            <a:xfrm>
              <a:off x="4864680" y="379080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6CC1D36D-F349-B44A-80A2-CB07DC25189E}"/>
                </a:ext>
              </a:extLst>
            </p:cNvPr>
            <p:cNvSpPr/>
            <p:nvPr/>
          </p:nvSpPr>
          <p:spPr>
            <a:xfrm>
              <a:off x="5135400" y="37796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72E32EE-5EA0-3D44-9E32-DA57720C2DAE}"/>
                </a:ext>
              </a:extLst>
            </p:cNvPr>
            <p:cNvSpPr/>
            <p:nvPr/>
          </p:nvSpPr>
          <p:spPr>
            <a:xfrm>
              <a:off x="5347800" y="37670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0736793E-520F-E647-91E2-4924C9E776A7}"/>
                </a:ext>
              </a:extLst>
            </p:cNvPr>
            <p:cNvSpPr/>
            <p:nvPr/>
          </p:nvSpPr>
          <p:spPr>
            <a:xfrm>
              <a:off x="546552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193567D-370F-7648-8C48-B5E0D232684E}"/>
                </a:ext>
              </a:extLst>
            </p:cNvPr>
            <p:cNvSpPr/>
            <p:nvPr/>
          </p:nvSpPr>
          <p:spPr>
            <a:xfrm>
              <a:off x="56206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AD488E86-2260-7649-BF45-E205C2D61206}"/>
                </a:ext>
              </a:extLst>
            </p:cNvPr>
            <p:cNvSpPr/>
            <p:nvPr/>
          </p:nvSpPr>
          <p:spPr>
            <a:xfrm>
              <a:off x="5731560"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48BAACA2-4CC1-D148-B01E-8B5A0B0F9F70}"/>
                </a:ext>
              </a:extLst>
            </p:cNvPr>
            <p:cNvSpPr/>
            <p:nvPr/>
          </p:nvSpPr>
          <p:spPr>
            <a:xfrm>
              <a:off x="595440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25C11F19-9B72-B24D-9B5D-F1AE4C70E461}"/>
                </a:ext>
              </a:extLst>
            </p:cNvPr>
            <p:cNvSpPr/>
            <p:nvPr/>
          </p:nvSpPr>
          <p:spPr>
            <a:xfrm>
              <a:off x="620136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54ADA39E-E69B-3547-90DA-2528D21B8CB2}"/>
                </a:ext>
              </a:extLst>
            </p:cNvPr>
            <p:cNvSpPr/>
            <p:nvPr/>
          </p:nvSpPr>
          <p:spPr>
            <a:xfrm>
              <a:off x="656568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E1565604-8BA7-8449-A61B-C8822E576242}"/>
                </a:ext>
              </a:extLst>
            </p:cNvPr>
            <p:cNvSpPr/>
            <p:nvPr/>
          </p:nvSpPr>
          <p:spPr>
            <a:xfrm>
              <a:off x="6722640" y="374796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F621BBE0-C02D-1A40-A199-F4D424171A44}"/>
                </a:ext>
              </a:extLst>
            </p:cNvPr>
            <p:cNvSpPr/>
            <p:nvPr/>
          </p:nvSpPr>
          <p:spPr>
            <a:xfrm>
              <a:off x="6827759" y="37670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27F2C4D2-EA59-CA45-8B4A-B591267B4B05}"/>
                </a:ext>
              </a:extLst>
            </p:cNvPr>
            <p:cNvSpPr/>
            <p:nvPr/>
          </p:nvSpPr>
          <p:spPr>
            <a:xfrm>
              <a:off x="6984719" y="37670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D01EE758-C038-B04C-8F28-A4D524FFDBD0}"/>
                </a:ext>
              </a:extLst>
            </p:cNvPr>
            <p:cNvSpPr/>
            <p:nvPr/>
          </p:nvSpPr>
          <p:spPr>
            <a:xfrm>
              <a:off x="705744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E928FC96-9076-E24B-8749-A2E85298DFDE}"/>
                </a:ext>
              </a:extLst>
            </p:cNvPr>
            <p:cNvSpPr/>
            <p:nvPr/>
          </p:nvSpPr>
          <p:spPr>
            <a:xfrm>
              <a:off x="72118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402A221D-D98C-3646-A0EB-CE26B948FF32}"/>
                </a:ext>
              </a:extLst>
            </p:cNvPr>
            <p:cNvSpPr/>
            <p:nvPr/>
          </p:nvSpPr>
          <p:spPr>
            <a:xfrm>
              <a:off x="74401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1777D7B8-8046-9E4D-AF3D-6CBC0A2548B3}"/>
                </a:ext>
              </a:extLst>
            </p:cNvPr>
            <p:cNvSpPr/>
            <p:nvPr/>
          </p:nvSpPr>
          <p:spPr>
            <a:xfrm>
              <a:off x="780516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4CDDEFE7-07AA-3A45-B752-71B8DEFB8929}"/>
                </a:ext>
              </a:extLst>
            </p:cNvPr>
            <p:cNvSpPr/>
            <p:nvPr/>
          </p:nvSpPr>
          <p:spPr>
            <a:xfrm>
              <a:off x="7957080" y="37670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4" name="TextBox 73">
            <a:extLst>
              <a:ext uri="{FF2B5EF4-FFF2-40B4-BE49-F238E27FC236}">
                <a16:creationId xmlns:a16="http://schemas.microsoft.com/office/drawing/2014/main" id="{24A454D2-82D4-EF49-A0CD-6E1C3B0ABC15}"/>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dirty="0">
                <a:latin typeface="Liberation Sans" pitchFamily="18"/>
                <a:ea typeface="Noto Sans CJK SC Regular" pitchFamily="2"/>
                <a:cs typeface="FreeSans" pitchFamily="2"/>
              </a:rPr>
              <a:t>How do we calculate the value function for a given policy?</a:t>
            </a:r>
          </a:p>
        </p:txBody>
      </p:sp>
      <p:sp>
        <p:nvSpPr>
          <p:cNvPr id="75" name="Freeform 74">
            <a:extLst>
              <a:ext uri="{FF2B5EF4-FFF2-40B4-BE49-F238E27FC236}">
                <a16:creationId xmlns:a16="http://schemas.microsoft.com/office/drawing/2014/main" id="{BDC701AE-ED4F-1C47-8445-F43B5AE98A1A}"/>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76" name="Group 75" descr="28§display§s_t§svg§600§FALSE" title="TexMaths">
            <a:extLst>
              <a:ext uri="{FF2B5EF4-FFF2-40B4-BE49-F238E27FC236}">
                <a16:creationId xmlns:a16="http://schemas.microsoft.com/office/drawing/2014/main" id="{0A3CE700-1239-F340-84D7-EA5841F2BE3F}"/>
              </a:ext>
            </a:extLst>
          </p:cNvPr>
          <p:cNvGrpSpPr/>
          <p:nvPr/>
        </p:nvGrpSpPr>
        <p:grpSpPr>
          <a:xfrm>
            <a:off x="2651760" y="2349000"/>
            <a:ext cx="340200" cy="265680"/>
            <a:chOff x="2651760" y="2349000"/>
            <a:chExt cx="340200" cy="265680"/>
          </a:xfrm>
        </p:grpSpPr>
        <p:sp>
          <p:nvSpPr>
            <p:cNvPr id="77" name="Freeform 76">
              <a:extLst>
                <a:ext uri="{FF2B5EF4-FFF2-40B4-BE49-F238E27FC236}">
                  <a16:creationId xmlns:a16="http://schemas.microsoft.com/office/drawing/2014/main" id="{8B54996A-AE2F-9A4C-A932-71075A69DF22}"/>
                </a:ext>
              </a:extLst>
            </p:cNvPr>
            <p:cNvSpPr/>
            <p:nvPr/>
          </p:nvSpPr>
          <p:spPr>
            <a:xfrm>
              <a:off x="2651760"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82903237-0044-9D49-BCD6-0E527065D842}"/>
                </a:ext>
              </a:extLst>
            </p:cNvPr>
            <p:cNvSpPr/>
            <p:nvPr/>
          </p:nvSpPr>
          <p:spPr>
            <a:xfrm>
              <a:off x="26748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80EC3A2D-2BD5-5841-9164-CB2A9DF5FFD6}"/>
                </a:ext>
              </a:extLst>
            </p:cNvPr>
            <p:cNvSpPr/>
            <p:nvPr/>
          </p:nvSpPr>
          <p:spPr>
            <a:xfrm>
              <a:off x="2871360"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0" name="Group 79">
            <a:extLst>
              <a:ext uri="{FF2B5EF4-FFF2-40B4-BE49-F238E27FC236}">
                <a16:creationId xmlns:a16="http://schemas.microsoft.com/office/drawing/2014/main" id="{A6F9C890-4C7A-B34D-9D7F-53AB9CD23807}"/>
              </a:ext>
            </a:extLst>
          </p:cNvPr>
          <p:cNvGrpSpPr/>
          <p:nvPr/>
        </p:nvGrpSpPr>
        <p:grpSpPr>
          <a:xfrm>
            <a:off x="5943601" y="1883520"/>
            <a:ext cx="1188719" cy="1188719"/>
            <a:chOff x="5943600" y="1883520"/>
            <a:chExt cx="1188719" cy="1188719"/>
          </a:xfrm>
        </p:grpSpPr>
        <p:sp>
          <p:nvSpPr>
            <p:cNvPr id="81" name="Freeform 80">
              <a:extLst>
                <a:ext uri="{FF2B5EF4-FFF2-40B4-BE49-F238E27FC236}">
                  <a16:creationId xmlns:a16="http://schemas.microsoft.com/office/drawing/2014/main" id="{EC9B5E66-4103-6F4A-A4B9-325F517A7B9E}"/>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82" name="Group 81" descr="28§display§s_{t+1}§svg§600§FALSE" title="TexMaths">
              <a:extLst>
                <a:ext uri="{FF2B5EF4-FFF2-40B4-BE49-F238E27FC236}">
                  <a16:creationId xmlns:a16="http://schemas.microsoft.com/office/drawing/2014/main" id="{B26F6F87-03B9-0A4F-8FB0-1CA810BCEE99}"/>
                </a:ext>
              </a:extLst>
            </p:cNvPr>
            <p:cNvGrpSpPr/>
            <p:nvPr/>
          </p:nvGrpSpPr>
          <p:grpSpPr>
            <a:xfrm>
              <a:off x="6126480" y="2340720"/>
              <a:ext cx="788040" cy="299880"/>
              <a:chOff x="6126480" y="2340720"/>
              <a:chExt cx="788040" cy="299880"/>
            </a:xfrm>
          </p:grpSpPr>
          <p:sp>
            <p:nvSpPr>
              <p:cNvPr id="83" name="Freeform 82">
                <a:extLst>
                  <a:ext uri="{FF2B5EF4-FFF2-40B4-BE49-F238E27FC236}">
                    <a16:creationId xmlns:a16="http://schemas.microsoft.com/office/drawing/2014/main" id="{8E860DA9-FCEB-0B4B-9BB8-A5CB9659E29C}"/>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1AE4290C-915B-134E-B29D-77D636BCF05E}"/>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AE81844-B303-344E-894C-97ABB659C1DB}"/>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105737E8-11C8-004D-B3AE-5CD7159E9E99}"/>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543927CB-7755-0543-80A4-392069CC3AF1}"/>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88" name="Straight Connector 87">
            <a:extLst>
              <a:ext uri="{FF2B5EF4-FFF2-40B4-BE49-F238E27FC236}">
                <a16:creationId xmlns:a16="http://schemas.microsoft.com/office/drawing/2014/main" id="{6F6B9159-51A3-3642-895F-CFAD236B5098}"/>
              </a:ext>
            </a:extLst>
          </p:cNvPr>
          <p:cNvSpPr/>
          <p:nvPr/>
        </p:nvSpPr>
        <p:spPr>
          <a:xfrm>
            <a:off x="33832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89" name="Group 88" descr="28§display§r_t§svg§600§FALSE" title="TexMaths">
            <a:extLst>
              <a:ext uri="{FF2B5EF4-FFF2-40B4-BE49-F238E27FC236}">
                <a16:creationId xmlns:a16="http://schemas.microsoft.com/office/drawing/2014/main" id="{6F257014-D161-894C-ACB2-D0B07E3B93F3}"/>
              </a:ext>
            </a:extLst>
          </p:cNvPr>
          <p:cNvGrpSpPr/>
          <p:nvPr/>
        </p:nvGrpSpPr>
        <p:grpSpPr>
          <a:xfrm>
            <a:off x="4509361" y="2520721"/>
            <a:ext cx="333360" cy="265679"/>
            <a:chOff x="4509360" y="2520720"/>
            <a:chExt cx="333360" cy="265679"/>
          </a:xfrm>
        </p:grpSpPr>
        <p:sp>
          <p:nvSpPr>
            <p:cNvPr id="90" name="Freeform 89">
              <a:extLst>
                <a:ext uri="{FF2B5EF4-FFF2-40B4-BE49-F238E27FC236}">
                  <a16:creationId xmlns:a16="http://schemas.microsoft.com/office/drawing/2014/main" id="{1613F140-B520-9748-9721-A5FB4EF6FCC8}"/>
                </a:ext>
              </a:extLst>
            </p:cNvPr>
            <p:cNvSpPr/>
            <p:nvPr/>
          </p:nvSpPr>
          <p:spPr>
            <a:xfrm>
              <a:off x="4509360"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835AA3AA-F198-B64E-8589-9CE0707B62EA}"/>
                </a:ext>
              </a:extLst>
            </p:cNvPr>
            <p:cNvSpPr/>
            <p:nvPr/>
          </p:nvSpPr>
          <p:spPr>
            <a:xfrm>
              <a:off x="45223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F7BAE760-4D2F-5E4E-95B4-35A32A999E70}"/>
                </a:ext>
              </a:extLst>
            </p:cNvPr>
            <p:cNvSpPr/>
            <p:nvPr/>
          </p:nvSpPr>
          <p:spPr>
            <a:xfrm>
              <a:off x="47210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7" name="Group 116" descr="28§display§= \sum_{a} \pi(a|s) \sum_{s',r} p(s',r|s,a) [ r + \gamma V^\pi(s_{t+1} = s') ]§svg§600§FALSE" title="TexMaths">
            <a:extLst>
              <a:ext uri="{FF2B5EF4-FFF2-40B4-BE49-F238E27FC236}">
                <a16:creationId xmlns:a16="http://schemas.microsoft.com/office/drawing/2014/main" id="{617AF2E1-D44A-7B4D-9882-F9B7A1DC15B0}"/>
              </a:ext>
            </a:extLst>
          </p:cNvPr>
          <p:cNvGrpSpPr/>
          <p:nvPr/>
        </p:nvGrpSpPr>
        <p:grpSpPr>
          <a:xfrm>
            <a:off x="2743200" y="4389120"/>
            <a:ext cx="6410520" cy="780840"/>
            <a:chOff x="2743199" y="4389120"/>
            <a:chExt cx="6410520" cy="780840"/>
          </a:xfrm>
        </p:grpSpPr>
        <p:sp>
          <p:nvSpPr>
            <p:cNvPr id="118" name="Freeform 117">
              <a:extLst>
                <a:ext uri="{FF2B5EF4-FFF2-40B4-BE49-F238E27FC236}">
                  <a16:creationId xmlns:a16="http://schemas.microsoft.com/office/drawing/2014/main" id="{F8E90D2C-17DD-7A47-9C66-48CB91814A9E}"/>
                </a:ext>
              </a:extLst>
            </p:cNvPr>
            <p:cNvSpPr/>
            <p:nvPr/>
          </p:nvSpPr>
          <p:spPr>
            <a:xfrm>
              <a:off x="2743199" y="4389120"/>
              <a:ext cx="6410520" cy="780120"/>
            </a:xfrm>
            <a:custGeom>
              <a:avLst/>
              <a:gdLst/>
              <a:ahLst/>
              <a:cxnLst>
                <a:cxn ang="3cd4">
                  <a:pos x="hc" y="t"/>
                </a:cxn>
                <a:cxn ang="cd2">
                  <a:pos x="l" y="vc"/>
                </a:cxn>
                <a:cxn ang="cd4">
                  <a:pos x="hc" y="b"/>
                </a:cxn>
                <a:cxn ang="0">
                  <a:pos x="r" y="vc"/>
                </a:cxn>
              </a:cxnLst>
              <a:rect l="l" t="t" r="r" b="b"/>
              <a:pathLst>
                <a:path w="17808" h="2168">
                  <a:moveTo>
                    <a:pt x="8905" y="2168"/>
                  </a:moveTo>
                  <a:lnTo>
                    <a:pt x="0" y="2168"/>
                  </a:lnTo>
                  <a:lnTo>
                    <a:pt x="0" y="0"/>
                  </a:lnTo>
                  <a:lnTo>
                    <a:pt x="17808" y="0"/>
                  </a:lnTo>
                  <a:lnTo>
                    <a:pt x="17808" y="216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1821348A-0F26-4149-8B31-CCE4AC794590}"/>
                </a:ext>
              </a:extLst>
            </p:cNvPr>
            <p:cNvSpPr/>
            <p:nvPr/>
          </p:nvSpPr>
          <p:spPr>
            <a:xfrm>
              <a:off x="2760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4D941B41-5CFA-0347-AA35-0BCED282640C}"/>
                </a:ext>
              </a:extLst>
            </p:cNvPr>
            <p:cNvSpPr/>
            <p:nvPr/>
          </p:nvSpPr>
          <p:spPr>
            <a:xfrm>
              <a:off x="3088080" y="4421880"/>
              <a:ext cx="414720" cy="459360"/>
            </a:xfrm>
            <a:custGeom>
              <a:avLst/>
              <a:gdLst/>
              <a:ahLst/>
              <a:cxnLst>
                <a:cxn ang="3cd4">
                  <a:pos x="hc" y="t"/>
                </a:cxn>
                <a:cxn ang="cd2">
                  <a:pos x="l" y="vc"/>
                </a:cxn>
                <a:cxn ang="cd4">
                  <a:pos x="hc" y="b"/>
                </a:cxn>
                <a:cxn ang="0">
                  <a:pos x="r" y="vc"/>
                </a:cxn>
              </a:cxnLst>
              <a:rect l="l" t="t" r="r" b="b"/>
              <a:pathLst>
                <a:path w="1153" h="1277">
                  <a:moveTo>
                    <a:pt x="1047"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7"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1F8B2A01-1378-DD4D-AA86-2E30E0611FEA}"/>
                </a:ext>
              </a:extLst>
            </p:cNvPr>
            <p:cNvSpPr/>
            <p:nvPr/>
          </p:nvSpPr>
          <p:spPr>
            <a:xfrm>
              <a:off x="3241080" y="5009040"/>
              <a:ext cx="111600" cy="104040"/>
            </a:xfrm>
            <a:custGeom>
              <a:avLst/>
              <a:gdLst/>
              <a:ahLst/>
              <a:cxnLst>
                <a:cxn ang="3cd4">
                  <a:pos x="hc" y="t"/>
                </a:cxn>
                <a:cxn ang="cd2">
                  <a:pos x="l" y="vc"/>
                </a:cxn>
                <a:cxn ang="cd4">
                  <a:pos x="hc" y="b"/>
                </a:cxn>
                <a:cxn ang="0">
                  <a:pos x="r" y="vc"/>
                </a:cxn>
              </a:cxnLst>
              <a:rect l="l" t="t" r="r" b="b"/>
              <a:pathLst>
                <a:path w="311" h="290">
                  <a:moveTo>
                    <a:pt x="220" y="37"/>
                  </a:moveTo>
                  <a:cubicBezTo>
                    <a:pt x="207" y="17"/>
                    <a:pt x="187" y="0"/>
                    <a:pt x="157" y="0"/>
                  </a:cubicBezTo>
                  <a:cubicBezTo>
                    <a:pt x="79" y="0"/>
                    <a:pt x="0" y="91"/>
                    <a:pt x="0" y="182"/>
                  </a:cubicBezTo>
                  <a:cubicBezTo>
                    <a:pt x="0" y="245"/>
                    <a:pt x="39" y="290"/>
                    <a:pt x="92" y="290"/>
                  </a:cubicBezTo>
                  <a:cubicBezTo>
                    <a:pt x="124" y="290"/>
                    <a:pt x="153" y="269"/>
                    <a:pt x="179" y="245"/>
                  </a:cubicBezTo>
                  <a:cubicBezTo>
                    <a:pt x="191" y="284"/>
                    <a:pt x="226" y="290"/>
                    <a:pt x="242" y="290"/>
                  </a:cubicBezTo>
                  <a:cubicBezTo>
                    <a:pt x="264" y="290"/>
                    <a:pt x="277" y="276"/>
                    <a:pt x="289" y="255"/>
                  </a:cubicBezTo>
                  <a:cubicBezTo>
                    <a:pt x="303" y="230"/>
                    <a:pt x="311" y="195"/>
                    <a:pt x="311" y="191"/>
                  </a:cubicBezTo>
                  <a:cubicBezTo>
                    <a:pt x="311" y="182"/>
                    <a:pt x="303" y="182"/>
                    <a:pt x="301" y="182"/>
                  </a:cubicBezTo>
                  <a:cubicBezTo>
                    <a:pt x="293" y="182"/>
                    <a:pt x="291" y="187"/>
                    <a:pt x="287" y="203"/>
                  </a:cubicBezTo>
                  <a:cubicBezTo>
                    <a:pt x="279" y="234"/>
                    <a:pt x="268" y="272"/>
                    <a:pt x="242" y="272"/>
                  </a:cubicBezTo>
                  <a:cubicBezTo>
                    <a:pt x="226" y="272"/>
                    <a:pt x="222" y="257"/>
                    <a:pt x="222" y="240"/>
                  </a:cubicBezTo>
                  <a:cubicBezTo>
                    <a:pt x="222" y="230"/>
                    <a:pt x="228" y="205"/>
                    <a:pt x="232" y="189"/>
                  </a:cubicBezTo>
                  <a:cubicBezTo>
                    <a:pt x="236" y="172"/>
                    <a:pt x="242" y="145"/>
                    <a:pt x="246" y="131"/>
                  </a:cubicBezTo>
                  <a:lnTo>
                    <a:pt x="258" y="83"/>
                  </a:lnTo>
                  <a:cubicBezTo>
                    <a:pt x="262" y="66"/>
                    <a:pt x="268" y="35"/>
                    <a:pt x="268" y="33"/>
                  </a:cubicBezTo>
                  <a:cubicBezTo>
                    <a:pt x="268" y="19"/>
                    <a:pt x="258" y="12"/>
                    <a:pt x="248" y="12"/>
                  </a:cubicBezTo>
                  <a:cubicBezTo>
                    <a:pt x="238" y="12"/>
                    <a:pt x="224" y="21"/>
                    <a:pt x="220" y="37"/>
                  </a:cubicBezTo>
                  <a:close/>
                  <a:moveTo>
                    <a:pt x="181" y="203"/>
                  </a:moveTo>
                  <a:cubicBezTo>
                    <a:pt x="177" y="222"/>
                    <a:pt x="163" y="234"/>
                    <a:pt x="150" y="247"/>
                  </a:cubicBezTo>
                  <a:cubicBezTo>
                    <a:pt x="144" y="251"/>
                    <a:pt x="120" y="272"/>
                    <a:pt x="94" y="272"/>
                  </a:cubicBezTo>
                  <a:cubicBezTo>
                    <a:pt x="71" y="272"/>
                    <a:pt x="49" y="255"/>
                    <a:pt x="49" y="209"/>
                  </a:cubicBezTo>
                  <a:cubicBezTo>
                    <a:pt x="49" y="176"/>
                    <a:pt x="67" y="104"/>
                    <a:pt x="81" y="79"/>
                  </a:cubicBezTo>
                  <a:cubicBezTo>
                    <a:pt x="108" y="27"/>
                    <a:pt x="140" y="19"/>
                    <a:pt x="157" y="19"/>
                  </a:cubicBezTo>
                  <a:cubicBezTo>
                    <a:pt x="201" y="19"/>
                    <a:pt x="211" y="66"/>
                    <a:pt x="211" y="75"/>
                  </a:cubicBezTo>
                  <a:cubicBezTo>
                    <a:pt x="211" y="77"/>
                    <a:pt x="211" y="81"/>
                    <a:pt x="209"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054E5C5E-1C1F-464D-A06D-8F889F10709C}"/>
                </a:ext>
              </a:extLst>
            </p:cNvPr>
            <p:cNvSpPr/>
            <p:nvPr/>
          </p:nvSpPr>
          <p:spPr>
            <a:xfrm>
              <a:off x="3580560" y="4592160"/>
              <a:ext cx="168120" cy="145080"/>
            </a:xfrm>
            <a:custGeom>
              <a:avLst/>
              <a:gdLst/>
              <a:ahLst/>
              <a:cxnLst>
                <a:cxn ang="3cd4">
                  <a:pos x="hc" y="t"/>
                </a:cxn>
                <a:cxn ang="cd2">
                  <a:pos x="l" y="vc"/>
                </a:cxn>
                <a:cxn ang="cd4">
                  <a:pos x="hc" y="b"/>
                </a:cxn>
                <a:cxn ang="0">
                  <a:pos x="r" y="vc"/>
                </a:cxn>
              </a:cxnLst>
              <a:rect l="l" t="t" r="r" b="b"/>
              <a:pathLst>
                <a:path w="468" h="404">
                  <a:moveTo>
                    <a:pt x="207" y="54"/>
                  </a:moveTo>
                  <a:lnTo>
                    <a:pt x="305" y="54"/>
                  </a:lnTo>
                  <a:cubicBezTo>
                    <a:pt x="275" y="189"/>
                    <a:pt x="268" y="228"/>
                    <a:pt x="268" y="290"/>
                  </a:cubicBezTo>
                  <a:cubicBezTo>
                    <a:pt x="268" y="303"/>
                    <a:pt x="268" y="327"/>
                    <a:pt x="275" y="359"/>
                  </a:cubicBezTo>
                  <a:cubicBezTo>
                    <a:pt x="283" y="400"/>
                    <a:pt x="293" y="404"/>
                    <a:pt x="307" y="404"/>
                  </a:cubicBezTo>
                  <a:cubicBezTo>
                    <a:pt x="325" y="404"/>
                    <a:pt x="342" y="388"/>
                    <a:pt x="342" y="369"/>
                  </a:cubicBezTo>
                  <a:cubicBezTo>
                    <a:pt x="342" y="365"/>
                    <a:pt x="342" y="363"/>
                    <a:pt x="336" y="350"/>
                  </a:cubicBezTo>
                  <a:cubicBezTo>
                    <a:pt x="311" y="284"/>
                    <a:pt x="311" y="224"/>
                    <a:pt x="311" y="199"/>
                  </a:cubicBezTo>
                  <a:cubicBezTo>
                    <a:pt x="311" y="149"/>
                    <a:pt x="319" y="102"/>
                    <a:pt x="327" y="54"/>
                  </a:cubicBezTo>
                  <a:lnTo>
                    <a:pt x="427" y="54"/>
                  </a:lnTo>
                  <a:cubicBezTo>
                    <a:pt x="437" y="54"/>
                    <a:pt x="468" y="54"/>
                    <a:pt x="468" y="23"/>
                  </a:cubicBezTo>
                  <a:cubicBezTo>
                    <a:pt x="468" y="0"/>
                    <a:pt x="451" y="0"/>
                    <a:pt x="435" y="0"/>
                  </a:cubicBezTo>
                  <a:lnTo>
                    <a:pt x="144" y="0"/>
                  </a:lnTo>
                  <a:cubicBezTo>
                    <a:pt x="124" y="0"/>
                    <a:pt x="91" y="0"/>
                    <a:pt x="53" y="44"/>
                  </a:cubicBezTo>
                  <a:cubicBezTo>
                    <a:pt x="22" y="79"/>
                    <a:pt x="0" y="120"/>
                    <a:pt x="0" y="124"/>
                  </a:cubicBezTo>
                  <a:cubicBezTo>
                    <a:pt x="0" y="126"/>
                    <a:pt x="0" y="135"/>
                    <a:pt x="10" y="135"/>
                  </a:cubicBezTo>
                  <a:cubicBezTo>
                    <a:pt x="18" y="135"/>
                    <a:pt x="20" y="131"/>
                    <a:pt x="24" y="124"/>
                  </a:cubicBezTo>
                  <a:cubicBezTo>
                    <a:pt x="67" y="54"/>
                    <a:pt x="118" y="54"/>
                    <a:pt x="134" y="54"/>
                  </a:cubicBezTo>
                  <a:lnTo>
                    <a:pt x="185" y="54"/>
                  </a:lnTo>
                  <a:cubicBezTo>
                    <a:pt x="155" y="164"/>
                    <a:pt x="110" y="274"/>
                    <a:pt x="73" y="359"/>
                  </a:cubicBezTo>
                  <a:cubicBezTo>
                    <a:pt x="67" y="371"/>
                    <a:pt x="67" y="373"/>
                    <a:pt x="67" y="379"/>
                  </a:cubicBezTo>
                  <a:cubicBezTo>
                    <a:pt x="67" y="398"/>
                    <a:pt x="81" y="404"/>
                    <a:pt x="91" y="404"/>
                  </a:cubicBezTo>
                  <a:cubicBezTo>
                    <a:pt x="118" y="404"/>
                    <a:pt x="124" y="379"/>
                    <a:pt x="134" y="344"/>
                  </a:cubicBezTo>
                  <a:cubicBezTo>
                    <a:pt x="148" y="303"/>
                    <a:pt x="148" y="301"/>
                    <a:pt x="157" y="2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CADD6B6F-AF19-C544-B939-5BF9945DAD53}"/>
                </a:ext>
              </a:extLst>
            </p:cNvPr>
            <p:cNvSpPr/>
            <p:nvPr/>
          </p:nvSpPr>
          <p:spPr>
            <a:xfrm>
              <a:off x="379080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473CC121-6232-2348-B267-E109D14DA1C4}"/>
                </a:ext>
              </a:extLst>
            </p:cNvPr>
            <p:cNvSpPr/>
            <p:nvPr/>
          </p:nvSpPr>
          <p:spPr>
            <a:xfrm>
              <a:off x="389268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80"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15157A66-A1AF-1745-B400-B36ACA712905}"/>
                </a:ext>
              </a:extLst>
            </p:cNvPr>
            <p:cNvSpPr/>
            <p:nvPr/>
          </p:nvSpPr>
          <p:spPr>
            <a:xfrm>
              <a:off x="408132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60FDD409-85C3-C640-9FF2-1DD4C9D83232}"/>
                </a:ext>
              </a:extLst>
            </p:cNvPr>
            <p:cNvSpPr/>
            <p:nvPr/>
          </p:nvSpPr>
          <p:spPr>
            <a:xfrm>
              <a:off x="4146479"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D4572F7D-9C7B-1D4F-B2CC-9064287A701F}"/>
                </a:ext>
              </a:extLst>
            </p:cNvPr>
            <p:cNvSpPr/>
            <p:nvPr/>
          </p:nvSpPr>
          <p:spPr>
            <a:xfrm>
              <a:off x="429372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5E185812-1900-174F-8ACE-A114E3C87DAA}"/>
                </a:ext>
              </a:extLst>
            </p:cNvPr>
            <p:cNvSpPr/>
            <p:nvPr/>
          </p:nvSpPr>
          <p:spPr>
            <a:xfrm>
              <a:off x="4465800" y="4421880"/>
              <a:ext cx="414720" cy="459360"/>
            </a:xfrm>
            <a:custGeom>
              <a:avLst/>
              <a:gdLst/>
              <a:ahLst/>
              <a:cxnLst>
                <a:cxn ang="3cd4">
                  <a:pos x="hc" y="t"/>
                </a:cxn>
                <a:cxn ang="cd2">
                  <a:pos x="l" y="vc"/>
                </a:cxn>
                <a:cxn ang="cd4">
                  <a:pos x="hc" y="b"/>
                </a:cxn>
                <a:cxn ang="0">
                  <a:pos x="r" y="vc"/>
                </a:cxn>
              </a:cxnLst>
              <a:rect l="l" t="t" r="r" b="b"/>
              <a:pathLst>
                <a:path w="1153" h="1277">
                  <a:moveTo>
                    <a:pt x="1049"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9"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BF395C46-8568-A24C-9674-A4BA0270AF8A}"/>
                </a:ext>
              </a:extLst>
            </p:cNvPr>
            <p:cNvSpPr/>
            <p:nvPr/>
          </p:nvSpPr>
          <p:spPr>
            <a:xfrm>
              <a:off x="4489920" y="5023440"/>
              <a:ext cx="87480" cy="104040"/>
            </a:xfrm>
            <a:custGeom>
              <a:avLst/>
              <a:gdLst/>
              <a:ahLst/>
              <a:cxnLst>
                <a:cxn ang="3cd4">
                  <a:pos x="hc" y="t"/>
                </a:cxn>
                <a:cxn ang="cd2">
                  <a:pos x="l" y="vc"/>
                </a:cxn>
                <a:cxn ang="cd4">
                  <a:pos x="hc" y="b"/>
                </a:cxn>
                <a:cxn ang="0">
                  <a:pos x="r" y="vc"/>
                </a:cxn>
              </a:cxnLst>
              <a:rect l="l" t="t" r="r" b="b"/>
              <a:pathLst>
                <a:path w="244" h="290">
                  <a:moveTo>
                    <a:pt x="220" y="41"/>
                  </a:moveTo>
                  <a:cubicBezTo>
                    <a:pt x="205" y="46"/>
                    <a:pt x="195" y="58"/>
                    <a:pt x="195" y="73"/>
                  </a:cubicBezTo>
                  <a:cubicBezTo>
                    <a:pt x="195" y="87"/>
                    <a:pt x="207" y="93"/>
                    <a:pt x="214" y="93"/>
                  </a:cubicBezTo>
                  <a:cubicBezTo>
                    <a:pt x="220" y="93"/>
                    <a:pt x="244" y="89"/>
                    <a:pt x="244" y="56"/>
                  </a:cubicBezTo>
                  <a:cubicBezTo>
                    <a:pt x="244" y="15"/>
                    <a:pt x="199" y="0"/>
                    <a:pt x="161" y="0"/>
                  </a:cubicBezTo>
                  <a:cubicBezTo>
                    <a:pt x="67" y="0"/>
                    <a:pt x="49" y="75"/>
                    <a:pt x="49" y="93"/>
                  </a:cubicBezTo>
                  <a:cubicBezTo>
                    <a:pt x="49" y="118"/>
                    <a:pt x="63" y="133"/>
                    <a:pt x="71" y="141"/>
                  </a:cubicBezTo>
                  <a:cubicBezTo>
                    <a:pt x="87" y="153"/>
                    <a:pt x="98" y="155"/>
                    <a:pt x="140" y="164"/>
                  </a:cubicBezTo>
                  <a:cubicBezTo>
                    <a:pt x="153" y="166"/>
                    <a:pt x="193" y="174"/>
                    <a:pt x="193" y="205"/>
                  </a:cubicBezTo>
                  <a:cubicBezTo>
                    <a:pt x="193" y="218"/>
                    <a:pt x="185" y="240"/>
                    <a:pt x="159" y="257"/>
                  </a:cubicBezTo>
                  <a:cubicBezTo>
                    <a:pt x="136" y="272"/>
                    <a:pt x="106" y="272"/>
                    <a:pt x="98" y="272"/>
                  </a:cubicBezTo>
                  <a:cubicBezTo>
                    <a:pt x="75" y="272"/>
                    <a:pt x="39" y="265"/>
                    <a:pt x="26" y="245"/>
                  </a:cubicBezTo>
                  <a:cubicBezTo>
                    <a:pt x="45" y="242"/>
                    <a:pt x="59" y="226"/>
                    <a:pt x="59" y="207"/>
                  </a:cubicBezTo>
                  <a:cubicBezTo>
                    <a:pt x="59" y="193"/>
                    <a:pt x="47" y="184"/>
                    <a:pt x="35" y="184"/>
                  </a:cubicBezTo>
                  <a:cubicBezTo>
                    <a:pt x="18" y="184"/>
                    <a:pt x="0" y="199"/>
                    <a:pt x="0" y="228"/>
                  </a:cubicBezTo>
                  <a:cubicBezTo>
                    <a:pt x="0" y="265"/>
                    <a:pt x="39" y="290"/>
                    <a:pt x="98" y="290"/>
                  </a:cubicBezTo>
                  <a:cubicBezTo>
                    <a:pt x="211" y="290"/>
                    <a:pt x="230" y="209"/>
                    <a:pt x="230" y="184"/>
                  </a:cubicBezTo>
                  <a:cubicBezTo>
                    <a:pt x="230" y="124"/>
                    <a:pt x="169" y="114"/>
                    <a:pt x="148" y="108"/>
                  </a:cubicBezTo>
                  <a:cubicBezTo>
                    <a:pt x="142" y="108"/>
                    <a:pt x="126" y="104"/>
                    <a:pt x="122" y="104"/>
                  </a:cubicBezTo>
                  <a:cubicBezTo>
                    <a:pt x="100" y="99"/>
                    <a:pt x="89" y="85"/>
                    <a:pt x="89" y="70"/>
                  </a:cubicBezTo>
                  <a:cubicBezTo>
                    <a:pt x="89" y="56"/>
                    <a:pt x="100" y="39"/>
                    <a:pt x="114" y="31"/>
                  </a:cubicBezTo>
                  <a:cubicBezTo>
                    <a:pt x="130" y="19"/>
                    <a:pt x="151" y="19"/>
                    <a:pt x="161" y="19"/>
                  </a:cubicBezTo>
                  <a:cubicBezTo>
                    <a:pt x="175" y="19"/>
                    <a:pt x="207" y="21"/>
                    <a:pt x="220"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D0D37032-418C-B243-B30B-FFB5523966E0}"/>
                </a:ext>
              </a:extLst>
            </p:cNvPr>
            <p:cNvSpPr/>
            <p:nvPr/>
          </p:nvSpPr>
          <p:spPr>
            <a:xfrm>
              <a:off x="4605480" y="4967279"/>
              <a:ext cx="43560" cy="85320"/>
            </a:xfrm>
            <a:custGeom>
              <a:avLst/>
              <a:gdLst/>
              <a:ahLst/>
              <a:cxnLst>
                <a:cxn ang="3cd4">
                  <a:pos x="hc" y="t"/>
                </a:cxn>
                <a:cxn ang="cd2">
                  <a:pos x="l" y="vc"/>
                </a:cxn>
                <a:cxn ang="cd4">
                  <a:pos x="hc" y="b"/>
                </a:cxn>
                <a:cxn ang="0">
                  <a:pos x="r" y="vc"/>
                </a:cxn>
              </a:cxnLst>
              <a:rect l="l" t="t" r="r" b="b"/>
              <a:pathLst>
                <a:path w="122" h="238">
                  <a:moveTo>
                    <a:pt x="118" y="44"/>
                  </a:moveTo>
                  <a:cubicBezTo>
                    <a:pt x="118" y="44"/>
                    <a:pt x="122" y="33"/>
                    <a:pt x="122" y="27"/>
                  </a:cubicBezTo>
                  <a:cubicBezTo>
                    <a:pt x="122" y="10"/>
                    <a:pt x="108" y="0"/>
                    <a:pt x="94" y="0"/>
                  </a:cubicBezTo>
                  <a:cubicBezTo>
                    <a:pt x="77" y="0"/>
                    <a:pt x="71" y="15"/>
                    <a:pt x="69" y="21"/>
                  </a:cubicBezTo>
                  <a:lnTo>
                    <a:pt x="2" y="220"/>
                  </a:lnTo>
                  <a:cubicBezTo>
                    <a:pt x="0" y="226"/>
                    <a:pt x="0" y="226"/>
                    <a:pt x="0" y="228"/>
                  </a:cubicBezTo>
                  <a:cubicBezTo>
                    <a:pt x="0" y="234"/>
                    <a:pt x="18" y="238"/>
                    <a:pt x="20" y="238"/>
                  </a:cubicBezTo>
                  <a:cubicBezTo>
                    <a:pt x="24" y="238"/>
                    <a:pt x="24" y="236"/>
                    <a:pt x="26"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59A12CE8-FFF9-3747-8529-E5D41E79212C}"/>
                </a:ext>
              </a:extLst>
            </p:cNvPr>
            <p:cNvSpPr/>
            <p:nvPr/>
          </p:nvSpPr>
          <p:spPr>
            <a:xfrm>
              <a:off x="4699440" y="5098680"/>
              <a:ext cx="28080" cy="71280"/>
            </a:xfrm>
            <a:custGeom>
              <a:avLst/>
              <a:gdLst/>
              <a:ahLst/>
              <a:cxnLst>
                <a:cxn ang="3cd4">
                  <a:pos x="hc" y="t"/>
                </a:cxn>
                <a:cxn ang="cd2">
                  <a:pos x="l" y="vc"/>
                </a:cxn>
                <a:cxn ang="cd4">
                  <a:pos x="hc" y="b"/>
                </a:cxn>
                <a:cxn ang="0">
                  <a:pos x="r" y="vc"/>
                </a:cxn>
              </a:cxnLst>
              <a:rect l="l" t="t" r="r" b="b"/>
              <a:pathLst>
                <a:path w="79" h="199">
                  <a:moveTo>
                    <a:pt x="61" y="64"/>
                  </a:moveTo>
                  <a:cubicBezTo>
                    <a:pt x="61" y="99"/>
                    <a:pt x="55" y="141"/>
                    <a:pt x="14" y="182"/>
                  </a:cubicBezTo>
                  <a:cubicBezTo>
                    <a:pt x="10" y="184"/>
                    <a:pt x="8" y="187"/>
                    <a:pt x="8" y="189"/>
                  </a:cubicBezTo>
                  <a:cubicBezTo>
                    <a:pt x="8" y="195"/>
                    <a:pt x="14" y="199"/>
                    <a:pt x="18" y="199"/>
                  </a:cubicBezTo>
                  <a:cubicBezTo>
                    <a:pt x="26" y="199"/>
                    <a:pt x="79" y="147"/>
                    <a:pt x="79" y="70"/>
                  </a:cubicBezTo>
                  <a:cubicBezTo>
                    <a:pt x="79" y="31"/>
                    <a:pt x="63" y="0"/>
                    <a:pt x="35" y="0"/>
                  </a:cubicBezTo>
                  <a:cubicBezTo>
                    <a:pt x="16" y="0"/>
                    <a:pt x="0" y="17"/>
                    <a:pt x="0" y="37"/>
                  </a:cubicBezTo>
                  <a:cubicBezTo>
                    <a:pt x="0" y="58"/>
                    <a:pt x="14" y="75"/>
                    <a:pt x="35" y="75"/>
                  </a:cubicBezTo>
                  <a:cubicBezTo>
                    <a:pt x="51" y="75"/>
                    <a:pt x="61" y="64"/>
                    <a:pt x="61"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0A0FF3B6-F6A3-C64E-BCCE-49E476752901}"/>
                </a:ext>
              </a:extLst>
            </p:cNvPr>
            <p:cNvSpPr/>
            <p:nvPr/>
          </p:nvSpPr>
          <p:spPr>
            <a:xfrm>
              <a:off x="4759200" y="5023440"/>
              <a:ext cx="101520" cy="104040"/>
            </a:xfrm>
            <a:custGeom>
              <a:avLst/>
              <a:gdLst/>
              <a:ahLst/>
              <a:cxnLst>
                <a:cxn ang="3cd4">
                  <a:pos x="hc" y="t"/>
                </a:cxn>
                <a:cxn ang="cd2">
                  <a:pos x="l" y="vc"/>
                </a:cxn>
                <a:cxn ang="cd4">
                  <a:pos x="hc" y="b"/>
                </a:cxn>
                <a:cxn ang="0">
                  <a:pos x="r" y="vc"/>
                </a:cxn>
              </a:cxnLst>
              <a:rect l="l" t="t" r="r" b="b"/>
              <a:pathLst>
                <a:path w="283" h="290">
                  <a:moveTo>
                    <a:pt x="114" y="153"/>
                  </a:moveTo>
                  <a:cubicBezTo>
                    <a:pt x="116" y="149"/>
                    <a:pt x="130" y="91"/>
                    <a:pt x="130" y="89"/>
                  </a:cubicBezTo>
                  <a:cubicBezTo>
                    <a:pt x="132" y="83"/>
                    <a:pt x="150" y="52"/>
                    <a:pt x="169" y="35"/>
                  </a:cubicBezTo>
                  <a:cubicBezTo>
                    <a:pt x="175" y="31"/>
                    <a:pt x="193" y="19"/>
                    <a:pt x="218" y="19"/>
                  </a:cubicBezTo>
                  <a:cubicBezTo>
                    <a:pt x="224" y="19"/>
                    <a:pt x="240" y="19"/>
                    <a:pt x="252" y="27"/>
                  </a:cubicBezTo>
                  <a:cubicBezTo>
                    <a:pt x="232" y="33"/>
                    <a:pt x="224" y="50"/>
                    <a:pt x="224" y="62"/>
                  </a:cubicBezTo>
                  <a:cubicBezTo>
                    <a:pt x="224" y="77"/>
                    <a:pt x="236" y="87"/>
                    <a:pt x="250" y="87"/>
                  </a:cubicBezTo>
                  <a:cubicBezTo>
                    <a:pt x="264" y="87"/>
                    <a:pt x="283" y="75"/>
                    <a:pt x="283" y="48"/>
                  </a:cubicBezTo>
                  <a:cubicBezTo>
                    <a:pt x="283" y="15"/>
                    <a:pt x="250" y="0"/>
                    <a:pt x="218" y="0"/>
                  </a:cubicBezTo>
                  <a:cubicBezTo>
                    <a:pt x="187" y="0"/>
                    <a:pt x="159" y="15"/>
                    <a:pt x="132" y="46"/>
                  </a:cubicBezTo>
                  <a:cubicBezTo>
                    <a:pt x="122" y="6"/>
                    <a:pt x="85" y="0"/>
                    <a:pt x="71" y="0"/>
                  </a:cubicBezTo>
                  <a:cubicBezTo>
                    <a:pt x="47" y="0"/>
                    <a:pt x="31" y="15"/>
                    <a:pt x="22" y="33"/>
                  </a:cubicBezTo>
                  <a:cubicBezTo>
                    <a:pt x="8" y="58"/>
                    <a:pt x="0" y="95"/>
                    <a:pt x="0" y="97"/>
                  </a:cubicBezTo>
                  <a:cubicBezTo>
                    <a:pt x="0" y="106"/>
                    <a:pt x="8" y="106"/>
                    <a:pt x="10" y="106"/>
                  </a:cubicBezTo>
                  <a:cubicBezTo>
                    <a:pt x="20" y="106"/>
                    <a:pt x="20" y="104"/>
                    <a:pt x="24" y="87"/>
                  </a:cubicBezTo>
                  <a:cubicBezTo>
                    <a:pt x="33" y="48"/>
                    <a:pt x="45" y="19"/>
                    <a:pt x="69" y="19"/>
                  </a:cubicBezTo>
                  <a:cubicBezTo>
                    <a:pt x="85" y="19"/>
                    <a:pt x="89" y="31"/>
                    <a:pt x="89" y="50"/>
                  </a:cubicBezTo>
                  <a:cubicBezTo>
                    <a:pt x="89" y="62"/>
                    <a:pt x="83" y="85"/>
                    <a:pt x="79" y="104"/>
                  </a:cubicBezTo>
                  <a:cubicBezTo>
                    <a:pt x="75" y="120"/>
                    <a:pt x="69" y="147"/>
                    <a:pt x="65" y="160"/>
                  </a:cubicBezTo>
                  <a:lnTo>
                    <a:pt x="45" y="242"/>
                  </a:lnTo>
                  <a:cubicBezTo>
                    <a:pt x="43" y="251"/>
                    <a:pt x="39" y="267"/>
                    <a:pt x="39" y="269"/>
                  </a:cubicBezTo>
                  <a:cubicBezTo>
                    <a:pt x="39" y="284"/>
                    <a:pt x="51" y="290"/>
                    <a:pt x="61" y="290"/>
                  </a:cubicBezTo>
                  <a:cubicBezTo>
                    <a:pt x="69" y="290"/>
                    <a:pt x="81" y="284"/>
                    <a:pt x="87" y="272"/>
                  </a:cubicBezTo>
                  <a:cubicBezTo>
                    <a:pt x="89" y="267"/>
                    <a:pt x="94" y="238"/>
                    <a:pt x="9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CBA05CD9-0D68-7F44-8F61-FE359323706B}"/>
                </a:ext>
              </a:extLst>
            </p:cNvPr>
            <p:cNvSpPr/>
            <p:nvPr/>
          </p:nvSpPr>
          <p:spPr>
            <a:xfrm>
              <a:off x="4939559" y="4588200"/>
              <a:ext cx="162720" cy="208440"/>
            </a:xfrm>
            <a:custGeom>
              <a:avLst/>
              <a:gdLst/>
              <a:ahLst/>
              <a:cxnLst>
                <a:cxn ang="3cd4">
                  <a:pos x="hc" y="t"/>
                </a:cxn>
                <a:cxn ang="cd2">
                  <a:pos x="l" y="vc"/>
                </a:cxn>
                <a:cxn ang="cd4">
                  <a:pos x="hc" y="b"/>
                </a:cxn>
                <a:cxn ang="0">
                  <a:pos x="r" y="vc"/>
                </a:cxn>
              </a:cxnLst>
              <a:rect l="l" t="t" r="r" b="b"/>
              <a:pathLst>
                <a:path w="453" h="580">
                  <a:moveTo>
                    <a:pt x="67" y="516"/>
                  </a:moveTo>
                  <a:cubicBezTo>
                    <a:pt x="59" y="547"/>
                    <a:pt x="59" y="553"/>
                    <a:pt x="20" y="553"/>
                  </a:cubicBezTo>
                  <a:cubicBezTo>
                    <a:pt x="10" y="553"/>
                    <a:pt x="0" y="553"/>
                    <a:pt x="0" y="570"/>
                  </a:cubicBezTo>
                  <a:cubicBezTo>
                    <a:pt x="0" y="578"/>
                    <a:pt x="4" y="580"/>
                    <a:pt x="12" y="580"/>
                  </a:cubicBezTo>
                  <a:cubicBezTo>
                    <a:pt x="35" y="580"/>
                    <a:pt x="59" y="578"/>
                    <a:pt x="85" y="578"/>
                  </a:cubicBezTo>
                  <a:cubicBezTo>
                    <a:pt x="112" y="578"/>
                    <a:pt x="142" y="580"/>
                    <a:pt x="169" y="580"/>
                  </a:cubicBezTo>
                  <a:cubicBezTo>
                    <a:pt x="175" y="580"/>
                    <a:pt x="185" y="580"/>
                    <a:pt x="185" y="564"/>
                  </a:cubicBezTo>
                  <a:cubicBezTo>
                    <a:pt x="185" y="553"/>
                    <a:pt x="177" y="553"/>
                    <a:pt x="165" y="553"/>
                  </a:cubicBezTo>
                  <a:cubicBezTo>
                    <a:pt x="122" y="553"/>
                    <a:pt x="122" y="547"/>
                    <a:pt x="122" y="539"/>
                  </a:cubicBezTo>
                  <a:cubicBezTo>
                    <a:pt x="122" y="526"/>
                    <a:pt x="157" y="379"/>
                    <a:pt x="163" y="356"/>
                  </a:cubicBezTo>
                  <a:cubicBezTo>
                    <a:pt x="175" y="381"/>
                    <a:pt x="199" y="415"/>
                    <a:pt x="244" y="415"/>
                  </a:cubicBezTo>
                  <a:cubicBezTo>
                    <a:pt x="344" y="415"/>
                    <a:pt x="453" y="280"/>
                    <a:pt x="453" y="147"/>
                  </a:cubicBezTo>
                  <a:cubicBezTo>
                    <a:pt x="453" y="60"/>
                    <a:pt x="403" y="0"/>
                    <a:pt x="338" y="0"/>
                  </a:cubicBezTo>
                  <a:cubicBezTo>
                    <a:pt x="295" y="0"/>
                    <a:pt x="252" y="33"/>
                    <a:pt x="224" y="68"/>
                  </a:cubicBezTo>
                  <a:cubicBezTo>
                    <a:pt x="214" y="19"/>
                    <a:pt x="177" y="0"/>
                    <a:pt x="146" y="0"/>
                  </a:cubicBezTo>
                  <a:cubicBezTo>
                    <a:pt x="106" y="0"/>
                    <a:pt x="89" y="35"/>
                    <a:pt x="81" y="52"/>
                  </a:cubicBezTo>
                  <a:cubicBezTo>
                    <a:pt x="67" y="83"/>
                    <a:pt x="55" y="139"/>
                    <a:pt x="55" y="141"/>
                  </a:cubicBezTo>
                  <a:cubicBezTo>
                    <a:pt x="55" y="149"/>
                    <a:pt x="63" y="149"/>
                    <a:pt x="65" y="149"/>
                  </a:cubicBezTo>
                  <a:cubicBezTo>
                    <a:pt x="75" y="149"/>
                    <a:pt x="75" y="149"/>
                    <a:pt x="81" y="129"/>
                  </a:cubicBezTo>
                  <a:cubicBezTo>
                    <a:pt x="94" y="64"/>
                    <a:pt x="112" y="21"/>
                    <a:pt x="144" y="21"/>
                  </a:cubicBezTo>
                  <a:cubicBezTo>
                    <a:pt x="157" y="21"/>
                    <a:pt x="169" y="27"/>
                    <a:pt x="169" y="62"/>
                  </a:cubicBezTo>
                  <a:cubicBezTo>
                    <a:pt x="169" y="83"/>
                    <a:pt x="167" y="93"/>
                    <a:pt x="163" y="108"/>
                  </a:cubicBezTo>
                  <a:close/>
                  <a:moveTo>
                    <a:pt x="220" y="118"/>
                  </a:moveTo>
                  <a:cubicBezTo>
                    <a:pt x="226" y="93"/>
                    <a:pt x="250" y="68"/>
                    <a:pt x="266" y="54"/>
                  </a:cubicBezTo>
                  <a:cubicBezTo>
                    <a:pt x="295" y="27"/>
                    <a:pt x="321" y="21"/>
                    <a:pt x="334" y="21"/>
                  </a:cubicBezTo>
                  <a:cubicBezTo>
                    <a:pt x="370" y="21"/>
                    <a:pt x="392" y="52"/>
                    <a:pt x="392" y="106"/>
                  </a:cubicBezTo>
                  <a:cubicBezTo>
                    <a:pt x="392" y="160"/>
                    <a:pt x="362" y="265"/>
                    <a:pt x="346" y="301"/>
                  </a:cubicBezTo>
                  <a:cubicBezTo>
                    <a:pt x="317" y="363"/>
                    <a:pt x="275" y="394"/>
                    <a:pt x="244" y="394"/>
                  </a:cubicBezTo>
                  <a:cubicBezTo>
                    <a:pt x="185" y="394"/>
                    <a:pt x="175" y="317"/>
                    <a:pt x="175" y="313"/>
                  </a:cubicBezTo>
                  <a:cubicBezTo>
                    <a:pt x="175" y="311"/>
                    <a:pt x="175" y="309"/>
                    <a:pt x="177" y="2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6013E3CC-D4D4-1345-ACB5-05EC53AB1191}"/>
                </a:ext>
              </a:extLst>
            </p:cNvPr>
            <p:cNvSpPr/>
            <p:nvPr/>
          </p:nvSpPr>
          <p:spPr>
            <a:xfrm>
              <a:off x="51364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685C2148-C3B2-2A4F-8E40-CCF9B57FBF7A}"/>
                </a:ext>
              </a:extLst>
            </p:cNvPr>
            <p:cNvSpPr/>
            <p:nvPr/>
          </p:nvSpPr>
          <p:spPr>
            <a:xfrm>
              <a:off x="52419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4"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03EBDFCD-5703-F64D-B833-51AB9C0AB871}"/>
                </a:ext>
              </a:extLst>
            </p:cNvPr>
            <p:cNvSpPr/>
            <p:nvPr/>
          </p:nvSpPr>
          <p:spPr>
            <a:xfrm>
              <a:off x="53816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EA3D51A7-1C87-1D4C-A1CB-8B2CD2AAF482}"/>
                </a:ext>
              </a:extLst>
            </p:cNvPr>
            <p:cNvSpPr/>
            <p:nvPr/>
          </p:nvSpPr>
          <p:spPr>
            <a:xfrm>
              <a:off x="5485679"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93BB43EA-5B6B-0344-92BB-E0E24CA8B031}"/>
                </a:ext>
              </a:extLst>
            </p:cNvPr>
            <p:cNvSpPr/>
            <p:nvPr/>
          </p:nvSpPr>
          <p:spPr>
            <a:xfrm>
              <a:off x="560556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7"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9" name="Freeform 138">
              <a:extLst>
                <a:ext uri="{FF2B5EF4-FFF2-40B4-BE49-F238E27FC236}">
                  <a16:creationId xmlns:a16="http://schemas.microsoft.com/office/drawing/2014/main" id="{DDF99A1A-3A7D-AD48-8B65-1A0B89038013}"/>
                </a:ext>
              </a:extLst>
            </p:cNvPr>
            <p:cNvSpPr/>
            <p:nvPr/>
          </p:nvSpPr>
          <p:spPr>
            <a:xfrm>
              <a:off x="578268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0" name="Freeform 139">
              <a:extLst>
                <a:ext uri="{FF2B5EF4-FFF2-40B4-BE49-F238E27FC236}">
                  <a16:creationId xmlns:a16="http://schemas.microsoft.com/office/drawing/2014/main" id="{6E059A11-8588-C24E-BED7-D1DBF65FF558}"/>
                </a:ext>
              </a:extLst>
            </p:cNvPr>
            <p:cNvSpPr/>
            <p:nvPr/>
          </p:nvSpPr>
          <p:spPr>
            <a:xfrm>
              <a:off x="5847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0420DF73-2268-FC4B-9F5A-8FAA53F68266}"/>
                </a:ext>
              </a:extLst>
            </p:cNvPr>
            <p:cNvSpPr/>
            <p:nvPr/>
          </p:nvSpPr>
          <p:spPr>
            <a:xfrm>
              <a:off x="6003360"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935BACFE-08AC-D14D-BC7D-9C3C3C28AF1E}"/>
                </a:ext>
              </a:extLst>
            </p:cNvPr>
            <p:cNvSpPr/>
            <p:nvPr/>
          </p:nvSpPr>
          <p:spPr>
            <a:xfrm>
              <a:off x="612684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78"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0234DBD6-7270-E048-92C5-40B46127E573}"/>
                </a:ext>
              </a:extLst>
            </p:cNvPr>
            <p:cNvSpPr/>
            <p:nvPr/>
          </p:nvSpPr>
          <p:spPr>
            <a:xfrm>
              <a:off x="6296039"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4" name="Freeform 143">
              <a:extLst>
                <a:ext uri="{FF2B5EF4-FFF2-40B4-BE49-F238E27FC236}">
                  <a16:creationId xmlns:a16="http://schemas.microsoft.com/office/drawing/2014/main" id="{CC015A92-8F0D-224A-B9DE-E054BA292798}"/>
                </a:ext>
              </a:extLst>
            </p:cNvPr>
            <p:cNvSpPr/>
            <p:nvPr/>
          </p:nvSpPr>
          <p:spPr>
            <a:xfrm>
              <a:off x="6435720" y="4487760"/>
              <a:ext cx="42840" cy="327960"/>
            </a:xfrm>
            <a:custGeom>
              <a:avLst/>
              <a:gdLst/>
              <a:ahLst/>
              <a:cxnLst>
                <a:cxn ang="3cd4">
                  <a:pos x="hc" y="t"/>
                </a:cxn>
                <a:cxn ang="cd2">
                  <a:pos x="l" y="vc"/>
                </a:cxn>
                <a:cxn ang="cd4">
                  <a:pos x="hc" y="b"/>
                </a:cxn>
                <a:cxn ang="0">
                  <a:pos x="r" y="vc"/>
                </a:cxn>
              </a:cxnLst>
              <a:rect l="l" t="t" r="r" b="b"/>
              <a:pathLst>
                <a:path w="120" h="912">
                  <a:moveTo>
                    <a:pt x="120" y="912"/>
                  </a:moveTo>
                  <a:lnTo>
                    <a:pt x="120" y="877"/>
                  </a:lnTo>
                  <a:lnTo>
                    <a:pt x="35" y="877"/>
                  </a:lnTo>
                  <a:lnTo>
                    <a:pt x="35" y="37"/>
                  </a:lnTo>
                  <a:lnTo>
                    <a:pt x="120" y="37"/>
                  </a:lnTo>
                  <a:lnTo>
                    <a:pt x="120" y="0"/>
                  </a:lnTo>
                  <a:lnTo>
                    <a:pt x="0" y="0"/>
                  </a:lnTo>
                  <a:lnTo>
                    <a:pt x="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5" name="Freeform 144">
              <a:extLst>
                <a:ext uri="{FF2B5EF4-FFF2-40B4-BE49-F238E27FC236}">
                  <a16:creationId xmlns:a16="http://schemas.microsoft.com/office/drawing/2014/main" id="{ADFD9951-B74F-4847-97BD-4E83FC4256E5}"/>
                </a:ext>
              </a:extLst>
            </p:cNvPr>
            <p:cNvSpPr/>
            <p:nvPr/>
          </p:nvSpPr>
          <p:spPr>
            <a:xfrm>
              <a:off x="649440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5"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6" name="Freeform 145">
              <a:extLst>
                <a:ext uri="{FF2B5EF4-FFF2-40B4-BE49-F238E27FC236}">
                  <a16:creationId xmlns:a16="http://schemas.microsoft.com/office/drawing/2014/main" id="{15ACBAA0-EA83-5440-A67A-C7FC357731E9}"/>
                </a:ext>
              </a:extLst>
            </p:cNvPr>
            <p:cNvSpPr/>
            <p:nvPr/>
          </p:nvSpPr>
          <p:spPr>
            <a:xfrm>
              <a:off x="6720480" y="4542120"/>
              <a:ext cx="207000" cy="218880"/>
            </a:xfrm>
            <a:custGeom>
              <a:avLst/>
              <a:gdLst/>
              <a:ahLst/>
              <a:cxnLst>
                <a:cxn ang="3cd4">
                  <a:pos x="hc" y="t"/>
                </a:cxn>
                <a:cxn ang="cd2">
                  <a:pos x="l" y="vc"/>
                </a:cxn>
                <a:cxn ang="cd4">
                  <a:pos x="hc" y="b"/>
                </a:cxn>
                <a:cxn ang="0">
                  <a:pos x="r" y="vc"/>
                </a:cxn>
              </a:cxnLst>
              <a:rect l="l" t="t" r="r" b="b"/>
              <a:pathLst>
                <a:path w="576" h="609">
                  <a:moveTo>
                    <a:pt x="307" y="323"/>
                  </a:moveTo>
                  <a:lnTo>
                    <a:pt x="549" y="323"/>
                  </a:lnTo>
                  <a:cubicBezTo>
                    <a:pt x="561" y="323"/>
                    <a:pt x="576" y="323"/>
                    <a:pt x="576" y="305"/>
                  </a:cubicBezTo>
                  <a:cubicBezTo>
                    <a:pt x="576" y="286"/>
                    <a:pt x="561" y="286"/>
                    <a:pt x="549" y="286"/>
                  </a:cubicBezTo>
                  <a:lnTo>
                    <a:pt x="307" y="286"/>
                  </a:lnTo>
                  <a:lnTo>
                    <a:pt x="307" y="31"/>
                  </a:lnTo>
                  <a:cubicBezTo>
                    <a:pt x="307" y="17"/>
                    <a:pt x="307" y="0"/>
                    <a:pt x="289" y="0"/>
                  </a:cubicBezTo>
                  <a:cubicBezTo>
                    <a:pt x="272" y="0"/>
                    <a:pt x="272" y="17"/>
                    <a:pt x="272" y="31"/>
                  </a:cubicBezTo>
                  <a:lnTo>
                    <a:pt x="272" y="286"/>
                  </a:lnTo>
                  <a:lnTo>
                    <a:pt x="30" y="286"/>
                  </a:lnTo>
                  <a:cubicBezTo>
                    <a:pt x="16" y="286"/>
                    <a:pt x="0" y="286"/>
                    <a:pt x="0" y="305"/>
                  </a:cubicBezTo>
                  <a:cubicBezTo>
                    <a:pt x="0" y="323"/>
                    <a:pt x="16" y="323"/>
                    <a:pt x="30" y="323"/>
                  </a:cubicBezTo>
                  <a:lnTo>
                    <a:pt x="272" y="323"/>
                  </a:lnTo>
                  <a:lnTo>
                    <a:pt x="272" y="578"/>
                  </a:lnTo>
                  <a:cubicBezTo>
                    <a:pt x="272" y="591"/>
                    <a:pt x="272" y="609"/>
                    <a:pt x="289" y="609"/>
                  </a:cubicBezTo>
                  <a:cubicBezTo>
                    <a:pt x="307" y="609"/>
                    <a:pt x="307" y="591"/>
                    <a:pt x="307" y="5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7" name="Freeform 146">
              <a:extLst>
                <a:ext uri="{FF2B5EF4-FFF2-40B4-BE49-F238E27FC236}">
                  <a16:creationId xmlns:a16="http://schemas.microsoft.com/office/drawing/2014/main" id="{EF19A3C2-670F-C443-8DCA-F60DBD2D70E1}"/>
                </a:ext>
              </a:extLst>
            </p:cNvPr>
            <p:cNvSpPr/>
            <p:nvPr/>
          </p:nvSpPr>
          <p:spPr>
            <a:xfrm>
              <a:off x="7018559" y="4588200"/>
              <a:ext cx="163800" cy="216000"/>
            </a:xfrm>
            <a:custGeom>
              <a:avLst/>
              <a:gdLst/>
              <a:ahLst/>
              <a:cxnLst>
                <a:cxn ang="3cd4">
                  <a:pos x="hc" y="t"/>
                </a:cxn>
                <a:cxn ang="cd2">
                  <a:pos x="l" y="vc"/>
                </a:cxn>
                <a:cxn ang="cd4">
                  <a:pos x="hc" y="b"/>
                </a:cxn>
                <a:cxn ang="0">
                  <a:pos x="r" y="vc"/>
                </a:cxn>
              </a:cxnLst>
              <a:rect l="l" t="t" r="r" b="b"/>
              <a:pathLst>
                <a:path w="456" h="601">
                  <a:moveTo>
                    <a:pt x="20" y="172"/>
                  </a:moveTo>
                  <a:cubicBezTo>
                    <a:pt x="53" y="66"/>
                    <a:pt x="148" y="66"/>
                    <a:pt x="157" y="66"/>
                  </a:cubicBezTo>
                  <a:cubicBezTo>
                    <a:pt x="289" y="66"/>
                    <a:pt x="299" y="226"/>
                    <a:pt x="299" y="298"/>
                  </a:cubicBezTo>
                  <a:cubicBezTo>
                    <a:pt x="299" y="354"/>
                    <a:pt x="295" y="369"/>
                    <a:pt x="289" y="388"/>
                  </a:cubicBezTo>
                  <a:cubicBezTo>
                    <a:pt x="270" y="454"/>
                    <a:pt x="244" y="560"/>
                    <a:pt x="244" y="584"/>
                  </a:cubicBezTo>
                  <a:cubicBezTo>
                    <a:pt x="244" y="595"/>
                    <a:pt x="248" y="601"/>
                    <a:pt x="254" y="601"/>
                  </a:cubicBezTo>
                  <a:cubicBezTo>
                    <a:pt x="266" y="601"/>
                    <a:pt x="273" y="580"/>
                    <a:pt x="281" y="545"/>
                  </a:cubicBezTo>
                  <a:cubicBezTo>
                    <a:pt x="303" y="468"/>
                    <a:pt x="311" y="417"/>
                    <a:pt x="315" y="388"/>
                  </a:cubicBezTo>
                  <a:cubicBezTo>
                    <a:pt x="317" y="377"/>
                    <a:pt x="319" y="365"/>
                    <a:pt x="321" y="352"/>
                  </a:cubicBezTo>
                  <a:cubicBezTo>
                    <a:pt x="348" y="263"/>
                    <a:pt x="405" y="126"/>
                    <a:pt x="439" y="54"/>
                  </a:cubicBezTo>
                  <a:cubicBezTo>
                    <a:pt x="445" y="44"/>
                    <a:pt x="456" y="23"/>
                    <a:pt x="456" y="19"/>
                  </a:cubicBezTo>
                  <a:cubicBezTo>
                    <a:pt x="456" y="10"/>
                    <a:pt x="447" y="10"/>
                    <a:pt x="445" y="10"/>
                  </a:cubicBezTo>
                  <a:cubicBezTo>
                    <a:pt x="443" y="10"/>
                    <a:pt x="437" y="10"/>
                    <a:pt x="435" y="17"/>
                  </a:cubicBezTo>
                  <a:cubicBezTo>
                    <a:pt x="390" y="104"/>
                    <a:pt x="354" y="195"/>
                    <a:pt x="321" y="286"/>
                  </a:cubicBezTo>
                  <a:cubicBezTo>
                    <a:pt x="319" y="259"/>
                    <a:pt x="319" y="189"/>
                    <a:pt x="285" y="99"/>
                  </a:cubicBezTo>
                  <a:cubicBezTo>
                    <a:pt x="264" y="46"/>
                    <a:pt x="228" y="0"/>
                    <a:pt x="169" y="0"/>
                  </a:cubicBezTo>
                  <a:cubicBezTo>
                    <a:pt x="61" y="0"/>
                    <a:pt x="0" y="139"/>
                    <a:pt x="0" y="168"/>
                  </a:cubicBezTo>
                  <a:cubicBezTo>
                    <a:pt x="0" y="176"/>
                    <a:pt x="8" y="176"/>
                    <a:pt x="16" y="1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8" name="Freeform 147">
              <a:extLst>
                <a:ext uri="{FF2B5EF4-FFF2-40B4-BE49-F238E27FC236}">
                  <a16:creationId xmlns:a16="http://schemas.microsoft.com/office/drawing/2014/main" id="{7F893F38-7FB4-1546-B119-51A09E3227D0}"/>
                </a:ext>
              </a:extLst>
            </p:cNvPr>
            <p:cNvSpPr/>
            <p:nvPr/>
          </p:nvSpPr>
          <p:spPr>
            <a:xfrm>
              <a:off x="7208280" y="4509360"/>
              <a:ext cx="222120" cy="231840"/>
            </a:xfrm>
            <a:custGeom>
              <a:avLst/>
              <a:gdLst/>
              <a:ahLst/>
              <a:cxnLst>
                <a:cxn ang="3cd4">
                  <a:pos x="hc" y="t"/>
                </a:cxn>
                <a:cxn ang="cd2">
                  <a:pos x="l" y="vc"/>
                </a:cxn>
                <a:cxn ang="cd4">
                  <a:pos x="hc" y="b"/>
                </a:cxn>
                <a:cxn ang="0">
                  <a:pos x="r" y="vc"/>
                </a:cxn>
              </a:cxnLst>
              <a:rect l="l" t="t" r="r" b="b"/>
              <a:pathLst>
                <a:path w="618" h="645">
                  <a:moveTo>
                    <a:pt x="496" y="104"/>
                  </a:moveTo>
                  <a:cubicBezTo>
                    <a:pt x="539" y="33"/>
                    <a:pt x="575" y="31"/>
                    <a:pt x="608" y="29"/>
                  </a:cubicBezTo>
                  <a:cubicBezTo>
                    <a:pt x="618" y="27"/>
                    <a:pt x="618" y="12"/>
                    <a:pt x="618" y="10"/>
                  </a:cubicBezTo>
                  <a:cubicBezTo>
                    <a:pt x="618" y="4"/>
                    <a:pt x="614" y="0"/>
                    <a:pt x="608" y="0"/>
                  </a:cubicBezTo>
                  <a:cubicBezTo>
                    <a:pt x="584" y="0"/>
                    <a:pt x="559" y="2"/>
                    <a:pt x="535" y="2"/>
                  </a:cubicBezTo>
                  <a:cubicBezTo>
                    <a:pt x="508" y="2"/>
                    <a:pt x="478" y="0"/>
                    <a:pt x="451" y="0"/>
                  </a:cubicBezTo>
                  <a:cubicBezTo>
                    <a:pt x="445" y="0"/>
                    <a:pt x="433" y="0"/>
                    <a:pt x="433" y="17"/>
                  </a:cubicBezTo>
                  <a:cubicBezTo>
                    <a:pt x="433" y="27"/>
                    <a:pt x="441" y="29"/>
                    <a:pt x="447" y="29"/>
                  </a:cubicBezTo>
                  <a:cubicBezTo>
                    <a:pt x="470" y="31"/>
                    <a:pt x="488" y="39"/>
                    <a:pt x="488" y="58"/>
                  </a:cubicBezTo>
                  <a:cubicBezTo>
                    <a:pt x="488" y="73"/>
                    <a:pt x="474" y="93"/>
                    <a:pt x="474" y="93"/>
                  </a:cubicBezTo>
                  <a:lnTo>
                    <a:pt x="209" y="539"/>
                  </a:lnTo>
                  <a:lnTo>
                    <a:pt x="150" y="56"/>
                  </a:lnTo>
                  <a:cubicBezTo>
                    <a:pt x="150" y="39"/>
                    <a:pt x="169" y="29"/>
                    <a:pt x="209" y="29"/>
                  </a:cubicBezTo>
                  <a:cubicBezTo>
                    <a:pt x="220" y="29"/>
                    <a:pt x="230" y="29"/>
                    <a:pt x="230" y="10"/>
                  </a:cubicBezTo>
                  <a:cubicBezTo>
                    <a:pt x="230" y="2"/>
                    <a:pt x="224" y="0"/>
                    <a:pt x="218" y="0"/>
                  </a:cubicBezTo>
                  <a:cubicBezTo>
                    <a:pt x="183" y="0"/>
                    <a:pt x="146" y="2"/>
                    <a:pt x="110" y="2"/>
                  </a:cubicBezTo>
                  <a:cubicBezTo>
                    <a:pt x="94" y="2"/>
                    <a:pt x="79" y="2"/>
                    <a:pt x="63" y="2"/>
                  </a:cubicBezTo>
                  <a:cubicBezTo>
                    <a:pt x="47" y="2"/>
                    <a:pt x="31" y="0"/>
                    <a:pt x="16" y="0"/>
                  </a:cubicBezTo>
                  <a:cubicBezTo>
                    <a:pt x="10" y="0"/>
                    <a:pt x="0" y="0"/>
                    <a:pt x="0" y="17"/>
                  </a:cubicBezTo>
                  <a:cubicBezTo>
                    <a:pt x="0" y="29"/>
                    <a:pt x="8" y="29"/>
                    <a:pt x="22" y="29"/>
                  </a:cubicBezTo>
                  <a:cubicBezTo>
                    <a:pt x="71" y="29"/>
                    <a:pt x="71" y="37"/>
                    <a:pt x="73" y="60"/>
                  </a:cubicBezTo>
                  <a:lnTo>
                    <a:pt x="142" y="624"/>
                  </a:lnTo>
                  <a:cubicBezTo>
                    <a:pt x="146" y="640"/>
                    <a:pt x="148" y="645"/>
                    <a:pt x="159"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9" name="Freeform 148">
              <a:extLst>
                <a:ext uri="{FF2B5EF4-FFF2-40B4-BE49-F238E27FC236}">
                  <a16:creationId xmlns:a16="http://schemas.microsoft.com/office/drawing/2014/main" id="{038348E9-B723-7D4F-8F75-BB17169D90B6}"/>
                </a:ext>
              </a:extLst>
            </p:cNvPr>
            <p:cNvSpPr/>
            <p:nvPr/>
          </p:nvSpPr>
          <p:spPr>
            <a:xfrm>
              <a:off x="7450560" y="4498920"/>
              <a:ext cx="130680" cy="101880"/>
            </a:xfrm>
            <a:custGeom>
              <a:avLst/>
              <a:gdLst/>
              <a:ahLst/>
              <a:cxnLst>
                <a:cxn ang="3cd4">
                  <a:pos x="hc" y="t"/>
                </a:cxn>
                <a:cxn ang="cd2">
                  <a:pos x="l" y="vc"/>
                </a:cxn>
                <a:cxn ang="cd4">
                  <a:pos x="hc" y="b"/>
                </a:cxn>
                <a:cxn ang="0">
                  <a:pos x="r" y="vc"/>
                </a:cxn>
              </a:cxnLst>
              <a:rect l="l" t="t" r="r" b="b"/>
              <a:pathLst>
                <a:path w="364" h="284">
                  <a:moveTo>
                    <a:pt x="161" y="44"/>
                  </a:moveTo>
                  <a:lnTo>
                    <a:pt x="234" y="44"/>
                  </a:lnTo>
                  <a:cubicBezTo>
                    <a:pt x="224" y="83"/>
                    <a:pt x="212" y="141"/>
                    <a:pt x="212" y="191"/>
                  </a:cubicBezTo>
                  <a:cubicBezTo>
                    <a:pt x="212" y="218"/>
                    <a:pt x="214" y="234"/>
                    <a:pt x="218" y="249"/>
                  </a:cubicBezTo>
                  <a:cubicBezTo>
                    <a:pt x="228" y="280"/>
                    <a:pt x="236" y="284"/>
                    <a:pt x="246" y="284"/>
                  </a:cubicBezTo>
                  <a:cubicBezTo>
                    <a:pt x="260" y="284"/>
                    <a:pt x="273" y="269"/>
                    <a:pt x="273" y="255"/>
                  </a:cubicBezTo>
                  <a:cubicBezTo>
                    <a:pt x="273" y="249"/>
                    <a:pt x="273" y="247"/>
                    <a:pt x="270" y="240"/>
                  </a:cubicBezTo>
                  <a:cubicBezTo>
                    <a:pt x="258" y="216"/>
                    <a:pt x="248" y="180"/>
                    <a:pt x="248" y="126"/>
                  </a:cubicBezTo>
                  <a:cubicBezTo>
                    <a:pt x="248" y="114"/>
                    <a:pt x="248" y="89"/>
                    <a:pt x="256" y="44"/>
                  </a:cubicBezTo>
                  <a:lnTo>
                    <a:pt x="331" y="44"/>
                  </a:lnTo>
                  <a:cubicBezTo>
                    <a:pt x="342" y="44"/>
                    <a:pt x="348" y="44"/>
                    <a:pt x="354" y="39"/>
                  </a:cubicBezTo>
                  <a:cubicBezTo>
                    <a:pt x="362" y="31"/>
                    <a:pt x="364" y="23"/>
                    <a:pt x="364" y="19"/>
                  </a:cubicBezTo>
                  <a:cubicBezTo>
                    <a:pt x="364" y="0"/>
                    <a:pt x="348" y="0"/>
                    <a:pt x="338"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2"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0" name="Freeform 149">
              <a:extLst>
                <a:ext uri="{FF2B5EF4-FFF2-40B4-BE49-F238E27FC236}">
                  <a16:creationId xmlns:a16="http://schemas.microsoft.com/office/drawing/2014/main" id="{07B88875-35EC-E74B-B438-6264B26C6C7B}"/>
                </a:ext>
              </a:extLst>
            </p:cNvPr>
            <p:cNvSpPr/>
            <p:nvPr/>
          </p:nvSpPr>
          <p:spPr>
            <a:xfrm>
              <a:off x="76402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1" name="Freeform 150">
              <a:extLst>
                <a:ext uri="{FF2B5EF4-FFF2-40B4-BE49-F238E27FC236}">
                  <a16:creationId xmlns:a16="http://schemas.microsoft.com/office/drawing/2014/main" id="{F7861063-A143-784B-A94E-750A85BC1FB0}"/>
                </a:ext>
              </a:extLst>
            </p:cNvPr>
            <p:cNvSpPr/>
            <p:nvPr/>
          </p:nvSpPr>
          <p:spPr>
            <a:xfrm>
              <a:off x="7746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2" name="Freeform 151">
              <a:extLst>
                <a:ext uri="{FF2B5EF4-FFF2-40B4-BE49-F238E27FC236}">
                  <a16:creationId xmlns:a16="http://schemas.microsoft.com/office/drawing/2014/main" id="{D68E24F1-CFC1-294E-9A00-206A53C187AB}"/>
                </a:ext>
              </a:extLst>
            </p:cNvPr>
            <p:cNvSpPr/>
            <p:nvPr/>
          </p:nvSpPr>
          <p:spPr>
            <a:xfrm>
              <a:off x="7884719" y="4638960"/>
              <a:ext cx="74160" cy="145800"/>
            </a:xfrm>
            <a:custGeom>
              <a:avLst/>
              <a:gdLst/>
              <a:ahLst/>
              <a:cxnLst>
                <a:cxn ang="3cd4">
                  <a:pos x="hc" y="t"/>
                </a:cxn>
                <a:cxn ang="cd2">
                  <a:pos x="l" y="vc"/>
                </a:cxn>
                <a:cxn ang="cd4">
                  <a:pos x="hc" y="b"/>
                </a:cxn>
                <a:cxn ang="0">
                  <a:pos x="r" y="vc"/>
                </a:cxn>
              </a:cxnLst>
              <a:rect l="l" t="t" r="r" b="b"/>
              <a:pathLst>
                <a:path w="207" h="406">
                  <a:moveTo>
                    <a:pt x="124" y="147"/>
                  </a:moveTo>
                  <a:lnTo>
                    <a:pt x="187" y="147"/>
                  </a:lnTo>
                  <a:cubicBezTo>
                    <a:pt x="199" y="147"/>
                    <a:pt x="207" y="147"/>
                    <a:pt x="207" y="133"/>
                  </a:cubicBezTo>
                  <a:cubicBezTo>
                    <a:pt x="207" y="124"/>
                    <a:pt x="199" y="124"/>
                    <a:pt x="189" y="124"/>
                  </a:cubicBezTo>
                  <a:lnTo>
                    <a:pt x="130" y="124"/>
                  </a:lnTo>
                  <a:lnTo>
                    <a:pt x="153" y="29"/>
                  </a:lnTo>
                  <a:cubicBezTo>
                    <a:pt x="153" y="27"/>
                    <a:pt x="155" y="23"/>
                    <a:pt x="155" y="21"/>
                  </a:cubicBezTo>
                  <a:cubicBezTo>
                    <a:pt x="155" y="8"/>
                    <a:pt x="146" y="0"/>
                    <a:pt x="134" y="0"/>
                  </a:cubicBezTo>
                  <a:cubicBezTo>
                    <a:pt x="118" y="0"/>
                    <a:pt x="110" y="10"/>
                    <a:pt x="104" y="27"/>
                  </a:cubicBezTo>
                  <a:cubicBezTo>
                    <a:pt x="100" y="44"/>
                    <a:pt x="108" y="12"/>
                    <a:pt x="83" y="124"/>
                  </a:cubicBezTo>
                  <a:lnTo>
                    <a:pt x="20" y="124"/>
                  </a:lnTo>
                  <a:cubicBezTo>
                    <a:pt x="8" y="124"/>
                    <a:pt x="0" y="124"/>
                    <a:pt x="0" y="139"/>
                  </a:cubicBezTo>
                  <a:cubicBezTo>
                    <a:pt x="0" y="147"/>
                    <a:pt x="8" y="147"/>
                    <a:pt x="18" y="147"/>
                  </a:cubicBezTo>
                  <a:lnTo>
                    <a:pt x="77" y="147"/>
                  </a:lnTo>
                  <a:lnTo>
                    <a:pt x="41" y="298"/>
                  </a:lnTo>
                  <a:cubicBezTo>
                    <a:pt x="37" y="315"/>
                    <a:pt x="31" y="338"/>
                    <a:pt x="31" y="346"/>
                  </a:cubicBezTo>
                  <a:cubicBezTo>
                    <a:pt x="31" y="383"/>
                    <a:pt x="61" y="406"/>
                    <a:pt x="96" y="406"/>
                  </a:cubicBezTo>
                  <a:cubicBezTo>
                    <a:pt x="165" y="406"/>
                    <a:pt x="203" y="317"/>
                    <a:pt x="203" y="309"/>
                  </a:cubicBezTo>
                  <a:cubicBezTo>
                    <a:pt x="203" y="301"/>
                    <a:pt x="195" y="301"/>
                    <a:pt x="193" y="301"/>
                  </a:cubicBezTo>
                  <a:cubicBezTo>
                    <a:pt x="185" y="301"/>
                    <a:pt x="185" y="303"/>
                    <a:pt x="181" y="313"/>
                  </a:cubicBezTo>
                  <a:cubicBezTo>
                    <a:pt x="163" y="352"/>
                    <a:pt x="132" y="390"/>
                    <a:pt x="98" y="390"/>
                  </a:cubicBezTo>
                  <a:cubicBezTo>
                    <a:pt x="85" y="390"/>
                    <a:pt x="77" y="381"/>
                    <a:pt x="77" y="356"/>
                  </a:cubicBezTo>
                  <a:cubicBezTo>
                    <a:pt x="77" y="350"/>
                    <a:pt x="79" y="338"/>
                    <a:pt x="81" y="3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3" name="Freeform 152">
              <a:extLst>
                <a:ext uri="{FF2B5EF4-FFF2-40B4-BE49-F238E27FC236}">
                  <a16:creationId xmlns:a16="http://schemas.microsoft.com/office/drawing/2014/main" id="{2FACDF09-7B4A-8447-84F6-53CF511F35E2}"/>
                </a:ext>
              </a:extLst>
            </p:cNvPr>
            <p:cNvSpPr/>
            <p:nvPr/>
          </p:nvSpPr>
          <p:spPr>
            <a:xfrm>
              <a:off x="7984800" y="4640400"/>
              <a:ext cx="160560" cy="169920"/>
            </a:xfrm>
            <a:custGeom>
              <a:avLst/>
              <a:gdLst/>
              <a:ahLst/>
              <a:cxnLst>
                <a:cxn ang="3cd4">
                  <a:pos x="hc" y="t"/>
                </a:cxn>
                <a:cxn ang="cd2">
                  <a:pos x="l" y="vc"/>
                </a:cxn>
                <a:cxn ang="cd4">
                  <a:pos x="hc" y="b"/>
                </a:cxn>
                <a:cxn ang="0">
                  <a:pos x="r" y="vc"/>
                </a:cxn>
              </a:cxnLst>
              <a:rect l="l" t="t" r="r" b="b"/>
              <a:pathLst>
                <a:path w="447" h="473">
                  <a:moveTo>
                    <a:pt x="238" y="251"/>
                  </a:moveTo>
                  <a:lnTo>
                    <a:pt x="425" y="251"/>
                  </a:lnTo>
                  <a:cubicBezTo>
                    <a:pt x="433" y="251"/>
                    <a:pt x="447" y="251"/>
                    <a:pt x="447" y="236"/>
                  </a:cubicBezTo>
                  <a:cubicBezTo>
                    <a:pt x="447" y="220"/>
                    <a:pt x="433" y="220"/>
                    <a:pt x="425" y="220"/>
                  </a:cubicBezTo>
                  <a:lnTo>
                    <a:pt x="238" y="220"/>
                  </a:lnTo>
                  <a:lnTo>
                    <a:pt x="238" y="23"/>
                  </a:lnTo>
                  <a:cubicBezTo>
                    <a:pt x="238" y="15"/>
                    <a:pt x="238" y="0"/>
                    <a:pt x="224" y="0"/>
                  </a:cubicBezTo>
                  <a:cubicBezTo>
                    <a:pt x="209" y="0"/>
                    <a:pt x="209" y="15"/>
                    <a:pt x="209" y="23"/>
                  </a:cubicBezTo>
                  <a:lnTo>
                    <a:pt x="209" y="220"/>
                  </a:lnTo>
                  <a:lnTo>
                    <a:pt x="22" y="220"/>
                  </a:lnTo>
                  <a:cubicBezTo>
                    <a:pt x="14" y="220"/>
                    <a:pt x="0" y="220"/>
                    <a:pt x="0" y="236"/>
                  </a:cubicBezTo>
                  <a:cubicBezTo>
                    <a:pt x="0" y="251"/>
                    <a:pt x="14" y="251"/>
                    <a:pt x="22" y="251"/>
                  </a:cubicBezTo>
                  <a:lnTo>
                    <a:pt x="209" y="251"/>
                  </a:lnTo>
                  <a:lnTo>
                    <a:pt x="209" y="448"/>
                  </a:lnTo>
                  <a:cubicBezTo>
                    <a:pt x="209" y="456"/>
                    <a:pt x="209" y="473"/>
                    <a:pt x="224" y="473"/>
                  </a:cubicBezTo>
                  <a:cubicBezTo>
                    <a:pt x="238" y="473"/>
                    <a:pt x="238" y="458"/>
                    <a:pt x="238"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4" name="Freeform 153">
              <a:extLst>
                <a:ext uri="{FF2B5EF4-FFF2-40B4-BE49-F238E27FC236}">
                  <a16:creationId xmlns:a16="http://schemas.microsoft.com/office/drawing/2014/main" id="{2F71E8C8-771D-CE41-A47C-A2FFCA1E1420}"/>
                </a:ext>
              </a:extLst>
            </p:cNvPr>
            <p:cNvSpPr/>
            <p:nvPr/>
          </p:nvSpPr>
          <p:spPr>
            <a:xfrm>
              <a:off x="8183880" y="4629960"/>
              <a:ext cx="79560" cy="152640"/>
            </a:xfrm>
            <a:custGeom>
              <a:avLst/>
              <a:gdLst/>
              <a:ahLst/>
              <a:cxnLst>
                <a:cxn ang="3cd4">
                  <a:pos x="hc" y="t"/>
                </a:cxn>
                <a:cxn ang="cd2">
                  <a:pos x="l" y="vc"/>
                </a:cxn>
                <a:cxn ang="cd4">
                  <a:pos x="hc" y="b"/>
                </a:cxn>
                <a:cxn ang="0">
                  <a:pos x="r" y="vc"/>
                </a:cxn>
              </a:cxnLst>
              <a:rect l="l" t="t" r="r" b="b"/>
              <a:pathLst>
                <a:path w="222" h="425">
                  <a:moveTo>
                    <a:pt x="138" y="19"/>
                  </a:moveTo>
                  <a:cubicBezTo>
                    <a:pt x="138" y="0"/>
                    <a:pt x="136" y="0"/>
                    <a:pt x="120" y="0"/>
                  </a:cubicBezTo>
                  <a:cubicBezTo>
                    <a:pt x="81" y="39"/>
                    <a:pt x="26" y="41"/>
                    <a:pt x="0" y="41"/>
                  </a:cubicBezTo>
                  <a:lnTo>
                    <a:pt x="0" y="64"/>
                  </a:lnTo>
                  <a:cubicBezTo>
                    <a:pt x="14" y="64"/>
                    <a:pt x="55" y="64"/>
                    <a:pt x="89" y="46"/>
                  </a:cubicBezTo>
                  <a:lnTo>
                    <a:pt x="89" y="373"/>
                  </a:lnTo>
                  <a:cubicBezTo>
                    <a:pt x="89" y="394"/>
                    <a:pt x="89" y="402"/>
                    <a:pt x="28" y="402"/>
                  </a:cubicBezTo>
                  <a:lnTo>
                    <a:pt x="4" y="402"/>
                  </a:lnTo>
                  <a:lnTo>
                    <a:pt x="4" y="425"/>
                  </a:lnTo>
                  <a:cubicBezTo>
                    <a:pt x="16" y="425"/>
                    <a:pt x="91" y="423"/>
                    <a:pt x="112" y="423"/>
                  </a:cubicBezTo>
                  <a:cubicBezTo>
                    <a:pt x="132" y="423"/>
                    <a:pt x="209" y="425"/>
                    <a:pt x="222" y="425"/>
                  </a:cubicBezTo>
                  <a:lnTo>
                    <a:pt x="222" y="402"/>
                  </a:lnTo>
                  <a:lnTo>
                    <a:pt x="199" y="402"/>
                  </a:lnTo>
                  <a:cubicBezTo>
                    <a:pt x="138" y="402"/>
                    <a:pt x="138" y="394"/>
                    <a:pt x="138" y="3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5" name="Freeform 154">
              <a:extLst>
                <a:ext uri="{FF2B5EF4-FFF2-40B4-BE49-F238E27FC236}">
                  <a16:creationId xmlns:a16="http://schemas.microsoft.com/office/drawing/2014/main" id="{463D3164-D65F-CF43-99E0-43AAAED1E53C}"/>
                </a:ext>
              </a:extLst>
            </p:cNvPr>
            <p:cNvSpPr/>
            <p:nvPr/>
          </p:nvSpPr>
          <p:spPr>
            <a:xfrm>
              <a:off x="8403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6" name="Freeform 155">
              <a:extLst>
                <a:ext uri="{FF2B5EF4-FFF2-40B4-BE49-F238E27FC236}">
                  <a16:creationId xmlns:a16="http://schemas.microsoft.com/office/drawing/2014/main" id="{4808448A-8891-584E-98B4-2D7F58D23061}"/>
                </a:ext>
              </a:extLst>
            </p:cNvPr>
            <p:cNvSpPr/>
            <p:nvPr/>
          </p:nvSpPr>
          <p:spPr>
            <a:xfrm>
              <a:off x="87303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7" name="Freeform 156">
              <a:extLst>
                <a:ext uri="{FF2B5EF4-FFF2-40B4-BE49-F238E27FC236}">
                  <a16:creationId xmlns:a16="http://schemas.microsoft.com/office/drawing/2014/main" id="{02066257-B08E-FC47-BAFE-369B2176122A}"/>
                </a:ext>
              </a:extLst>
            </p:cNvPr>
            <p:cNvSpPr/>
            <p:nvPr/>
          </p:nvSpPr>
          <p:spPr>
            <a:xfrm>
              <a:off x="88700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8" name="Freeform 157">
              <a:extLst>
                <a:ext uri="{FF2B5EF4-FFF2-40B4-BE49-F238E27FC236}">
                  <a16:creationId xmlns:a16="http://schemas.microsoft.com/office/drawing/2014/main" id="{F18E9463-B222-EB4D-87DC-413F5385030A}"/>
                </a:ext>
              </a:extLst>
            </p:cNvPr>
            <p:cNvSpPr/>
            <p:nvPr/>
          </p:nvSpPr>
          <p:spPr>
            <a:xfrm>
              <a:off x="896508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9" name="Freeform 158">
              <a:extLst>
                <a:ext uri="{FF2B5EF4-FFF2-40B4-BE49-F238E27FC236}">
                  <a16:creationId xmlns:a16="http://schemas.microsoft.com/office/drawing/2014/main" id="{F4AC6E8E-1E88-3747-9852-582EABF80AF3}"/>
                </a:ext>
              </a:extLst>
            </p:cNvPr>
            <p:cNvSpPr/>
            <p:nvPr/>
          </p:nvSpPr>
          <p:spPr>
            <a:xfrm>
              <a:off x="9074160" y="4487760"/>
              <a:ext cx="42840" cy="327960"/>
            </a:xfrm>
            <a:custGeom>
              <a:avLst/>
              <a:gdLst/>
              <a:ahLst/>
              <a:cxnLst>
                <a:cxn ang="3cd4">
                  <a:pos x="hc" y="t"/>
                </a:cxn>
                <a:cxn ang="cd2">
                  <a:pos x="l" y="vc"/>
                </a:cxn>
                <a:cxn ang="cd4">
                  <a:pos x="hc" y="b"/>
                </a:cxn>
                <a:cxn ang="0">
                  <a:pos x="r" y="vc"/>
                </a:cxn>
              </a:cxnLst>
              <a:rect l="l" t="t" r="r" b="b"/>
              <a:pathLst>
                <a:path w="120" h="912">
                  <a:moveTo>
                    <a:pt x="120" y="0"/>
                  </a:moveTo>
                  <a:lnTo>
                    <a:pt x="0" y="0"/>
                  </a:lnTo>
                  <a:lnTo>
                    <a:pt x="0" y="37"/>
                  </a:lnTo>
                  <a:lnTo>
                    <a:pt x="85" y="37"/>
                  </a:lnTo>
                  <a:lnTo>
                    <a:pt x="85" y="877"/>
                  </a:lnTo>
                  <a:lnTo>
                    <a:pt x="0" y="877"/>
                  </a:lnTo>
                  <a:lnTo>
                    <a:pt x="0" y="912"/>
                  </a:lnTo>
                  <a:lnTo>
                    <a:pt x="12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60" name="Group 159" descr="28§display§V^\pi(s) = \sum_{a} \pi(a|s) \sum_{s',r} p(s',r|s,a) [ r + \gamma V^\pi(s') ]§svg§600§FALSE" title="TexMaths">
            <a:extLst>
              <a:ext uri="{FF2B5EF4-FFF2-40B4-BE49-F238E27FC236}">
                <a16:creationId xmlns:a16="http://schemas.microsoft.com/office/drawing/2014/main" id="{3BCAC1B8-AEA7-B046-89A1-AE9C6FE4D124}"/>
              </a:ext>
            </a:extLst>
          </p:cNvPr>
          <p:cNvGrpSpPr/>
          <p:nvPr/>
        </p:nvGrpSpPr>
        <p:grpSpPr>
          <a:xfrm>
            <a:off x="3108960" y="6534000"/>
            <a:ext cx="6330240" cy="780840"/>
            <a:chOff x="3108959" y="6534000"/>
            <a:chExt cx="6330240" cy="780840"/>
          </a:xfrm>
        </p:grpSpPr>
        <p:sp>
          <p:nvSpPr>
            <p:cNvPr id="161" name="Freeform 160">
              <a:extLst>
                <a:ext uri="{FF2B5EF4-FFF2-40B4-BE49-F238E27FC236}">
                  <a16:creationId xmlns:a16="http://schemas.microsoft.com/office/drawing/2014/main" id="{7A191E16-7FB0-BE4E-BF54-6E64A415F8E2}"/>
                </a:ext>
              </a:extLst>
            </p:cNvPr>
            <p:cNvSpPr/>
            <p:nvPr/>
          </p:nvSpPr>
          <p:spPr>
            <a:xfrm>
              <a:off x="3108959" y="6534000"/>
              <a:ext cx="6330240" cy="780120"/>
            </a:xfrm>
            <a:custGeom>
              <a:avLst/>
              <a:gdLst/>
              <a:ahLst/>
              <a:cxnLst>
                <a:cxn ang="3cd4">
                  <a:pos x="hc" y="t"/>
                </a:cxn>
                <a:cxn ang="cd2">
                  <a:pos x="l" y="vc"/>
                </a:cxn>
                <a:cxn ang="cd4">
                  <a:pos x="hc" y="b"/>
                </a:cxn>
                <a:cxn ang="0">
                  <a:pos x="r" y="vc"/>
                </a:cxn>
              </a:cxnLst>
              <a:rect l="l" t="t" r="r" b="b"/>
              <a:pathLst>
                <a:path w="17585" h="2168">
                  <a:moveTo>
                    <a:pt x="8793" y="2168"/>
                  </a:moveTo>
                  <a:lnTo>
                    <a:pt x="0" y="2168"/>
                  </a:lnTo>
                  <a:lnTo>
                    <a:pt x="0" y="0"/>
                  </a:lnTo>
                  <a:lnTo>
                    <a:pt x="17585" y="0"/>
                  </a:lnTo>
                  <a:lnTo>
                    <a:pt x="17585" y="216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2" name="Freeform 161">
              <a:extLst>
                <a:ext uri="{FF2B5EF4-FFF2-40B4-BE49-F238E27FC236}">
                  <a16:creationId xmlns:a16="http://schemas.microsoft.com/office/drawing/2014/main" id="{F23FEFAA-45CD-0D4D-B322-55107B15337F}"/>
                </a:ext>
              </a:extLst>
            </p:cNvPr>
            <p:cNvSpPr/>
            <p:nvPr/>
          </p:nvSpPr>
          <p:spPr>
            <a:xfrm>
              <a:off x="3126600" y="6654239"/>
              <a:ext cx="222480" cy="231840"/>
            </a:xfrm>
            <a:custGeom>
              <a:avLst/>
              <a:gdLst/>
              <a:ahLst/>
              <a:cxnLst>
                <a:cxn ang="3cd4">
                  <a:pos x="hc" y="t"/>
                </a:cxn>
                <a:cxn ang="cd2">
                  <a:pos x="l" y="vc"/>
                </a:cxn>
                <a:cxn ang="cd4">
                  <a:pos x="hc" y="b"/>
                </a:cxn>
                <a:cxn ang="0">
                  <a:pos x="r" y="vc"/>
                </a:cxn>
              </a:cxnLst>
              <a:rect l="l" t="t" r="r" b="b"/>
              <a:pathLst>
                <a:path w="619" h="645">
                  <a:moveTo>
                    <a:pt x="497" y="104"/>
                  </a:moveTo>
                  <a:cubicBezTo>
                    <a:pt x="540" y="33"/>
                    <a:pt x="576" y="31"/>
                    <a:pt x="609" y="29"/>
                  </a:cubicBezTo>
                  <a:cubicBezTo>
                    <a:pt x="619" y="27"/>
                    <a:pt x="619" y="12"/>
                    <a:pt x="619" y="10"/>
                  </a:cubicBezTo>
                  <a:cubicBezTo>
                    <a:pt x="619" y="4"/>
                    <a:pt x="615" y="0"/>
                    <a:pt x="609" y="0"/>
                  </a:cubicBezTo>
                  <a:cubicBezTo>
                    <a:pt x="585" y="0"/>
                    <a:pt x="560" y="2"/>
                    <a:pt x="536" y="2"/>
                  </a:cubicBezTo>
                  <a:cubicBezTo>
                    <a:pt x="509" y="2"/>
                    <a:pt x="479" y="0"/>
                    <a:pt x="451" y="0"/>
                  </a:cubicBezTo>
                  <a:cubicBezTo>
                    <a:pt x="445" y="0"/>
                    <a:pt x="434" y="0"/>
                    <a:pt x="434" y="17"/>
                  </a:cubicBezTo>
                  <a:cubicBezTo>
                    <a:pt x="434" y="27"/>
                    <a:pt x="442" y="29"/>
                    <a:pt x="447" y="29"/>
                  </a:cubicBezTo>
                  <a:cubicBezTo>
                    <a:pt x="471" y="31"/>
                    <a:pt x="489" y="39"/>
                    <a:pt x="489" y="58"/>
                  </a:cubicBezTo>
                  <a:cubicBezTo>
                    <a:pt x="489" y="73"/>
                    <a:pt x="475" y="93"/>
                    <a:pt x="475" y="93"/>
                  </a:cubicBezTo>
                  <a:lnTo>
                    <a:pt x="209" y="539"/>
                  </a:lnTo>
                  <a:lnTo>
                    <a:pt x="150" y="56"/>
                  </a:lnTo>
                  <a:cubicBezTo>
                    <a:pt x="150" y="39"/>
                    <a:pt x="170" y="29"/>
                    <a:pt x="209" y="29"/>
                  </a:cubicBezTo>
                  <a:cubicBezTo>
                    <a:pt x="221" y="29"/>
                    <a:pt x="231" y="29"/>
                    <a:pt x="231" y="10"/>
                  </a:cubicBezTo>
                  <a:cubicBezTo>
                    <a:pt x="231" y="2"/>
                    <a:pt x="225" y="0"/>
                    <a:pt x="219" y="0"/>
                  </a:cubicBezTo>
                  <a:cubicBezTo>
                    <a:pt x="183" y="0"/>
                    <a:pt x="146" y="2"/>
                    <a:pt x="110" y="2"/>
                  </a:cubicBezTo>
                  <a:cubicBezTo>
                    <a:pt x="95" y="2"/>
                    <a:pt x="79" y="2"/>
                    <a:pt x="63" y="2"/>
                  </a:cubicBezTo>
                  <a:cubicBezTo>
                    <a:pt x="47" y="2"/>
                    <a:pt x="32" y="0"/>
                    <a:pt x="16" y="0"/>
                  </a:cubicBezTo>
                  <a:cubicBezTo>
                    <a:pt x="10" y="0"/>
                    <a:pt x="0" y="0"/>
                    <a:pt x="0" y="17"/>
                  </a:cubicBezTo>
                  <a:cubicBezTo>
                    <a:pt x="0" y="29"/>
                    <a:pt x="8" y="29"/>
                    <a:pt x="22" y="29"/>
                  </a:cubicBezTo>
                  <a:cubicBezTo>
                    <a:pt x="71" y="29"/>
                    <a:pt x="71" y="37"/>
                    <a:pt x="73" y="60"/>
                  </a:cubicBezTo>
                  <a:lnTo>
                    <a:pt x="142" y="624"/>
                  </a:lnTo>
                  <a:cubicBezTo>
                    <a:pt x="146" y="640"/>
                    <a:pt x="148" y="645"/>
                    <a:pt x="160"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3" name="Freeform 162">
              <a:extLst>
                <a:ext uri="{FF2B5EF4-FFF2-40B4-BE49-F238E27FC236}">
                  <a16:creationId xmlns:a16="http://schemas.microsoft.com/office/drawing/2014/main" id="{E3709A00-76F2-F740-81DD-3BE9B7443419}"/>
                </a:ext>
              </a:extLst>
            </p:cNvPr>
            <p:cNvSpPr/>
            <p:nvPr/>
          </p:nvSpPr>
          <p:spPr>
            <a:xfrm>
              <a:off x="3369240" y="6643799"/>
              <a:ext cx="131040" cy="101880"/>
            </a:xfrm>
            <a:custGeom>
              <a:avLst/>
              <a:gdLst/>
              <a:ahLst/>
              <a:cxnLst>
                <a:cxn ang="3cd4">
                  <a:pos x="hc" y="t"/>
                </a:cxn>
                <a:cxn ang="cd2">
                  <a:pos x="l" y="vc"/>
                </a:cxn>
                <a:cxn ang="cd4">
                  <a:pos x="hc" y="b"/>
                </a:cxn>
                <a:cxn ang="0">
                  <a:pos x="r" y="vc"/>
                </a:cxn>
              </a:cxnLst>
              <a:rect l="l" t="t" r="r" b="b"/>
              <a:pathLst>
                <a:path w="365" h="284">
                  <a:moveTo>
                    <a:pt x="162" y="44"/>
                  </a:moveTo>
                  <a:lnTo>
                    <a:pt x="235" y="44"/>
                  </a:lnTo>
                  <a:cubicBezTo>
                    <a:pt x="225" y="83"/>
                    <a:pt x="213" y="141"/>
                    <a:pt x="213" y="191"/>
                  </a:cubicBezTo>
                  <a:cubicBezTo>
                    <a:pt x="213" y="218"/>
                    <a:pt x="215" y="234"/>
                    <a:pt x="219" y="249"/>
                  </a:cubicBezTo>
                  <a:cubicBezTo>
                    <a:pt x="229" y="280"/>
                    <a:pt x="237" y="284"/>
                    <a:pt x="246" y="284"/>
                  </a:cubicBezTo>
                  <a:cubicBezTo>
                    <a:pt x="260" y="284"/>
                    <a:pt x="274" y="269"/>
                    <a:pt x="274" y="255"/>
                  </a:cubicBezTo>
                  <a:cubicBezTo>
                    <a:pt x="274" y="249"/>
                    <a:pt x="274" y="247"/>
                    <a:pt x="270" y="240"/>
                  </a:cubicBezTo>
                  <a:cubicBezTo>
                    <a:pt x="258" y="216"/>
                    <a:pt x="248" y="180"/>
                    <a:pt x="248" y="126"/>
                  </a:cubicBezTo>
                  <a:cubicBezTo>
                    <a:pt x="248" y="114"/>
                    <a:pt x="248" y="89"/>
                    <a:pt x="256" y="44"/>
                  </a:cubicBezTo>
                  <a:lnTo>
                    <a:pt x="333" y="44"/>
                  </a:lnTo>
                  <a:cubicBezTo>
                    <a:pt x="343" y="44"/>
                    <a:pt x="349" y="44"/>
                    <a:pt x="355" y="39"/>
                  </a:cubicBezTo>
                  <a:cubicBezTo>
                    <a:pt x="363" y="31"/>
                    <a:pt x="365" y="23"/>
                    <a:pt x="365" y="19"/>
                  </a:cubicBezTo>
                  <a:cubicBezTo>
                    <a:pt x="365" y="0"/>
                    <a:pt x="349" y="0"/>
                    <a:pt x="339"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3"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4" name="Freeform 163">
              <a:extLst>
                <a:ext uri="{FF2B5EF4-FFF2-40B4-BE49-F238E27FC236}">
                  <a16:creationId xmlns:a16="http://schemas.microsoft.com/office/drawing/2014/main" id="{A5684796-D047-B149-BF67-DA28306B4B6F}"/>
                </a:ext>
              </a:extLst>
            </p:cNvPr>
            <p:cNvSpPr/>
            <p:nvPr/>
          </p:nvSpPr>
          <p:spPr>
            <a:xfrm>
              <a:off x="355968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5" name="Freeform 164">
              <a:extLst>
                <a:ext uri="{FF2B5EF4-FFF2-40B4-BE49-F238E27FC236}">
                  <a16:creationId xmlns:a16="http://schemas.microsoft.com/office/drawing/2014/main" id="{97E6C8FC-E72C-C048-B8E0-66BB8FC15AC8}"/>
                </a:ext>
              </a:extLst>
            </p:cNvPr>
            <p:cNvSpPr/>
            <p:nvPr/>
          </p:nvSpPr>
          <p:spPr>
            <a:xfrm>
              <a:off x="3665159"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6" name="Freeform 165">
              <a:extLst>
                <a:ext uri="{FF2B5EF4-FFF2-40B4-BE49-F238E27FC236}">
                  <a16:creationId xmlns:a16="http://schemas.microsoft.com/office/drawing/2014/main" id="{08C7766E-2F5E-E944-8BF9-F6A35AB9422E}"/>
                </a:ext>
              </a:extLst>
            </p:cNvPr>
            <p:cNvSpPr/>
            <p:nvPr/>
          </p:nvSpPr>
          <p:spPr>
            <a:xfrm>
              <a:off x="3812759"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7" name="Freeform 166">
              <a:extLst>
                <a:ext uri="{FF2B5EF4-FFF2-40B4-BE49-F238E27FC236}">
                  <a16:creationId xmlns:a16="http://schemas.microsoft.com/office/drawing/2014/main" id="{A7C29607-BCF7-4143-94E1-CAFCB6D19451}"/>
                </a:ext>
              </a:extLst>
            </p:cNvPr>
            <p:cNvSpPr/>
            <p:nvPr/>
          </p:nvSpPr>
          <p:spPr>
            <a:xfrm>
              <a:off x="4020120" y="6757919"/>
              <a:ext cx="207720" cy="77400"/>
            </a:xfrm>
            <a:custGeom>
              <a:avLst/>
              <a:gdLst/>
              <a:ahLst/>
              <a:cxnLst>
                <a:cxn ang="3cd4">
                  <a:pos x="hc" y="t"/>
                </a:cxn>
                <a:cxn ang="cd2">
                  <a:pos x="l" y="vc"/>
                </a:cxn>
                <a:cxn ang="cd4">
                  <a:pos x="hc" y="b"/>
                </a:cxn>
                <a:cxn ang="0">
                  <a:pos x="r" y="vc"/>
                </a:cxn>
              </a:cxnLst>
              <a:rect l="l" t="t" r="r" b="b"/>
              <a:pathLst>
                <a:path w="578" h="216">
                  <a:moveTo>
                    <a:pt x="548" y="37"/>
                  </a:moveTo>
                  <a:cubicBezTo>
                    <a:pt x="562" y="37"/>
                    <a:pt x="578" y="37"/>
                    <a:pt x="578" y="19"/>
                  </a:cubicBezTo>
                  <a:cubicBezTo>
                    <a:pt x="578" y="0"/>
                    <a:pt x="562" y="0"/>
                    <a:pt x="550" y="0"/>
                  </a:cubicBezTo>
                  <a:lnTo>
                    <a:pt x="30" y="0"/>
                  </a:lnTo>
                  <a:cubicBezTo>
                    <a:pt x="16" y="0"/>
                    <a:pt x="0" y="0"/>
                    <a:pt x="0" y="19"/>
                  </a:cubicBezTo>
                  <a:cubicBezTo>
                    <a:pt x="0" y="37"/>
                    <a:pt x="16" y="37"/>
                    <a:pt x="30" y="37"/>
                  </a:cubicBezTo>
                  <a:close/>
                  <a:moveTo>
                    <a:pt x="550" y="216"/>
                  </a:moveTo>
                  <a:cubicBezTo>
                    <a:pt x="562" y="216"/>
                    <a:pt x="578" y="216"/>
                    <a:pt x="578" y="197"/>
                  </a:cubicBezTo>
                  <a:cubicBezTo>
                    <a:pt x="578" y="178"/>
                    <a:pt x="562" y="178"/>
                    <a:pt x="548"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8" name="Freeform 167">
              <a:extLst>
                <a:ext uri="{FF2B5EF4-FFF2-40B4-BE49-F238E27FC236}">
                  <a16:creationId xmlns:a16="http://schemas.microsoft.com/office/drawing/2014/main" id="{5E714E33-0B94-0141-9DE1-5E9FA01AAAA0}"/>
                </a:ext>
              </a:extLst>
            </p:cNvPr>
            <p:cNvSpPr/>
            <p:nvPr/>
          </p:nvSpPr>
          <p:spPr>
            <a:xfrm>
              <a:off x="4348080" y="6566760"/>
              <a:ext cx="415440" cy="459360"/>
            </a:xfrm>
            <a:custGeom>
              <a:avLst/>
              <a:gdLst/>
              <a:ahLst/>
              <a:cxnLst>
                <a:cxn ang="3cd4">
                  <a:pos x="hc" y="t"/>
                </a:cxn>
                <a:cxn ang="cd2">
                  <a:pos x="l" y="vc"/>
                </a:cxn>
                <a:cxn ang="cd4">
                  <a:pos x="hc" y="b"/>
                </a:cxn>
                <a:cxn ang="0">
                  <a:pos x="r" y="vc"/>
                </a:cxn>
              </a:cxnLst>
              <a:rect l="l" t="t" r="r" b="b"/>
              <a:pathLst>
                <a:path w="1155" h="1277">
                  <a:moveTo>
                    <a:pt x="1051" y="1277"/>
                  </a:moveTo>
                  <a:lnTo>
                    <a:pt x="1155" y="984"/>
                  </a:lnTo>
                  <a:lnTo>
                    <a:pt x="1133" y="984"/>
                  </a:lnTo>
                  <a:cubicBezTo>
                    <a:pt x="1100" y="1080"/>
                    <a:pt x="1007" y="1142"/>
                    <a:pt x="907" y="1169"/>
                  </a:cubicBezTo>
                  <a:cubicBezTo>
                    <a:pt x="889" y="1173"/>
                    <a:pt x="804" y="1198"/>
                    <a:pt x="637" y="1198"/>
                  </a:cubicBezTo>
                  <a:lnTo>
                    <a:pt x="114" y="1198"/>
                  </a:lnTo>
                  <a:lnTo>
                    <a:pt x="556" y="653"/>
                  </a:lnTo>
                  <a:cubicBezTo>
                    <a:pt x="562" y="647"/>
                    <a:pt x="564" y="643"/>
                    <a:pt x="564" y="638"/>
                  </a:cubicBezTo>
                  <a:cubicBezTo>
                    <a:pt x="564" y="636"/>
                    <a:pt x="564" y="634"/>
                    <a:pt x="558" y="624"/>
                  </a:cubicBezTo>
                  <a:lnTo>
                    <a:pt x="154" y="44"/>
                  </a:lnTo>
                  <a:lnTo>
                    <a:pt x="629" y="44"/>
                  </a:lnTo>
                  <a:cubicBezTo>
                    <a:pt x="745" y="44"/>
                    <a:pt x="824" y="56"/>
                    <a:pt x="832" y="58"/>
                  </a:cubicBezTo>
                  <a:cubicBezTo>
                    <a:pt x="879" y="66"/>
                    <a:pt x="954" y="81"/>
                    <a:pt x="1023" y="126"/>
                  </a:cubicBezTo>
                  <a:cubicBezTo>
                    <a:pt x="1045" y="141"/>
                    <a:pt x="1104" y="182"/>
                    <a:pt x="1133" y="257"/>
                  </a:cubicBezTo>
                  <a:lnTo>
                    <a:pt x="1155" y="257"/>
                  </a:lnTo>
                  <a:lnTo>
                    <a:pt x="1051" y="0"/>
                  </a:lnTo>
                  <a:lnTo>
                    <a:pt x="24" y="0"/>
                  </a:lnTo>
                  <a:cubicBezTo>
                    <a:pt x="4" y="0"/>
                    <a:pt x="4" y="0"/>
                    <a:pt x="0" y="6"/>
                  </a:cubicBezTo>
                  <a:cubicBezTo>
                    <a:pt x="0" y="8"/>
                    <a:pt x="0" y="27"/>
                    <a:pt x="0" y="37"/>
                  </a:cubicBezTo>
                  <a:lnTo>
                    <a:pt x="459"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9" name="Freeform 168">
              <a:extLst>
                <a:ext uri="{FF2B5EF4-FFF2-40B4-BE49-F238E27FC236}">
                  <a16:creationId xmlns:a16="http://schemas.microsoft.com/office/drawing/2014/main" id="{8EFE8C5D-3B04-6D49-9CE5-60186FA72F74}"/>
                </a:ext>
              </a:extLst>
            </p:cNvPr>
            <p:cNvSpPr/>
            <p:nvPr/>
          </p:nvSpPr>
          <p:spPr>
            <a:xfrm>
              <a:off x="4501080" y="7153920"/>
              <a:ext cx="111600" cy="104040"/>
            </a:xfrm>
            <a:custGeom>
              <a:avLst/>
              <a:gdLst/>
              <a:ahLst/>
              <a:cxnLst>
                <a:cxn ang="3cd4">
                  <a:pos x="hc" y="t"/>
                </a:cxn>
                <a:cxn ang="cd2">
                  <a:pos x="l" y="vc"/>
                </a:cxn>
                <a:cxn ang="cd4">
                  <a:pos x="hc" y="b"/>
                </a:cxn>
                <a:cxn ang="0">
                  <a:pos x="r" y="vc"/>
                </a:cxn>
              </a:cxnLst>
              <a:rect l="l" t="t" r="r" b="b"/>
              <a:pathLst>
                <a:path w="311" h="290">
                  <a:moveTo>
                    <a:pt x="221" y="37"/>
                  </a:moveTo>
                  <a:cubicBezTo>
                    <a:pt x="207" y="17"/>
                    <a:pt x="187" y="0"/>
                    <a:pt x="158" y="0"/>
                  </a:cubicBezTo>
                  <a:cubicBezTo>
                    <a:pt x="79" y="0"/>
                    <a:pt x="0" y="91"/>
                    <a:pt x="0" y="182"/>
                  </a:cubicBezTo>
                  <a:cubicBezTo>
                    <a:pt x="0" y="245"/>
                    <a:pt x="39" y="290"/>
                    <a:pt x="93" y="290"/>
                  </a:cubicBezTo>
                  <a:cubicBezTo>
                    <a:pt x="124" y="290"/>
                    <a:pt x="154" y="269"/>
                    <a:pt x="179" y="245"/>
                  </a:cubicBezTo>
                  <a:cubicBezTo>
                    <a:pt x="191" y="284"/>
                    <a:pt x="225" y="290"/>
                    <a:pt x="242" y="290"/>
                  </a:cubicBezTo>
                  <a:cubicBezTo>
                    <a:pt x="264" y="290"/>
                    <a:pt x="278" y="276"/>
                    <a:pt x="290" y="255"/>
                  </a:cubicBezTo>
                  <a:cubicBezTo>
                    <a:pt x="304" y="230"/>
                    <a:pt x="311" y="195"/>
                    <a:pt x="311" y="191"/>
                  </a:cubicBezTo>
                  <a:cubicBezTo>
                    <a:pt x="311" y="182"/>
                    <a:pt x="304" y="182"/>
                    <a:pt x="302" y="182"/>
                  </a:cubicBezTo>
                  <a:cubicBezTo>
                    <a:pt x="294" y="182"/>
                    <a:pt x="292" y="187"/>
                    <a:pt x="288" y="203"/>
                  </a:cubicBezTo>
                  <a:cubicBezTo>
                    <a:pt x="280" y="234"/>
                    <a:pt x="270" y="272"/>
                    <a:pt x="244" y="272"/>
                  </a:cubicBezTo>
                  <a:cubicBezTo>
                    <a:pt x="227" y="272"/>
                    <a:pt x="223" y="257"/>
                    <a:pt x="223" y="240"/>
                  </a:cubicBezTo>
                  <a:cubicBezTo>
                    <a:pt x="223" y="230"/>
                    <a:pt x="229" y="205"/>
                    <a:pt x="233" y="189"/>
                  </a:cubicBezTo>
                  <a:cubicBezTo>
                    <a:pt x="237" y="172"/>
                    <a:pt x="242" y="145"/>
                    <a:pt x="246" y="131"/>
                  </a:cubicBezTo>
                  <a:lnTo>
                    <a:pt x="258" y="83"/>
                  </a:lnTo>
                  <a:cubicBezTo>
                    <a:pt x="262" y="66"/>
                    <a:pt x="270" y="35"/>
                    <a:pt x="270" y="33"/>
                  </a:cubicBezTo>
                  <a:cubicBezTo>
                    <a:pt x="270" y="19"/>
                    <a:pt x="258" y="12"/>
                    <a:pt x="248" y="12"/>
                  </a:cubicBezTo>
                  <a:cubicBezTo>
                    <a:pt x="239" y="12"/>
                    <a:pt x="225" y="21"/>
                    <a:pt x="221" y="37"/>
                  </a:cubicBezTo>
                  <a:close/>
                  <a:moveTo>
                    <a:pt x="181" y="203"/>
                  </a:moveTo>
                  <a:cubicBezTo>
                    <a:pt x="177" y="222"/>
                    <a:pt x="164" y="234"/>
                    <a:pt x="150" y="247"/>
                  </a:cubicBezTo>
                  <a:cubicBezTo>
                    <a:pt x="144" y="251"/>
                    <a:pt x="120" y="272"/>
                    <a:pt x="95" y="272"/>
                  </a:cubicBezTo>
                  <a:cubicBezTo>
                    <a:pt x="71" y="272"/>
                    <a:pt x="49" y="255"/>
                    <a:pt x="49" y="209"/>
                  </a:cubicBezTo>
                  <a:cubicBezTo>
                    <a:pt x="49" y="176"/>
                    <a:pt x="67" y="104"/>
                    <a:pt x="81" y="79"/>
                  </a:cubicBezTo>
                  <a:cubicBezTo>
                    <a:pt x="108" y="27"/>
                    <a:pt x="140" y="19"/>
                    <a:pt x="158" y="19"/>
                  </a:cubicBezTo>
                  <a:cubicBezTo>
                    <a:pt x="199" y="19"/>
                    <a:pt x="211" y="66"/>
                    <a:pt x="211" y="75"/>
                  </a:cubicBezTo>
                  <a:cubicBezTo>
                    <a:pt x="211" y="77"/>
                    <a:pt x="211" y="81"/>
                    <a:pt x="209"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0" name="Freeform 169">
              <a:extLst>
                <a:ext uri="{FF2B5EF4-FFF2-40B4-BE49-F238E27FC236}">
                  <a16:creationId xmlns:a16="http://schemas.microsoft.com/office/drawing/2014/main" id="{7D07B380-5FFF-D04D-9CF8-9C134A55165E}"/>
                </a:ext>
              </a:extLst>
            </p:cNvPr>
            <p:cNvSpPr/>
            <p:nvPr/>
          </p:nvSpPr>
          <p:spPr>
            <a:xfrm>
              <a:off x="4841279" y="6737040"/>
              <a:ext cx="168480" cy="145080"/>
            </a:xfrm>
            <a:custGeom>
              <a:avLst/>
              <a:gdLst/>
              <a:ahLst/>
              <a:cxnLst>
                <a:cxn ang="3cd4">
                  <a:pos x="hc" y="t"/>
                </a:cxn>
                <a:cxn ang="cd2">
                  <a:pos x="l" y="vc"/>
                </a:cxn>
                <a:cxn ang="cd4">
                  <a:pos x="hc" y="b"/>
                </a:cxn>
                <a:cxn ang="0">
                  <a:pos x="r" y="vc"/>
                </a:cxn>
              </a:cxnLst>
              <a:rect l="l" t="t" r="r" b="b"/>
              <a:pathLst>
                <a:path w="469" h="404">
                  <a:moveTo>
                    <a:pt x="207" y="54"/>
                  </a:moveTo>
                  <a:lnTo>
                    <a:pt x="306" y="54"/>
                  </a:lnTo>
                  <a:cubicBezTo>
                    <a:pt x="276" y="189"/>
                    <a:pt x="268" y="228"/>
                    <a:pt x="268" y="290"/>
                  </a:cubicBezTo>
                  <a:cubicBezTo>
                    <a:pt x="268" y="303"/>
                    <a:pt x="268" y="327"/>
                    <a:pt x="276" y="359"/>
                  </a:cubicBezTo>
                  <a:cubicBezTo>
                    <a:pt x="284" y="400"/>
                    <a:pt x="294" y="404"/>
                    <a:pt x="308" y="404"/>
                  </a:cubicBezTo>
                  <a:cubicBezTo>
                    <a:pt x="325" y="404"/>
                    <a:pt x="343" y="388"/>
                    <a:pt x="343" y="369"/>
                  </a:cubicBezTo>
                  <a:cubicBezTo>
                    <a:pt x="343" y="365"/>
                    <a:pt x="343" y="363"/>
                    <a:pt x="337" y="350"/>
                  </a:cubicBezTo>
                  <a:cubicBezTo>
                    <a:pt x="311" y="284"/>
                    <a:pt x="311" y="224"/>
                    <a:pt x="311" y="199"/>
                  </a:cubicBezTo>
                  <a:cubicBezTo>
                    <a:pt x="311" y="149"/>
                    <a:pt x="317" y="102"/>
                    <a:pt x="327" y="54"/>
                  </a:cubicBezTo>
                  <a:lnTo>
                    <a:pt x="428" y="54"/>
                  </a:lnTo>
                  <a:cubicBezTo>
                    <a:pt x="438" y="54"/>
                    <a:pt x="469" y="54"/>
                    <a:pt x="469" y="23"/>
                  </a:cubicBezTo>
                  <a:cubicBezTo>
                    <a:pt x="469" y="0"/>
                    <a:pt x="451" y="0"/>
                    <a:pt x="436" y="0"/>
                  </a:cubicBezTo>
                  <a:lnTo>
                    <a:pt x="144" y="0"/>
                  </a:lnTo>
                  <a:cubicBezTo>
                    <a:pt x="124" y="0"/>
                    <a:pt x="91" y="0"/>
                    <a:pt x="53" y="44"/>
                  </a:cubicBezTo>
                  <a:cubicBezTo>
                    <a:pt x="22" y="79"/>
                    <a:pt x="0" y="120"/>
                    <a:pt x="0" y="124"/>
                  </a:cubicBezTo>
                  <a:cubicBezTo>
                    <a:pt x="0" y="126"/>
                    <a:pt x="0" y="135"/>
                    <a:pt x="10" y="135"/>
                  </a:cubicBezTo>
                  <a:cubicBezTo>
                    <a:pt x="18" y="135"/>
                    <a:pt x="20" y="131"/>
                    <a:pt x="24" y="124"/>
                  </a:cubicBezTo>
                  <a:cubicBezTo>
                    <a:pt x="67" y="54"/>
                    <a:pt x="118" y="54"/>
                    <a:pt x="134" y="54"/>
                  </a:cubicBezTo>
                  <a:lnTo>
                    <a:pt x="185" y="54"/>
                  </a:lnTo>
                  <a:cubicBezTo>
                    <a:pt x="156" y="164"/>
                    <a:pt x="110" y="274"/>
                    <a:pt x="73" y="359"/>
                  </a:cubicBezTo>
                  <a:cubicBezTo>
                    <a:pt x="67" y="371"/>
                    <a:pt x="67" y="373"/>
                    <a:pt x="67" y="379"/>
                  </a:cubicBezTo>
                  <a:cubicBezTo>
                    <a:pt x="67" y="398"/>
                    <a:pt x="81" y="404"/>
                    <a:pt x="91" y="404"/>
                  </a:cubicBezTo>
                  <a:cubicBezTo>
                    <a:pt x="118" y="404"/>
                    <a:pt x="124" y="379"/>
                    <a:pt x="134" y="344"/>
                  </a:cubicBezTo>
                  <a:cubicBezTo>
                    <a:pt x="148" y="303"/>
                    <a:pt x="148" y="301"/>
                    <a:pt x="158" y="2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1" name="Freeform 170">
              <a:extLst>
                <a:ext uri="{FF2B5EF4-FFF2-40B4-BE49-F238E27FC236}">
                  <a16:creationId xmlns:a16="http://schemas.microsoft.com/office/drawing/2014/main" id="{62E94F1F-9CA6-9D4F-B47A-A248FA216D4E}"/>
                </a:ext>
              </a:extLst>
            </p:cNvPr>
            <p:cNvSpPr/>
            <p:nvPr/>
          </p:nvSpPr>
          <p:spPr>
            <a:xfrm>
              <a:off x="505188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2" name="Freeform 171">
              <a:extLst>
                <a:ext uri="{FF2B5EF4-FFF2-40B4-BE49-F238E27FC236}">
                  <a16:creationId xmlns:a16="http://schemas.microsoft.com/office/drawing/2014/main" id="{4617871B-976D-AB43-B4D6-F39904F7325E}"/>
                </a:ext>
              </a:extLst>
            </p:cNvPr>
            <p:cNvSpPr/>
            <p:nvPr/>
          </p:nvSpPr>
          <p:spPr>
            <a:xfrm>
              <a:off x="5154120" y="6733080"/>
              <a:ext cx="142920" cy="149040"/>
            </a:xfrm>
            <a:custGeom>
              <a:avLst/>
              <a:gdLst/>
              <a:ahLst/>
              <a:cxnLst>
                <a:cxn ang="3cd4">
                  <a:pos x="hc" y="t"/>
                </a:cxn>
                <a:cxn ang="cd2">
                  <a:pos x="l" y="vc"/>
                </a:cxn>
                <a:cxn ang="cd4">
                  <a:pos x="hc" y="b"/>
                </a:cxn>
                <a:cxn ang="0">
                  <a:pos x="r" y="vc"/>
                </a:cxn>
              </a:cxnLst>
              <a:rect l="l" t="t" r="r" b="b"/>
              <a:pathLst>
                <a:path w="398" h="415">
                  <a:moveTo>
                    <a:pt x="290" y="58"/>
                  </a:moveTo>
                  <a:cubicBezTo>
                    <a:pt x="274" y="25"/>
                    <a:pt x="248" y="0"/>
                    <a:pt x="209" y="0"/>
                  </a:cubicBezTo>
                  <a:cubicBezTo>
                    <a:pt x="108" y="0"/>
                    <a:pt x="0" y="135"/>
                    <a:pt x="0" y="267"/>
                  </a:cubicBezTo>
                  <a:cubicBezTo>
                    <a:pt x="0" y="354"/>
                    <a:pt x="47" y="415"/>
                    <a:pt x="116" y="415"/>
                  </a:cubicBezTo>
                  <a:cubicBezTo>
                    <a:pt x="134" y="415"/>
                    <a:pt x="177" y="410"/>
                    <a:pt x="229" y="346"/>
                  </a:cubicBezTo>
                  <a:cubicBezTo>
                    <a:pt x="237" y="383"/>
                    <a:pt x="266" y="415"/>
                    <a:pt x="308" y="415"/>
                  </a:cubicBezTo>
                  <a:cubicBezTo>
                    <a:pt x="339" y="415"/>
                    <a:pt x="359" y="394"/>
                    <a:pt x="373" y="365"/>
                  </a:cubicBezTo>
                  <a:cubicBezTo>
                    <a:pt x="386" y="332"/>
                    <a:pt x="398" y="276"/>
                    <a:pt x="398" y="274"/>
                  </a:cubicBezTo>
                  <a:cubicBezTo>
                    <a:pt x="398" y="265"/>
                    <a:pt x="390" y="265"/>
                    <a:pt x="388" y="265"/>
                  </a:cubicBezTo>
                  <a:cubicBezTo>
                    <a:pt x="378" y="265"/>
                    <a:pt x="378" y="267"/>
                    <a:pt x="376" y="282"/>
                  </a:cubicBezTo>
                  <a:cubicBezTo>
                    <a:pt x="361" y="340"/>
                    <a:pt x="345" y="394"/>
                    <a:pt x="309" y="394"/>
                  </a:cubicBezTo>
                  <a:cubicBezTo>
                    <a:pt x="286" y="394"/>
                    <a:pt x="284" y="371"/>
                    <a:pt x="284" y="352"/>
                  </a:cubicBezTo>
                  <a:cubicBezTo>
                    <a:pt x="284" y="332"/>
                    <a:pt x="286" y="325"/>
                    <a:pt x="296" y="284"/>
                  </a:cubicBezTo>
                  <a:cubicBezTo>
                    <a:pt x="306" y="247"/>
                    <a:pt x="306" y="236"/>
                    <a:pt x="313" y="203"/>
                  </a:cubicBezTo>
                  <a:lnTo>
                    <a:pt x="345" y="75"/>
                  </a:lnTo>
                  <a:cubicBezTo>
                    <a:pt x="351" y="48"/>
                    <a:pt x="351" y="48"/>
                    <a:pt x="351" y="44"/>
                  </a:cubicBezTo>
                  <a:cubicBezTo>
                    <a:pt x="351" y="27"/>
                    <a:pt x="341" y="19"/>
                    <a:pt x="327" y="19"/>
                  </a:cubicBezTo>
                  <a:cubicBezTo>
                    <a:pt x="306" y="19"/>
                    <a:pt x="292" y="39"/>
                    <a:pt x="290" y="58"/>
                  </a:cubicBezTo>
                  <a:close/>
                  <a:moveTo>
                    <a:pt x="233" y="296"/>
                  </a:moveTo>
                  <a:cubicBezTo>
                    <a:pt x="229" y="313"/>
                    <a:pt x="229" y="313"/>
                    <a:pt x="215" y="330"/>
                  </a:cubicBezTo>
                  <a:cubicBezTo>
                    <a:pt x="177" y="379"/>
                    <a:pt x="142" y="394"/>
                    <a:pt x="118" y="394"/>
                  </a:cubicBezTo>
                  <a:cubicBezTo>
                    <a:pt x="73" y="394"/>
                    <a:pt x="61" y="344"/>
                    <a:pt x="61" y="309"/>
                  </a:cubicBezTo>
                  <a:cubicBezTo>
                    <a:pt x="61" y="263"/>
                    <a:pt x="89" y="149"/>
                    <a:pt x="110" y="108"/>
                  </a:cubicBezTo>
                  <a:cubicBezTo>
                    <a:pt x="136" y="54"/>
                    <a:pt x="175" y="21"/>
                    <a:pt x="211" y="21"/>
                  </a:cubicBezTo>
                  <a:cubicBezTo>
                    <a:pt x="268" y="21"/>
                    <a:pt x="280" y="95"/>
                    <a:pt x="280" y="102"/>
                  </a:cubicBezTo>
                  <a:cubicBezTo>
                    <a:pt x="280" y="106"/>
                    <a:pt x="278" y="112"/>
                    <a:pt x="276"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3" name="Freeform 172">
              <a:extLst>
                <a:ext uri="{FF2B5EF4-FFF2-40B4-BE49-F238E27FC236}">
                  <a16:creationId xmlns:a16="http://schemas.microsoft.com/office/drawing/2014/main" id="{C8A3E917-570F-284E-93BB-185B15571273}"/>
                </a:ext>
              </a:extLst>
            </p:cNvPr>
            <p:cNvSpPr/>
            <p:nvPr/>
          </p:nvSpPr>
          <p:spPr>
            <a:xfrm>
              <a:off x="5342760" y="663264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4" name="Freeform 173">
              <a:extLst>
                <a:ext uri="{FF2B5EF4-FFF2-40B4-BE49-F238E27FC236}">
                  <a16:creationId xmlns:a16="http://schemas.microsoft.com/office/drawing/2014/main" id="{4891D11F-AD8D-EF4D-9856-FCF68FDE34D5}"/>
                </a:ext>
              </a:extLst>
            </p:cNvPr>
            <p:cNvSpPr/>
            <p:nvPr/>
          </p:nvSpPr>
          <p:spPr>
            <a:xfrm>
              <a:off x="540900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5" name="Freeform 174">
              <a:extLst>
                <a:ext uri="{FF2B5EF4-FFF2-40B4-BE49-F238E27FC236}">
                  <a16:creationId xmlns:a16="http://schemas.microsoft.com/office/drawing/2014/main" id="{EB80B437-4FF5-4C48-A900-5711684E78D7}"/>
                </a:ext>
              </a:extLst>
            </p:cNvPr>
            <p:cNvSpPr/>
            <p:nvPr/>
          </p:nvSpPr>
          <p:spPr>
            <a:xfrm>
              <a:off x="555588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6" name="Freeform 175">
              <a:extLst>
                <a:ext uri="{FF2B5EF4-FFF2-40B4-BE49-F238E27FC236}">
                  <a16:creationId xmlns:a16="http://schemas.microsoft.com/office/drawing/2014/main" id="{85BBD806-09C1-2E44-B3E2-637305508587}"/>
                </a:ext>
              </a:extLst>
            </p:cNvPr>
            <p:cNvSpPr/>
            <p:nvPr/>
          </p:nvSpPr>
          <p:spPr>
            <a:xfrm>
              <a:off x="5728320" y="6566760"/>
              <a:ext cx="415440" cy="459360"/>
            </a:xfrm>
            <a:custGeom>
              <a:avLst/>
              <a:gdLst/>
              <a:ahLst/>
              <a:cxnLst>
                <a:cxn ang="3cd4">
                  <a:pos x="hc" y="t"/>
                </a:cxn>
                <a:cxn ang="cd2">
                  <a:pos x="l" y="vc"/>
                </a:cxn>
                <a:cxn ang="cd4">
                  <a:pos x="hc" y="b"/>
                </a:cxn>
                <a:cxn ang="0">
                  <a:pos x="r" y="vc"/>
                </a:cxn>
              </a:cxnLst>
              <a:rect l="l" t="t" r="r" b="b"/>
              <a:pathLst>
                <a:path w="1155" h="1277">
                  <a:moveTo>
                    <a:pt x="1051" y="1277"/>
                  </a:moveTo>
                  <a:lnTo>
                    <a:pt x="1155" y="984"/>
                  </a:lnTo>
                  <a:lnTo>
                    <a:pt x="1133" y="984"/>
                  </a:lnTo>
                  <a:cubicBezTo>
                    <a:pt x="1100" y="1080"/>
                    <a:pt x="1007" y="1142"/>
                    <a:pt x="907" y="1169"/>
                  </a:cubicBezTo>
                  <a:cubicBezTo>
                    <a:pt x="889" y="1173"/>
                    <a:pt x="804" y="1198"/>
                    <a:pt x="637" y="1198"/>
                  </a:cubicBezTo>
                  <a:lnTo>
                    <a:pt x="114" y="1198"/>
                  </a:lnTo>
                  <a:lnTo>
                    <a:pt x="556" y="653"/>
                  </a:lnTo>
                  <a:cubicBezTo>
                    <a:pt x="562" y="647"/>
                    <a:pt x="564" y="643"/>
                    <a:pt x="564" y="638"/>
                  </a:cubicBezTo>
                  <a:cubicBezTo>
                    <a:pt x="564" y="636"/>
                    <a:pt x="564" y="634"/>
                    <a:pt x="558" y="624"/>
                  </a:cubicBezTo>
                  <a:lnTo>
                    <a:pt x="154" y="44"/>
                  </a:lnTo>
                  <a:lnTo>
                    <a:pt x="629" y="44"/>
                  </a:lnTo>
                  <a:cubicBezTo>
                    <a:pt x="745" y="44"/>
                    <a:pt x="824" y="56"/>
                    <a:pt x="832" y="58"/>
                  </a:cubicBezTo>
                  <a:cubicBezTo>
                    <a:pt x="879" y="66"/>
                    <a:pt x="954" y="81"/>
                    <a:pt x="1023" y="126"/>
                  </a:cubicBezTo>
                  <a:cubicBezTo>
                    <a:pt x="1045" y="141"/>
                    <a:pt x="1104" y="182"/>
                    <a:pt x="1133" y="257"/>
                  </a:cubicBezTo>
                  <a:lnTo>
                    <a:pt x="1155" y="257"/>
                  </a:lnTo>
                  <a:lnTo>
                    <a:pt x="1051" y="0"/>
                  </a:lnTo>
                  <a:lnTo>
                    <a:pt x="24" y="0"/>
                  </a:lnTo>
                  <a:cubicBezTo>
                    <a:pt x="4" y="0"/>
                    <a:pt x="4" y="0"/>
                    <a:pt x="0" y="6"/>
                  </a:cubicBezTo>
                  <a:cubicBezTo>
                    <a:pt x="0" y="8"/>
                    <a:pt x="0" y="27"/>
                    <a:pt x="0" y="37"/>
                  </a:cubicBezTo>
                  <a:lnTo>
                    <a:pt x="459"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7" name="Freeform 176">
              <a:extLst>
                <a:ext uri="{FF2B5EF4-FFF2-40B4-BE49-F238E27FC236}">
                  <a16:creationId xmlns:a16="http://schemas.microsoft.com/office/drawing/2014/main" id="{474297EF-F35A-4A48-A24B-9B9106E35450}"/>
                </a:ext>
              </a:extLst>
            </p:cNvPr>
            <p:cNvSpPr/>
            <p:nvPr/>
          </p:nvSpPr>
          <p:spPr>
            <a:xfrm>
              <a:off x="5752440" y="7168320"/>
              <a:ext cx="87480" cy="104040"/>
            </a:xfrm>
            <a:custGeom>
              <a:avLst/>
              <a:gdLst/>
              <a:ahLst/>
              <a:cxnLst>
                <a:cxn ang="3cd4">
                  <a:pos x="hc" y="t"/>
                </a:cxn>
                <a:cxn ang="cd2">
                  <a:pos x="l" y="vc"/>
                </a:cxn>
                <a:cxn ang="cd4">
                  <a:pos x="hc" y="b"/>
                </a:cxn>
                <a:cxn ang="0">
                  <a:pos x="r" y="vc"/>
                </a:cxn>
              </a:cxnLst>
              <a:rect l="l" t="t" r="r" b="b"/>
              <a:pathLst>
                <a:path w="244" h="290">
                  <a:moveTo>
                    <a:pt x="221" y="41"/>
                  </a:moveTo>
                  <a:cubicBezTo>
                    <a:pt x="205" y="46"/>
                    <a:pt x="195" y="58"/>
                    <a:pt x="195" y="73"/>
                  </a:cubicBezTo>
                  <a:cubicBezTo>
                    <a:pt x="195" y="87"/>
                    <a:pt x="207" y="93"/>
                    <a:pt x="215" y="93"/>
                  </a:cubicBezTo>
                  <a:cubicBezTo>
                    <a:pt x="221" y="93"/>
                    <a:pt x="244" y="89"/>
                    <a:pt x="244" y="56"/>
                  </a:cubicBezTo>
                  <a:cubicBezTo>
                    <a:pt x="244" y="15"/>
                    <a:pt x="199" y="0"/>
                    <a:pt x="162" y="0"/>
                  </a:cubicBezTo>
                  <a:cubicBezTo>
                    <a:pt x="67" y="0"/>
                    <a:pt x="49" y="75"/>
                    <a:pt x="49" y="93"/>
                  </a:cubicBezTo>
                  <a:cubicBezTo>
                    <a:pt x="49" y="118"/>
                    <a:pt x="63" y="133"/>
                    <a:pt x="71" y="141"/>
                  </a:cubicBezTo>
                  <a:cubicBezTo>
                    <a:pt x="87" y="153"/>
                    <a:pt x="99" y="155"/>
                    <a:pt x="140" y="164"/>
                  </a:cubicBezTo>
                  <a:cubicBezTo>
                    <a:pt x="154" y="166"/>
                    <a:pt x="193" y="174"/>
                    <a:pt x="193" y="205"/>
                  </a:cubicBezTo>
                  <a:cubicBezTo>
                    <a:pt x="193" y="218"/>
                    <a:pt x="185" y="240"/>
                    <a:pt x="160" y="257"/>
                  </a:cubicBezTo>
                  <a:cubicBezTo>
                    <a:pt x="136" y="272"/>
                    <a:pt x="106" y="272"/>
                    <a:pt x="99" y="272"/>
                  </a:cubicBezTo>
                  <a:cubicBezTo>
                    <a:pt x="75" y="272"/>
                    <a:pt x="39" y="265"/>
                    <a:pt x="26" y="245"/>
                  </a:cubicBezTo>
                  <a:cubicBezTo>
                    <a:pt x="45" y="242"/>
                    <a:pt x="59" y="226"/>
                    <a:pt x="59" y="207"/>
                  </a:cubicBezTo>
                  <a:cubicBezTo>
                    <a:pt x="59" y="193"/>
                    <a:pt x="47" y="184"/>
                    <a:pt x="35" y="184"/>
                  </a:cubicBezTo>
                  <a:cubicBezTo>
                    <a:pt x="18" y="184"/>
                    <a:pt x="0" y="199"/>
                    <a:pt x="0" y="228"/>
                  </a:cubicBezTo>
                  <a:cubicBezTo>
                    <a:pt x="0" y="265"/>
                    <a:pt x="39" y="290"/>
                    <a:pt x="99" y="290"/>
                  </a:cubicBezTo>
                  <a:cubicBezTo>
                    <a:pt x="211" y="290"/>
                    <a:pt x="231" y="209"/>
                    <a:pt x="231" y="184"/>
                  </a:cubicBezTo>
                  <a:cubicBezTo>
                    <a:pt x="231" y="124"/>
                    <a:pt x="170" y="114"/>
                    <a:pt x="148" y="108"/>
                  </a:cubicBezTo>
                  <a:cubicBezTo>
                    <a:pt x="142" y="108"/>
                    <a:pt x="126" y="104"/>
                    <a:pt x="122" y="104"/>
                  </a:cubicBezTo>
                  <a:cubicBezTo>
                    <a:pt x="101" y="99"/>
                    <a:pt x="89" y="85"/>
                    <a:pt x="89" y="70"/>
                  </a:cubicBezTo>
                  <a:cubicBezTo>
                    <a:pt x="89" y="56"/>
                    <a:pt x="101" y="39"/>
                    <a:pt x="114" y="31"/>
                  </a:cubicBezTo>
                  <a:cubicBezTo>
                    <a:pt x="130" y="19"/>
                    <a:pt x="152" y="19"/>
                    <a:pt x="162" y="19"/>
                  </a:cubicBezTo>
                  <a:cubicBezTo>
                    <a:pt x="175" y="19"/>
                    <a:pt x="207" y="21"/>
                    <a:pt x="221"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8" name="Freeform 177">
              <a:extLst>
                <a:ext uri="{FF2B5EF4-FFF2-40B4-BE49-F238E27FC236}">
                  <a16:creationId xmlns:a16="http://schemas.microsoft.com/office/drawing/2014/main" id="{8AF771F4-E24C-4846-B9A8-ED7FF0454A98}"/>
                </a:ext>
              </a:extLst>
            </p:cNvPr>
            <p:cNvSpPr/>
            <p:nvPr/>
          </p:nvSpPr>
          <p:spPr>
            <a:xfrm>
              <a:off x="5868000" y="7112160"/>
              <a:ext cx="43560" cy="85320"/>
            </a:xfrm>
            <a:custGeom>
              <a:avLst/>
              <a:gdLst/>
              <a:ahLst/>
              <a:cxnLst>
                <a:cxn ang="3cd4">
                  <a:pos x="hc" y="t"/>
                </a:cxn>
                <a:cxn ang="cd2">
                  <a:pos x="l" y="vc"/>
                </a:cxn>
                <a:cxn ang="cd4">
                  <a:pos x="hc" y="b"/>
                </a:cxn>
                <a:cxn ang="0">
                  <a:pos x="r" y="vc"/>
                </a:cxn>
              </a:cxnLst>
              <a:rect l="l" t="t" r="r" b="b"/>
              <a:pathLst>
                <a:path w="122" h="238">
                  <a:moveTo>
                    <a:pt x="118" y="44"/>
                  </a:moveTo>
                  <a:cubicBezTo>
                    <a:pt x="118" y="44"/>
                    <a:pt x="122" y="33"/>
                    <a:pt x="122" y="27"/>
                  </a:cubicBezTo>
                  <a:cubicBezTo>
                    <a:pt x="122" y="10"/>
                    <a:pt x="108" y="0"/>
                    <a:pt x="95" y="0"/>
                  </a:cubicBezTo>
                  <a:cubicBezTo>
                    <a:pt x="77" y="0"/>
                    <a:pt x="71" y="15"/>
                    <a:pt x="69" y="21"/>
                  </a:cubicBezTo>
                  <a:lnTo>
                    <a:pt x="2" y="220"/>
                  </a:lnTo>
                  <a:cubicBezTo>
                    <a:pt x="0" y="226"/>
                    <a:pt x="0" y="226"/>
                    <a:pt x="0" y="228"/>
                  </a:cubicBezTo>
                  <a:cubicBezTo>
                    <a:pt x="0" y="234"/>
                    <a:pt x="18" y="238"/>
                    <a:pt x="20" y="238"/>
                  </a:cubicBezTo>
                  <a:cubicBezTo>
                    <a:pt x="24" y="238"/>
                    <a:pt x="24" y="236"/>
                    <a:pt x="26"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9" name="Freeform 178">
              <a:extLst>
                <a:ext uri="{FF2B5EF4-FFF2-40B4-BE49-F238E27FC236}">
                  <a16:creationId xmlns:a16="http://schemas.microsoft.com/office/drawing/2014/main" id="{015CEE8F-D1D4-264B-A117-2CDFE97BF1E7}"/>
                </a:ext>
              </a:extLst>
            </p:cNvPr>
            <p:cNvSpPr/>
            <p:nvPr/>
          </p:nvSpPr>
          <p:spPr>
            <a:xfrm>
              <a:off x="5962319" y="7243560"/>
              <a:ext cx="28080" cy="71280"/>
            </a:xfrm>
            <a:custGeom>
              <a:avLst/>
              <a:gdLst/>
              <a:ahLst/>
              <a:cxnLst>
                <a:cxn ang="3cd4">
                  <a:pos x="hc" y="t"/>
                </a:cxn>
                <a:cxn ang="cd2">
                  <a:pos x="l" y="vc"/>
                </a:cxn>
                <a:cxn ang="cd4">
                  <a:pos x="hc" y="b"/>
                </a:cxn>
                <a:cxn ang="0">
                  <a:pos x="r" y="vc"/>
                </a:cxn>
              </a:cxnLst>
              <a:rect l="l" t="t" r="r" b="b"/>
              <a:pathLst>
                <a:path w="79" h="199">
                  <a:moveTo>
                    <a:pt x="61" y="64"/>
                  </a:moveTo>
                  <a:cubicBezTo>
                    <a:pt x="61" y="99"/>
                    <a:pt x="55" y="141"/>
                    <a:pt x="14" y="182"/>
                  </a:cubicBezTo>
                  <a:cubicBezTo>
                    <a:pt x="10" y="184"/>
                    <a:pt x="8" y="187"/>
                    <a:pt x="8" y="189"/>
                  </a:cubicBezTo>
                  <a:cubicBezTo>
                    <a:pt x="8" y="195"/>
                    <a:pt x="14" y="199"/>
                    <a:pt x="18" y="199"/>
                  </a:cubicBezTo>
                  <a:cubicBezTo>
                    <a:pt x="26" y="199"/>
                    <a:pt x="79" y="147"/>
                    <a:pt x="79" y="70"/>
                  </a:cubicBezTo>
                  <a:cubicBezTo>
                    <a:pt x="79" y="31"/>
                    <a:pt x="65" y="0"/>
                    <a:pt x="35" y="0"/>
                  </a:cubicBezTo>
                  <a:cubicBezTo>
                    <a:pt x="16" y="0"/>
                    <a:pt x="0" y="17"/>
                    <a:pt x="0" y="37"/>
                  </a:cubicBezTo>
                  <a:cubicBezTo>
                    <a:pt x="0" y="58"/>
                    <a:pt x="14" y="75"/>
                    <a:pt x="35" y="75"/>
                  </a:cubicBezTo>
                  <a:cubicBezTo>
                    <a:pt x="51" y="75"/>
                    <a:pt x="61" y="64"/>
                    <a:pt x="61"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0" name="Freeform 179">
              <a:extLst>
                <a:ext uri="{FF2B5EF4-FFF2-40B4-BE49-F238E27FC236}">
                  <a16:creationId xmlns:a16="http://schemas.microsoft.com/office/drawing/2014/main" id="{578FCD65-1EF4-4A40-A28C-139D3803AF16}"/>
                </a:ext>
              </a:extLst>
            </p:cNvPr>
            <p:cNvSpPr/>
            <p:nvPr/>
          </p:nvSpPr>
          <p:spPr>
            <a:xfrm>
              <a:off x="6022079" y="7168320"/>
              <a:ext cx="101880" cy="104040"/>
            </a:xfrm>
            <a:custGeom>
              <a:avLst/>
              <a:gdLst/>
              <a:ahLst/>
              <a:cxnLst>
                <a:cxn ang="3cd4">
                  <a:pos x="hc" y="t"/>
                </a:cxn>
                <a:cxn ang="cd2">
                  <a:pos x="l" y="vc"/>
                </a:cxn>
                <a:cxn ang="cd4">
                  <a:pos x="hc" y="b"/>
                </a:cxn>
                <a:cxn ang="0">
                  <a:pos x="r" y="vc"/>
                </a:cxn>
              </a:cxnLst>
              <a:rect l="l" t="t" r="r" b="b"/>
              <a:pathLst>
                <a:path w="284" h="290">
                  <a:moveTo>
                    <a:pt x="114" y="153"/>
                  </a:moveTo>
                  <a:cubicBezTo>
                    <a:pt x="116" y="149"/>
                    <a:pt x="130" y="91"/>
                    <a:pt x="130" y="89"/>
                  </a:cubicBezTo>
                  <a:cubicBezTo>
                    <a:pt x="132" y="83"/>
                    <a:pt x="150" y="52"/>
                    <a:pt x="170" y="35"/>
                  </a:cubicBezTo>
                  <a:cubicBezTo>
                    <a:pt x="175" y="31"/>
                    <a:pt x="193" y="19"/>
                    <a:pt x="219" y="19"/>
                  </a:cubicBezTo>
                  <a:cubicBezTo>
                    <a:pt x="225" y="19"/>
                    <a:pt x="240" y="19"/>
                    <a:pt x="252" y="27"/>
                  </a:cubicBezTo>
                  <a:cubicBezTo>
                    <a:pt x="233" y="33"/>
                    <a:pt x="225" y="50"/>
                    <a:pt x="225" y="62"/>
                  </a:cubicBezTo>
                  <a:cubicBezTo>
                    <a:pt x="225" y="77"/>
                    <a:pt x="237" y="87"/>
                    <a:pt x="250" y="87"/>
                  </a:cubicBezTo>
                  <a:cubicBezTo>
                    <a:pt x="264" y="87"/>
                    <a:pt x="284" y="75"/>
                    <a:pt x="284" y="48"/>
                  </a:cubicBezTo>
                  <a:cubicBezTo>
                    <a:pt x="284" y="15"/>
                    <a:pt x="250" y="0"/>
                    <a:pt x="219" y="0"/>
                  </a:cubicBezTo>
                  <a:cubicBezTo>
                    <a:pt x="187" y="0"/>
                    <a:pt x="160" y="15"/>
                    <a:pt x="134" y="46"/>
                  </a:cubicBezTo>
                  <a:cubicBezTo>
                    <a:pt x="122" y="6"/>
                    <a:pt x="85" y="0"/>
                    <a:pt x="71" y="0"/>
                  </a:cubicBezTo>
                  <a:cubicBezTo>
                    <a:pt x="47" y="0"/>
                    <a:pt x="32" y="15"/>
                    <a:pt x="22" y="33"/>
                  </a:cubicBezTo>
                  <a:cubicBezTo>
                    <a:pt x="8" y="58"/>
                    <a:pt x="0" y="95"/>
                    <a:pt x="0" y="97"/>
                  </a:cubicBezTo>
                  <a:cubicBezTo>
                    <a:pt x="0" y="106"/>
                    <a:pt x="8" y="106"/>
                    <a:pt x="10" y="106"/>
                  </a:cubicBezTo>
                  <a:cubicBezTo>
                    <a:pt x="20" y="106"/>
                    <a:pt x="20" y="104"/>
                    <a:pt x="24" y="87"/>
                  </a:cubicBezTo>
                  <a:cubicBezTo>
                    <a:pt x="34" y="48"/>
                    <a:pt x="45" y="19"/>
                    <a:pt x="69" y="19"/>
                  </a:cubicBezTo>
                  <a:cubicBezTo>
                    <a:pt x="85" y="19"/>
                    <a:pt x="89" y="31"/>
                    <a:pt x="89" y="50"/>
                  </a:cubicBezTo>
                  <a:cubicBezTo>
                    <a:pt x="89" y="62"/>
                    <a:pt x="83" y="85"/>
                    <a:pt x="79" y="104"/>
                  </a:cubicBezTo>
                  <a:cubicBezTo>
                    <a:pt x="75" y="120"/>
                    <a:pt x="69" y="147"/>
                    <a:pt x="65" y="160"/>
                  </a:cubicBezTo>
                  <a:lnTo>
                    <a:pt x="45" y="242"/>
                  </a:lnTo>
                  <a:cubicBezTo>
                    <a:pt x="43" y="251"/>
                    <a:pt x="39" y="267"/>
                    <a:pt x="39" y="269"/>
                  </a:cubicBezTo>
                  <a:cubicBezTo>
                    <a:pt x="39" y="284"/>
                    <a:pt x="51" y="290"/>
                    <a:pt x="61" y="290"/>
                  </a:cubicBezTo>
                  <a:cubicBezTo>
                    <a:pt x="69" y="290"/>
                    <a:pt x="83" y="284"/>
                    <a:pt x="87" y="272"/>
                  </a:cubicBezTo>
                  <a:cubicBezTo>
                    <a:pt x="89" y="267"/>
                    <a:pt x="95" y="238"/>
                    <a:pt x="9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1" name="Freeform 180">
              <a:extLst>
                <a:ext uri="{FF2B5EF4-FFF2-40B4-BE49-F238E27FC236}">
                  <a16:creationId xmlns:a16="http://schemas.microsoft.com/office/drawing/2014/main" id="{75938209-AA9E-8845-B07F-3DB16A11E51A}"/>
                </a:ext>
              </a:extLst>
            </p:cNvPr>
            <p:cNvSpPr/>
            <p:nvPr/>
          </p:nvSpPr>
          <p:spPr>
            <a:xfrm>
              <a:off x="6202800" y="6733080"/>
              <a:ext cx="162720" cy="208440"/>
            </a:xfrm>
            <a:custGeom>
              <a:avLst/>
              <a:gdLst/>
              <a:ahLst/>
              <a:cxnLst>
                <a:cxn ang="3cd4">
                  <a:pos x="hc" y="t"/>
                </a:cxn>
                <a:cxn ang="cd2">
                  <a:pos x="l" y="vc"/>
                </a:cxn>
                <a:cxn ang="cd4">
                  <a:pos x="hc" y="b"/>
                </a:cxn>
                <a:cxn ang="0">
                  <a:pos x="r" y="vc"/>
                </a:cxn>
              </a:cxnLst>
              <a:rect l="l" t="t" r="r" b="b"/>
              <a:pathLst>
                <a:path w="453" h="580">
                  <a:moveTo>
                    <a:pt x="67" y="516"/>
                  </a:moveTo>
                  <a:cubicBezTo>
                    <a:pt x="59" y="547"/>
                    <a:pt x="59" y="553"/>
                    <a:pt x="20" y="553"/>
                  </a:cubicBezTo>
                  <a:cubicBezTo>
                    <a:pt x="10" y="553"/>
                    <a:pt x="0" y="553"/>
                    <a:pt x="0" y="570"/>
                  </a:cubicBezTo>
                  <a:cubicBezTo>
                    <a:pt x="0" y="578"/>
                    <a:pt x="4" y="580"/>
                    <a:pt x="12" y="580"/>
                  </a:cubicBezTo>
                  <a:cubicBezTo>
                    <a:pt x="35" y="580"/>
                    <a:pt x="59" y="578"/>
                    <a:pt x="85" y="578"/>
                  </a:cubicBezTo>
                  <a:cubicBezTo>
                    <a:pt x="112" y="578"/>
                    <a:pt x="142" y="580"/>
                    <a:pt x="170" y="580"/>
                  </a:cubicBezTo>
                  <a:cubicBezTo>
                    <a:pt x="175" y="580"/>
                    <a:pt x="185" y="580"/>
                    <a:pt x="185" y="564"/>
                  </a:cubicBezTo>
                  <a:cubicBezTo>
                    <a:pt x="185" y="553"/>
                    <a:pt x="177" y="553"/>
                    <a:pt x="166" y="553"/>
                  </a:cubicBezTo>
                  <a:cubicBezTo>
                    <a:pt x="122" y="553"/>
                    <a:pt x="122" y="547"/>
                    <a:pt x="122" y="539"/>
                  </a:cubicBezTo>
                  <a:cubicBezTo>
                    <a:pt x="122" y="526"/>
                    <a:pt x="158" y="379"/>
                    <a:pt x="164" y="356"/>
                  </a:cubicBezTo>
                  <a:cubicBezTo>
                    <a:pt x="175" y="381"/>
                    <a:pt x="199" y="415"/>
                    <a:pt x="244" y="415"/>
                  </a:cubicBezTo>
                  <a:cubicBezTo>
                    <a:pt x="345" y="415"/>
                    <a:pt x="453" y="280"/>
                    <a:pt x="453" y="147"/>
                  </a:cubicBezTo>
                  <a:cubicBezTo>
                    <a:pt x="453" y="60"/>
                    <a:pt x="404" y="0"/>
                    <a:pt x="339" y="0"/>
                  </a:cubicBezTo>
                  <a:cubicBezTo>
                    <a:pt x="296" y="0"/>
                    <a:pt x="252" y="33"/>
                    <a:pt x="225" y="68"/>
                  </a:cubicBezTo>
                  <a:cubicBezTo>
                    <a:pt x="215" y="19"/>
                    <a:pt x="177" y="0"/>
                    <a:pt x="146" y="0"/>
                  </a:cubicBezTo>
                  <a:cubicBezTo>
                    <a:pt x="106" y="0"/>
                    <a:pt x="89" y="35"/>
                    <a:pt x="81" y="52"/>
                  </a:cubicBezTo>
                  <a:cubicBezTo>
                    <a:pt x="67" y="83"/>
                    <a:pt x="55" y="139"/>
                    <a:pt x="55" y="141"/>
                  </a:cubicBezTo>
                  <a:cubicBezTo>
                    <a:pt x="55" y="149"/>
                    <a:pt x="63" y="149"/>
                    <a:pt x="65" y="149"/>
                  </a:cubicBezTo>
                  <a:cubicBezTo>
                    <a:pt x="73" y="149"/>
                    <a:pt x="75" y="149"/>
                    <a:pt x="81" y="129"/>
                  </a:cubicBezTo>
                  <a:cubicBezTo>
                    <a:pt x="95" y="64"/>
                    <a:pt x="112" y="21"/>
                    <a:pt x="144" y="21"/>
                  </a:cubicBezTo>
                  <a:cubicBezTo>
                    <a:pt x="158" y="21"/>
                    <a:pt x="170" y="27"/>
                    <a:pt x="170" y="62"/>
                  </a:cubicBezTo>
                  <a:cubicBezTo>
                    <a:pt x="170" y="83"/>
                    <a:pt x="168" y="93"/>
                    <a:pt x="164" y="108"/>
                  </a:cubicBezTo>
                  <a:close/>
                  <a:moveTo>
                    <a:pt x="221" y="118"/>
                  </a:moveTo>
                  <a:cubicBezTo>
                    <a:pt x="227" y="93"/>
                    <a:pt x="250" y="68"/>
                    <a:pt x="266" y="54"/>
                  </a:cubicBezTo>
                  <a:cubicBezTo>
                    <a:pt x="296" y="27"/>
                    <a:pt x="321" y="21"/>
                    <a:pt x="335" y="21"/>
                  </a:cubicBezTo>
                  <a:cubicBezTo>
                    <a:pt x="371" y="21"/>
                    <a:pt x="392" y="52"/>
                    <a:pt x="392" y="106"/>
                  </a:cubicBezTo>
                  <a:cubicBezTo>
                    <a:pt x="392" y="160"/>
                    <a:pt x="363" y="265"/>
                    <a:pt x="347" y="301"/>
                  </a:cubicBezTo>
                  <a:cubicBezTo>
                    <a:pt x="317" y="363"/>
                    <a:pt x="276" y="394"/>
                    <a:pt x="244" y="394"/>
                  </a:cubicBezTo>
                  <a:cubicBezTo>
                    <a:pt x="185" y="394"/>
                    <a:pt x="175" y="317"/>
                    <a:pt x="175" y="313"/>
                  </a:cubicBezTo>
                  <a:cubicBezTo>
                    <a:pt x="175" y="311"/>
                    <a:pt x="175" y="309"/>
                    <a:pt x="177" y="2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2" name="Freeform 181">
              <a:extLst>
                <a:ext uri="{FF2B5EF4-FFF2-40B4-BE49-F238E27FC236}">
                  <a16:creationId xmlns:a16="http://schemas.microsoft.com/office/drawing/2014/main" id="{15EAE812-C5E8-AB4F-80D9-2A020CC99A56}"/>
                </a:ext>
              </a:extLst>
            </p:cNvPr>
            <p:cNvSpPr/>
            <p:nvPr/>
          </p:nvSpPr>
          <p:spPr>
            <a:xfrm>
              <a:off x="6400079"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3" name="Freeform 182">
              <a:extLst>
                <a:ext uri="{FF2B5EF4-FFF2-40B4-BE49-F238E27FC236}">
                  <a16:creationId xmlns:a16="http://schemas.microsoft.com/office/drawing/2014/main" id="{46BF6992-A056-3F40-AA01-9B49E635206C}"/>
                </a:ext>
              </a:extLst>
            </p:cNvPr>
            <p:cNvSpPr/>
            <p:nvPr/>
          </p:nvSpPr>
          <p:spPr>
            <a:xfrm>
              <a:off x="65059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4" name="Freeform 183">
              <a:extLst>
                <a:ext uri="{FF2B5EF4-FFF2-40B4-BE49-F238E27FC236}">
                  <a16:creationId xmlns:a16="http://schemas.microsoft.com/office/drawing/2014/main" id="{FF0008AF-49E0-0741-B7BB-B5DEFA76A539}"/>
                </a:ext>
              </a:extLst>
            </p:cNvPr>
            <p:cNvSpPr/>
            <p:nvPr/>
          </p:nvSpPr>
          <p:spPr>
            <a:xfrm>
              <a:off x="6645599" y="6614640"/>
              <a:ext cx="55080" cy="119160"/>
            </a:xfrm>
            <a:custGeom>
              <a:avLst/>
              <a:gdLst/>
              <a:ahLst/>
              <a:cxnLst>
                <a:cxn ang="3cd4">
                  <a:pos x="hc" y="t"/>
                </a:cxn>
                <a:cxn ang="cd2">
                  <a:pos x="l" y="vc"/>
                </a:cxn>
                <a:cxn ang="cd4">
                  <a:pos x="hc" y="b"/>
                </a:cxn>
                <a:cxn ang="0">
                  <a:pos x="r" y="vc"/>
                </a:cxn>
              </a:cxnLst>
              <a:rect l="l" t="t" r="r" b="b"/>
              <a:pathLst>
                <a:path w="154" h="332">
                  <a:moveTo>
                    <a:pt x="148" y="56"/>
                  </a:moveTo>
                  <a:cubicBezTo>
                    <a:pt x="154" y="46"/>
                    <a:pt x="154" y="39"/>
                    <a:pt x="154" y="35"/>
                  </a:cubicBezTo>
                  <a:cubicBezTo>
                    <a:pt x="154" y="15"/>
                    <a:pt x="136" y="0"/>
                    <a:pt x="118" y="0"/>
                  </a:cubicBezTo>
                  <a:cubicBezTo>
                    <a:pt x="95" y="0"/>
                    <a:pt x="87" y="21"/>
                    <a:pt x="85" y="31"/>
                  </a:cubicBezTo>
                  <a:lnTo>
                    <a:pt x="4" y="309"/>
                  </a:lnTo>
                  <a:cubicBezTo>
                    <a:pt x="2" y="309"/>
                    <a:pt x="0" y="317"/>
                    <a:pt x="0" y="317"/>
                  </a:cubicBezTo>
                  <a:cubicBezTo>
                    <a:pt x="0" y="325"/>
                    <a:pt x="20" y="332"/>
                    <a:pt x="24" y="332"/>
                  </a:cubicBezTo>
                  <a:cubicBezTo>
                    <a:pt x="28" y="332"/>
                    <a:pt x="30" y="332"/>
                    <a:pt x="34"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5" name="Freeform 184">
              <a:extLst>
                <a:ext uri="{FF2B5EF4-FFF2-40B4-BE49-F238E27FC236}">
                  <a16:creationId xmlns:a16="http://schemas.microsoft.com/office/drawing/2014/main" id="{A22ABD34-B4F7-6040-B457-38D1B67C6115}"/>
                </a:ext>
              </a:extLst>
            </p:cNvPr>
            <p:cNvSpPr/>
            <p:nvPr/>
          </p:nvSpPr>
          <p:spPr>
            <a:xfrm>
              <a:off x="6750000" y="6843600"/>
              <a:ext cx="36720" cy="98280"/>
            </a:xfrm>
            <a:custGeom>
              <a:avLst/>
              <a:gdLst/>
              <a:ahLst/>
              <a:cxnLst>
                <a:cxn ang="3cd4">
                  <a:pos x="hc" y="t"/>
                </a:cxn>
                <a:cxn ang="cd2">
                  <a:pos x="l" y="vc"/>
                </a:cxn>
                <a:cxn ang="cd4">
                  <a:pos x="hc" y="b"/>
                </a:cxn>
                <a:cxn ang="0">
                  <a:pos x="r" y="vc"/>
                </a:cxn>
              </a:cxnLst>
              <a:rect l="l" t="t" r="r" b="b"/>
              <a:pathLst>
                <a:path w="103" h="274">
                  <a:moveTo>
                    <a:pt x="103" y="95"/>
                  </a:moveTo>
                  <a:cubicBezTo>
                    <a:pt x="103"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4" y="274"/>
                    <a:pt x="103" y="203"/>
                    <a:pt x="103"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6" name="Freeform 185">
              <a:extLst>
                <a:ext uri="{FF2B5EF4-FFF2-40B4-BE49-F238E27FC236}">
                  <a16:creationId xmlns:a16="http://schemas.microsoft.com/office/drawing/2014/main" id="{A23EFF5E-B225-D14E-9376-4CFDDF4E9807}"/>
                </a:ext>
              </a:extLst>
            </p:cNvPr>
            <p:cNvSpPr/>
            <p:nvPr/>
          </p:nvSpPr>
          <p:spPr>
            <a:xfrm>
              <a:off x="6869879" y="6733080"/>
              <a:ext cx="127440" cy="149040"/>
            </a:xfrm>
            <a:custGeom>
              <a:avLst/>
              <a:gdLst/>
              <a:ahLst/>
              <a:cxnLst>
                <a:cxn ang="3cd4">
                  <a:pos x="hc" y="t"/>
                </a:cxn>
                <a:cxn ang="cd2">
                  <a:pos x="l" y="vc"/>
                </a:cxn>
                <a:cxn ang="cd4">
                  <a:pos x="hc" y="b"/>
                </a:cxn>
                <a:cxn ang="0">
                  <a:pos x="r" y="vc"/>
                </a:cxn>
              </a:cxnLst>
              <a:rect l="l" t="t" r="r" b="b"/>
              <a:pathLst>
                <a:path w="355" h="415">
                  <a:moveTo>
                    <a:pt x="51" y="350"/>
                  </a:moveTo>
                  <a:cubicBezTo>
                    <a:pt x="49" y="365"/>
                    <a:pt x="43" y="386"/>
                    <a:pt x="43" y="390"/>
                  </a:cubicBezTo>
                  <a:cubicBezTo>
                    <a:pt x="43" y="406"/>
                    <a:pt x="55" y="415"/>
                    <a:pt x="69" y="415"/>
                  </a:cubicBezTo>
                  <a:cubicBezTo>
                    <a:pt x="79" y="415"/>
                    <a:pt x="95" y="406"/>
                    <a:pt x="101" y="390"/>
                  </a:cubicBezTo>
                  <a:cubicBezTo>
                    <a:pt x="103" y="386"/>
                    <a:pt x="132" y="261"/>
                    <a:pt x="136" y="245"/>
                  </a:cubicBezTo>
                  <a:cubicBezTo>
                    <a:pt x="142" y="213"/>
                    <a:pt x="158" y="149"/>
                    <a:pt x="164" y="124"/>
                  </a:cubicBezTo>
                  <a:cubicBezTo>
                    <a:pt x="168" y="114"/>
                    <a:pt x="191" y="70"/>
                    <a:pt x="213" y="50"/>
                  </a:cubicBezTo>
                  <a:cubicBezTo>
                    <a:pt x="219" y="44"/>
                    <a:pt x="244" y="21"/>
                    <a:pt x="282" y="21"/>
                  </a:cubicBezTo>
                  <a:cubicBezTo>
                    <a:pt x="306" y="21"/>
                    <a:pt x="317" y="31"/>
                    <a:pt x="319" y="31"/>
                  </a:cubicBezTo>
                  <a:cubicBezTo>
                    <a:pt x="292" y="35"/>
                    <a:pt x="274" y="58"/>
                    <a:pt x="274" y="81"/>
                  </a:cubicBezTo>
                  <a:cubicBezTo>
                    <a:pt x="274" y="95"/>
                    <a:pt x="284" y="114"/>
                    <a:pt x="308" y="114"/>
                  </a:cubicBezTo>
                  <a:cubicBezTo>
                    <a:pt x="329" y="114"/>
                    <a:pt x="355" y="93"/>
                    <a:pt x="355" y="60"/>
                  </a:cubicBezTo>
                  <a:cubicBezTo>
                    <a:pt x="355" y="27"/>
                    <a:pt x="327" y="0"/>
                    <a:pt x="282" y="0"/>
                  </a:cubicBezTo>
                  <a:cubicBezTo>
                    <a:pt x="225" y="0"/>
                    <a:pt x="187" y="46"/>
                    <a:pt x="171" y="70"/>
                  </a:cubicBezTo>
                  <a:cubicBezTo>
                    <a:pt x="164"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3"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7" name="Freeform 186">
              <a:extLst>
                <a:ext uri="{FF2B5EF4-FFF2-40B4-BE49-F238E27FC236}">
                  <a16:creationId xmlns:a16="http://schemas.microsoft.com/office/drawing/2014/main" id="{732D76EF-296B-4F4A-AA50-39BC8B19A589}"/>
                </a:ext>
              </a:extLst>
            </p:cNvPr>
            <p:cNvSpPr/>
            <p:nvPr/>
          </p:nvSpPr>
          <p:spPr>
            <a:xfrm>
              <a:off x="7047360" y="663264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8" name="Freeform 187">
              <a:extLst>
                <a:ext uri="{FF2B5EF4-FFF2-40B4-BE49-F238E27FC236}">
                  <a16:creationId xmlns:a16="http://schemas.microsoft.com/office/drawing/2014/main" id="{F0473CA7-27F5-8441-8846-C850E5998DE2}"/>
                </a:ext>
              </a:extLst>
            </p:cNvPr>
            <p:cNvSpPr/>
            <p:nvPr/>
          </p:nvSpPr>
          <p:spPr>
            <a:xfrm>
              <a:off x="71125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9" name="Freeform 188">
              <a:extLst>
                <a:ext uri="{FF2B5EF4-FFF2-40B4-BE49-F238E27FC236}">
                  <a16:creationId xmlns:a16="http://schemas.microsoft.com/office/drawing/2014/main" id="{6B5DC45C-1C94-C047-A370-2E76A376F812}"/>
                </a:ext>
              </a:extLst>
            </p:cNvPr>
            <p:cNvSpPr/>
            <p:nvPr/>
          </p:nvSpPr>
          <p:spPr>
            <a:xfrm>
              <a:off x="7268760" y="6843600"/>
              <a:ext cx="36720" cy="98280"/>
            </a:xfrm>
            <a:custGeom>
              <a:avLst/>
              <a:gdLst/>
              <a:ahLst/>
              <a:cxnLst>
                <a:cxn ang="3cd4">
                  <a:pos x="hc" y="t"/>
                </a:cxn>
                <a:cxn ang="cd2">
                  <a:pos x="l" y="vc"/>
                </a:cxn>
                <a:cxn ang="cd4">
                  <a:pos x="hc" y="b"/>
                </a:cxn>
                <a:cxn ang="0">
                  <a:pos x="r" y="vc"/>
                </a:cxn>
              </a:cxnLst>
              <a:rect l="l" t="t" r="r" b="b"/>
              <a:pathLst>
                <a:path w="103" h="274">
                  <a:moveTo>
                    <a:pt x="103" y="95"/>
                  </a:moveTo>
                  <a:cubicBezTo>
                    <a:pt x="103"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4" y="274"/>
                    <a:pt x="103" y="203"/>
                    <a:pt x="103"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0" name="Freeform 189">
              <a:extLst>
                <a:ext uri="{FF2B5EF4-FFF2-40B4-BE49-F238E27FC236}">
                  <a16:creationId xmlns:a16="http://schemas.microsoft.com/office/drawing/2014/main" id="{7B446054-9A34-2244-B9A6-F1194D7A92A1}"/>
                </a:ext>
              </a:extLst>
            </p:cNvPr>
            <p:cNvSpPr/>
            <p:nvPr/>
          </p:nvSpPr>
          <p:spPr>
            <a:xfrm>
              <a:off x="7392240" y="6733080"/>
              <a:ext cx="142920" cy="149040"/>
            </a:xfrm>
            <a:custGeom>
              <a:avLst/>
              <a:gdLst/>
              <a:ahLst/>
              <a:cxnLst>
                <a:cxn ang="3cd4">
                  <a:pos x="hc" y="t"/>
                </a:cxn>
                <a:cxn ang="cd2">
                  <a:pos x="l" y="vc"/>
                </a:cxn>
                <a:cxn ang="cd4">
                  <a:pos x="hc" y="b"/>
                </a:cxn>
                <a:cxn ang="0">
                  <a:pos x="r" y="vc"/>
                </a:cxn>
              </a:cxnLst>
              <a:rect l="l" t="t" r="r" b="b"/>
              <a:pathLst>
                <a:path w="398" h="415">
                  <a:moveTo>
                    <a:pt x="290" y="58"/>
                  </a:moveTo>
                  <a:cubicBezTo>
                    <a:pt x="274" y="25"/>
                    <a:pt x="248" y="0"/>
                    <a:pt x="209" y="0"/>
                  </a:cubicBezTo>
                  <a:cubicBezTo>
                    <a:pt x="108" y="0"/>
                    <a:pt x="0" y="135"/>
                    <a:pt x="0" y="267"/>
                  </a:cubicBezTo>
                  <a:cubicBezTo>
                    <a:pt x="0" y="354"/>
                    <a:pt x="47" y="415"/>
                    <a:pt x="116" y="415"/>
                  </a:cubicBezTo>
                  <a:cubicBezTo>
                    <a:pt x="134" y="415"/>
                    <a:pt x="177" y="410"/>
                    <a:pt x="229" y="346"/>
                  </a:cubicBezTo>
                  <a:cubicBezTo>
                    <a:pt x="237" y="383"/>
                    <a:pt x="266" y="415"/>
                    <a:pt x="308" y="415"/>
                  </a:cubicBezTo>
                  <a:cubicBezTo>
                    <a:pt x="339" y="415"/>
                    <a:pt x="359" y="394"/>
                    <a:pt x="373" y="365"/>
                  </a:cubicBezTo>
                  <a:cubicBezTo>
                    <a:pt x="386" y="332"/>
                    <a:pt x="398" y="276"/>
                    <a:pt x="398" y="274"/>
                  </a:cubicBezTo>
                  <a:cubicBezTo>
                    <a:pt x="398" y="265"/>
                    <a:pt x="390" y="265"/>
                    <a:pt x="388" y="265"/>
                  </a:cubicBezTo>
                  <a:cubicBezTo>
                    <a:pt x="380" y="265"/>
                    <a:pt x="378" y="267"/>
                    <a:pt x="376" y="282"/>
                  </a:cubicBezTo>
                  <a:cubicBezTo>
                    <a:pt x="361" y="340"/>
                    <a:pt x="345" y="394"/>
                    <a:pt x="309" y="394"/>
                  </a:cubicBezTo>
                  <a:cubicBezTo>
                    <a:pt x="286" y="394"/>
                    <a:pt x="284" y="371"/>
                    <a:pt x="284" y="352"/>
                  </a:cubicBezTo>
                  <a:cubicBezTo>
                    <a:pt x="284" y="332"/>
                    <a:pt x="286" y="325"/>
                    <a:pt x="296" y="284"/>
                  </a:cubicBezTo>
                  <a:cubicBezTo>
                    <a:pt x="306" y="247"/>
                    <a:pt x="306" y="236"/>
                    <a:pt x="313" y="203"/>
                  </a:cubicBezTo>
                  <a:lnTo>
                    <a:pt x="345" y="75"/>
                  </a:lnTo>
                  <a:cubicBezTo>
                    <a:pt x="351" y="48"/>
                    <a:pt x="351" y="48"/>
                    <a:pt x="351" y="44"/>
                  </a:cubicBezTo>
                  <a:cubicBezTo>
                    <a:pt x="351" y="27"/>
                    <a:pt x="341" y="19"/>
                    <a:pt x="327" y="19"/>
                  </a:cubicBezTo>
                  <a:cubicBezTo>
                    <a:pt x="306" y="19"/>
                    <a:pt x="292" y="39"/>
                    <a:pt x="290" y="58"/>
                  </a:cubicBezTo>
                  <a:close/>
                  <a:moveTo>
                    <a:pt x="233" y="296"/>
                  </a:moveTo>
                  <a:cubicBezTo>
                    <a:pt x="229" y="313"/>
                    <a:pt x="229" y="313"/>
                    <a:pt x="217" y="330"/>
                  </a:cubicBezTo>
                  <a:cubicBezTo>
                    <a:pt x="177" y="379"/>
                    <a:pt x="142" y="394"/>
                    <a:pt x="118" y="394"/>
                  </a:cubicBezTo>
                  <a:cubicBezTo>
                    <a:pt x="75" y="394"/>
                    <a:pt x="61" y="344"/>
                    <a:pt x="61" y="309"/>
                  </a:cubicBezTo>
                  <a:cubicBezTo>
                    <a:pt x="61" y="263"/>
                    <a:pt x="91" y="149"/>
                    <a:pt x="110" y="108"/>
                  </a:cubicBezTo>
                  <a:cubicBezTo>
                    <a:pt x="136" y="54"/>
                    <a:pt x="175" y="21"/>
                    <a:pt x="211" y="21"/>
                  </a:cubicBezTo>
                  <a:cubicBezTo>
                    <a:pt x="268" y="21"/>
                    <a:pt x="280" y="95"/>
                    <a:pt x="280" y="102"/>
                  </a:cubicBezTo>
                  <a:cubicBezTo>
                    <a:pt x="280" y="106"/>
                    <a:pt x="278" y="112"/>
                    <a:pt x="276"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1" name="Freeform 190">
              <a:extLst>
                <a:ext uri="{FF2B5EF4-FFF2-40B4-BE49-F238E27FC236}">
                  <a16:creationId xmlns:a16="http://schemas.microsoft.com/office/drawing/2014/main" id="{3966AEB0-8FDD-0943-A923-697E4C26B705}"/>
                </a:ext>
              </a:extLst>
            </p:cNvPr>
            <p:cNvSpPr/>
            <p:nvPr/>
          </p:nvSpPr>
          <p:spPr>
            <a:xfrm>
              <a:off x="756180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2" name="Freeform 191">
              <a:extLst>
                <a:ext uri="{FF2B5EF4-FFF2-40B4-BE49-F238E27FC236}">
                  <a16:creationId xmlns:a16="http://schemas.microsoft.com/office/drawing/2014/main" id="{32087B3E-E6EF-3C49-8681-6D1AA72BD39F}"/>
                </a:ext>
              </a:extLst>
            </p:cNvPr>
            <p:cNvSpPr/>
            <p:nvPr/>
          </p:nvSpPr>
          <p:spPr>
            <a:xfrm>
              <a:off x="7701840" y="6632640"/>
              <a:ext cx="42840" cy="327960"/>
            </a:xfrm>
            <a:custGeom>
              <a:avLst/>
              <a:gdLst/>
              <a:ahLst/>
              <a:cxnLst>
                <a:cxn ang="3cd4">
                  <a:pos x="hc" y="t"/>
                </a:cxn>
                <a:cxn ang="cd2">
                  <a:pos x="l" y="vc"/>
                </a:cxn>
                <a:cxn ang="cd4">
                  <a:pos x="hc" y="b"/>
                </a:cxn>
                <a:cxn ang="0">
                  <a:pos x="r" y="vc"/>
                </a:cxn>
              </a:cxnLst>
              <a:rect l="l" t="t" r="r" b="b"/>
              <a:pathLst>
                <a:path w="120" h="912">
                  <a:moveTo>
                    <a:pt x="120" y="912"/>
                  </a:moveTo>
                  <a:lnTo>
                    <a:pt x="120" y="877"/>
                  </a:lnTo>
                  <a:lnTo>
                    <a:pt x="35" y="877"/>
                  </a:lnTo>
                  <a:lnTo>
                    <a:pt x="35" y="37"/>
                  </a:lnTo>
                  <a:lnTo>
                    <a:pt x="120" y="37"/>
                  </a:lnTo>
                  <a:lnTo>
                    <a:pt x="120" y="0"/>
                  </a:lnTo>
                  <a:lnTo>
                    <a:pt x="0" y="0"/>
                  </a:lnTo>
                  <a:lnTo>
                    <a:pt x="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3" name="Freeform 192">
              <a:extLst>
                <a:ext uri="{FF2B5EF4-FFF2-40B4-BE49-F238E27FC236}">
                  <a16:creationId xmlns:a16="http://schemas.microsoft.com/office/drawing/2014/main" id="{9FE51FA0-DDE9-2C43-B74D-38456786F231}"/>
                </a:ext>
              </a:extLst>
            </p:cNvPr>
            <p:cNvSpPr/>
            <p:nvPr/>
          </p:nvSpPr>
          <p:spPr>
            <a:xfrm>
              <a:off x="7760520" y="6733080"/>
              <a:ext cx="127440" cy="149040"/>
            </a:xfrm>
            <a:custGeom>
              <a:avLst/>
              <a:gdLst/>
              <a:ahLst/>
              <a:cxnLst>
                <a:cxn ang="3cd4">
                  <a:pos x="hc" y="t"/>
                </a:cxn>
                <a:cxn ang="cd2">
                  <a:pos x="l" y="vc"/>
                </a:cxn>
                <a:cxn ang="cd4">
                  <a:pos x="hc" y="b"/>
                </a:cxn>
                <a:cxn ang="0">
                  <a:pos x="r" y="vc"/>
                </a:cxn>
              </a:cxnLst>
              <a:rect l="l" t="t" r="r" b="b"/>
              <a:pathLst>
                <a:path w="355" h="415">
                  <a:moveTo>
                    <a:pt x="51" y="350"/>
                  </a:moveTo>
                  <a:cubicBezTo>
                    <a:pt x="49" y="365"/>
                    <a:pt x="43" y="386"/>
                    <a:pt x="43" y="390"/>
                  </a:cubicBezTo>
                  <a:cubicBezTo>
                    <a:pt x="43" y="406"/>
                    <a:pt x="55" y="415"/>
                    <a:pt x="69" y="415"/>
                  </a:cubicBezTo>
                  <a:cubicBezTo>
                    <a:pt x="79" y="415"/>
                    <a:pt x="95" y="406"/>
                    <a:pt x="101" y="390"/>
                  </a:cubicBezTo>
                  <a:cubicBezTo>
                    <a:pt x="103" y="386"/>
                    <a:pt x="132" y="261"/>
                    <a:pt x="136" y="245"/>
                  </a:cubicBezTo>
                  <a:cubicBezTo>
                    <a:pt x="142" y="213"/>
                    <a:pt x="158" y="149"/>
                    <a:pt x="164" y="124"/>
                  </a:cubicBezTo>
                  <a:cubicBezTo>
                    <a:pt x="168" y="114"/>
                    <a:pt x="191" y="70"/>
                    <a:pt x="213" y="50"/>
                  </a:cubicBezTo>
                  <a:cubicBezTo>
                    <a:pt x="219" y="44"/>
                    <a:pt x="244" y="21"/>
                    <a:pt x="282" y="21"/>
                  </a:cubicBezTo>
                  <a:cubicBezTo>
                    <a:pt x="306" y="21"/>
                    <a:pt x="317" y="31"/>
                    <a:pt x="319" y="31"/>
                  </a:cubicBezTo>
                  <a:cubicBezTo>
                    <a:pt x="292" y="35"/>
                    <a:pt x="274" y="58"/>
                    <a:pt x="274" y="81"/>
                  </a:cubicBezTo>
                  <a:cubicBezTo>
                    <a:pt x="274" y="95"/>
                    <a:pt x="284" y="114"/>
                    <a:pt x="308" y="114"/>
                  </a:cubicBezTo>
                  <a:cubicBezTo>
                    <a:pt x="329" y="114"/>
                    <a:pt x="355" y="93"/>
                    <a:pt x="355" y="60"/>
                  </a:cubicBezTo>
                  <a:cubicBezTo>
                    <a:pt x="355" y="27"/>
                    <a:pt x="327" y="0"/>
                    <a:pt x="282" y="0"/>
                  </a:cubicBezTo>
                  <a:cubicBezTo>
                    <a:pt x="225" y="0"/>
                    <a:pt x="187" y="46"/>
                    <a:pt x="171" y="70"/>
                  </a:cubicBezTo>
                  <a:cubicBezTo>
                    <a:pt x="164"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3"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4" name="Freeform 193">
              <a:extLst>
                <a:ext uri="{FF2B5EF4-FFF2-40B4-BE49-F238E27FC236}">
                  <a16:creationId xmlns:a16="http://schemas.microsoft.com/office/drawing/2014/main" id="{5D49DEB5-A207-8248-A2EA-4A2A4D1800BD}"/>
                </a:ext>
              </a:extLst>
            </p:cNvPr>
            <p:cNvSpPr/>
            <p:nvPr/>
          </p:nvSpPr>
          <p:spPr>
            <a:xfrm>
              <a:off x="7986960" y="6687000"/>
              <a:ext cx="207720" cy="218880"/>
            </a:xfrm>
            <a:custGeom>
              <a:avLst/>
              <a:gdLst/>
              <a:ahLst/>
              <a:cxnLst>
                <a:cxn ang="3cd4">
                  <a:pos x="hc" y="t"/>
                </a:cxn>
                <a:cxn ang="cd2">
                  <a:pos x="l" y="vc"/>
                </a:cxn>
                <a:cxn ang="cd4">
                  <a:pos x="hc" y="b"/>
                </a:cxn>
                <a:cxn ang="0">
                  <a:pos x="r" y="vc"/>
                </a:cxn>
              </a:cxnLst>
              <a:rect l="l" t="t" r="r" b="b"/>
              <a:pathLst>
                <a:path w="578" h="609">
                  <a:moveTo>
                    <a:pt x="308" y="323"/>
                  </a:moveTo>
                  <a:lnTo>
                    <a:pt x="550" y="323"/>
                  </a:lnTo>
                  <a:cubicBezTo>
                    <a:pt x="562" y="323"/>
                    <a:pt x="578" y="323"/>
                    <a:pt x="578" y="305"/>
                  </a:cubicBezTo>
                  <a:cubicBezTo>
                    <a:pt x="578" y="286"/>
                    <a:pt x="562" y="286"/>
                    <a:pt x="550" y="286"/>
                  </a:cubicBezTo>
                  <a:lnTo>
                    <a:pt x="308" y="286"/>
                  </a:lnTo>
                  <a:lnTo>
                    <a:pt x="308" y="31"/>
                  </a:lnTo>
                  <a:cubicBezTo>
                    <a:pt x="308" y="17"/>
                    <a:pt x="308" y="0"/>
                    <a:pt x="290" y="0"/>
                  </a:cubicBezTo>
                  <a:cubicBezTo>
                    <a:pt x="272" y="0"/>
                    <a:pt x="272" y="17"/>
                    <a:pt x="272" y="31"/>
                  </a:cubicBezTo>
                  <a:lnTo>
                    <a:pt x="272" y="286"/>
                  </a:lnTo>
                  <a:lnTo>
                    <a:pt x="30" y="286"/>
                  </a:lnTo>
                  <a:cubicBezTo>
                    <a:pt x="16" y="286"/>
                    <a:pt x="0" y="286"/>
                    <a:pt x="0" y="305"/>
                  </a:cubicBezTo>
                  <a:cubicBezTo>
                    <a:pt x="0" y="323"/>
                    <a:pt x="16" y="323"/>
                    <a:pt x="30" y="323"/>
                  </a:cubicBezTo>
                  <a:lnTo>
                    <a:pt x="272" y="323"/>
                  </a:lnTo>
                  <a:lnTo>
                    <a:pt x="272" y="578"/>
                  </a:lnTo>
                  <a:cubicBezTo>
                    <a:pt x="272" y="591"/>
                    <a:pt x="272" y="609"/>
                    <a:pt x="290" y="609"/>
                  </a:cubicBezTo>
                  <a:cubicBezTo>
                    <a:pt x="308" y="609"/>
                    <a:pt x="308" y="591"/>
                    <a:pt x="308" y="5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5" name="Freeform 194">
              <a:extLst>
                <a:ext uri="{FF2B5EF4-FFF2-40B4-BE49-F238E27FC236}">
                  <a16:creationId xmlns:a16="http://schemas.microsoft.com/office/drawing/2014/main" id="{CB3A2AA7-0A1B-5B4B-B2F7-2A43055C8E8F}"/>
                </a:ext>
              </a:extLst>
            </p:cNvPr>
            <p:cNvSpPr/>
            <p:nvPr/>
          </p:nvSpPr>
          <p:spPr>
            <a:xfrm>
              <a:off x="8285760" y="6733080"/>
              <a:ext cx="164160" cy="216000"/>
            </a:xfrm>
            <a:custGeom>
              <a:avLst/>
              <a:gdLst/>
              <a:ahLst/>
              <a:cxnLst>
                <a:cxn ang="3cd4">
                  <a:pos x="hc" y="t"/>
                </a:cxn>
                <a:cxn ang="cd2">
                  <a:pos x="l" y="vc"/>
                </a:cxn>
                <a:cxn ang="cd4">
                  <a:pos x="hc" y="b"/>
                </a:cxn>
                <a:cxn ang="0">
                  <a:pos x="r" y="vc"/>
                </a:cxn>
              </a:cxnLst>
              <a:rect l="l" t="t" r="r" b="b"/>
              <a:pathLst>
                <a:path w="457" h="601">
                  <a:moveTo>
                    <a:pt x="20" y="172"/>
                  </a:moveTo>
                  <a:cubicBezTo>
                    <a:pt x="53" y="66"/>
                    <a:pt x="148" y="66"/>
                    <a:pt x="158" y="66"/>
                  </a:cubicBezTo>
                  <a:cubicBezTo>
                    <a:pt x="290" y="66"/>
                    <a:pt x="300" y="226"/>
                    <a:pt x="300" y="298"/>
                  </a:cubicBezTo>
                  <a:cubicBezTo>
                    <a:pt x="300" y="354"/>
                    <a:pt x="296" y="369"/>
                    <a:pt x="288" y="388"/>
                  </a:cubicBezTo>
                  <a:cubicBezTo>
                    <a:pt x="270" y="454"/>
                    <a:pt x="244" y="560"/>
                    <a:pt x="244" y="584"/>
                  </a:cubicBezTo>
                  <a:cubicBezTo>
                    <a:pt x="244" y="595"/>
                    <a:pt x="248" y="601"/>
                    <a:pt x="254" y="601"/>
                  </a:cubicBezTo>
                  <a:cubicBezTo>
                    <a:pt x="266" y="601"/>
                    <a:pt x="274" y="580"/>
                    <a:pt x="282" y="545"/>
                  </a:cubicBezTo>
                  <a:cubicBezTo>
                    <a:pt x="304" y="468"/>
                    <a:pt x="311" y="417"/>
                    <a:pt x="315" y="388"/>
                  </a:cubicBezTo>
                  <a:cubicBezTo>
                    <a:pt x="317" y="377"/>
                    <a:pt x="317" y="365"/>
                    <a:pt x="321" y="352"/>
                  </a:cubicBezTo>
                  <a:cubicBezTo>
                    <a:pt x="349" y="263"/>
                    <a:pt x="406" y="126"/>
                    <a:pt x="440" y="54"/>
                  </a:cubicBezTo>
                  <a:cubicBezTo>
                    <a:pt x="445" y="44"/>
                    <a:pt x="457" y="23"/>
                    <a:pt x="457" y="19"/>
                  </a:cubicBezTo>
                  <a:cubicBezTo>
                    <a:pt x="457" y="10"/>
                    <a:pt x="447" y="10"/>
                    <a:pt x="445" y="10"/>
                  </a:cubicBezTo>
                  <a:cubicBezTo>
                    <a:pt x="444" y="10"/>
                    <a:pt x="438" y="10"/>
                    <a:pt x="436" y="17"/>
                  </a:cubicBezTo>
                  <a:cubicBezTo>
                    <a:pt x="390" y="104"/>
                    <a:pt x="355" y="195"/>
                    <a:pt x="321" y="286"/>
                  </a:cubicBezTo>
                  <a:cubicBezTo>
                    <a:pt x="319" y="259"/>
                    <a:pt x="319" y="189"/>
                    <a:pt x="286" y="99"/>
                  </a:cubicBezTo>
                  <a:cubicBezTo>
                    <a:pt x="264" y="46"/>
                    <a:pt x="229" y="0"/>
                    <a:pt x="170" y="0"/>
                  </a:cubicBezTo>
                  <a:cubicBezTo>
                    <a:pt x="61" y="0"/>
                    <a:pt x="0" y="139"/>
                    <a:pt x="0" y="168"/>
                  </a:cubicBezTo>
                  <a:cubicBezTo>
                    <a:pt x="0" y="176"/>
                    <a:pt x="8" y="176"/>
                    <a:pt x="16" y="1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6" name="Freeform 195">
              <a:extLst>
                <a:ext uri="{FF2B5EF4-FFF2-40B4-BE49-F238E27FC236}">
                  <a16:creationId xmlns:a16="http://schemas.microsoft.com/office/drawing/2014/main" id="{24D53B0F-7C9A-F84B-BC8B-A70CE3EE1F6A}"/>
                </a:ext>
              </a:extLst>
            </p:cNvPr>
            <p:cNvSpPr/>
            <p:nvPr/>
          </p:nvSpPr>
          <p:spPr>
            <a:xfrm>
              <a:off x="8475840" y="6654239"/>
              <a:ext cx="222480" cy="231840"/>
            </a:xfrm>
            <a:custGeom>
              <a:avLst/>
              <a:gdLst/>
              <a:ahLst/>
              <a:cxnLst>
                <a:cxn ang="3cd4">
                  <a:pos x="hc" y="t"/>
                </a:cxn>
                <a:cxn ang="cd2">
                  <a:pos x="l" y="vc"/>
                </a:cxn>
                <a:cxn ang="cd4">
                  <a:pos x="hc" y="b"/>
                </a:cxn>
                <a:cxn ang="0">
                  <a:pos x="r" y="vc"/>
                </a:cxn>
              </a:cxnLst>
              <a:rect l="l" t="t" r="r" b="b"/>
              <a:pathLst>
                <a:path w="619" h="645">
                  <a:moveTo>
                    <a:pt x="497" y="104"/>
                  </a:moveTo>
                  <a:cubicBezTo>
                    <a:pt x="540" y="33"/>
                    <a:pt x="576" y="31"/>
                    <a:pt x="607" y="29"/>
                  </a:cubicBezTo>
                  <a:cubicBezTo>
                    <a:pt x="619" y="27"/>
                    <a:pt x="619" y="12"/>
                    <a:pt x="619" y="10"/>
                  </a:cubicBezTo>
                  <a:cubicBezTo>
                    <a:pt x="619" y="4"/>
                    <a:pt x="615" y="0"/>
                    <a:pt x="607" y="0"/>
                  </a:cubicBezTo>
                  <a:cubicBezTo>
                    <a:pt x="585" y="0"/>
                    <a:pt x="560" y="2"/>
                    <a:pt x="536" y="2"/>
                  </a:cubicBezTo>
                  <a:cubicBezTo>
                    <a:pt x="509" y="2"/>
                    <a:pt x="479" y="0"/>
                    <a:pt x="451" y="0"/>
                  </a:cubicBezTo>
                  <a:cubicBezTo>
                    <a:pt x="445" y="0"/>
                    <a:pt x="434" y="0"/>
                    <a:pt x="434" y="17"/>
                  </a:cubicBezTo>
                  <a:cubicBezTo>
                    <a:pt x="434" y="27"/>
                    <a:pt x="442" y="29"/>
                    <a:pt x="447" y="29"/>
                  </a:cubicBezTo>
                  <a:cubicBezTo>
                    <a:pt x="471" y="31"/>
                    <a:pt x="489" y="39"/>
                    <a:pt x="489" y="58"/>
                  </a:cubicBezTo>
                  <a:cubicBezTo>
                    <a:pt x="489" y="73"/>
                    <a:pt x="475" y="93"/>
                    <a:pt x="475" y="93"/>
                  </a:cubicBezTo>
                  <a:lnTo>
                    <a:pt x="209" y="539"/>
                  </a:lnTo>
                  <a:lnTo>
                    <a:pt x="150" y="56"/>
                  </a:lnTo>
                  <a:cubicBezTo>
                    <a:pt x="150" y="39"/>
                    <a:pt x="170" y="29"/>
                    <a:pt x="209" y="29"/>
                  </a:cubicBezTo>
                  <a:cubicBezTo>
                    <a:pt x="221" y="29"/>
                    <a:pt x="231" y="29"/>
                    <a:pt x="231" y="10"/>
                  </a:cubicBezTo>
                  <a:cubicBezTo>
                    <a:pt x="231" y="2"/>
                    <a:pt x="225" y="0"/>
                    <a:pt x="219" y="0"/>
                  </a:cubicBezTo>
                  <a:cubicBezTo>
                    <a:pt x="183" y="0"/>
                    <a:pt x="146" y="2"/>
                    <a:pt x="110" y="2"/>
                  </a:cubicBezTo>
                  <a:cubicBezTo>
                    <a:pt x="95" y="2"/>
                    <a:pt x="79" y="2"/>
                    <a:pt x="63" y="2"/>
                  </a:cubicBezTo>
                  <a:cubicBezTo>
                    <a:pt x="47" y="2"/>
                    <a:pt x="32" y="0"/>
                    <a:pt x="16" y="0"/>
                  </a:cubicBezTo>
                  <a:cubicBezTo>
                    <a:pt x="10" y="0"/>
                    <a:pt x="0" y="0"/>
                    <a:pt x="0" y="17"/>
                  </a:cubicBezTo>
                  <a:cubicBezTo>
                    <a:pt x="0" y="29"/>
                    <a:pt x="8" y="29"/>
                    <a:pt x="22" y="29"/>
                  </a:cubicBezTo>
                  <a:cubicBezTo>
                    <a:pt x="71" y="29"/>
                    <a:pt x="71" y="37"/>
                    <a:pt x="73" y="60"/>
                  </a:cubicBezTo>
                  <a:lnTo>
                    <a:pt x="142" y="624"/>
                  </a:lnTo>
                  <a:cubicBezTo>
                    <a:pt x="146" y="640"/>
                    <a:pt x="148" y="645"/>
                    <a:pt x="160"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7" name="Freeform 196">
              <a:extLst>
                <a:ext uri="{FF2B5EF4-FFF2-40B4-BE49-F238E27FC236}">
                  <a16:creationId xmlns:a16="http://schemas.microsoft.com/office/drawing/2014/main" id="{B8FFFE3F-DE63-6844-BCB8-4BCB2C6D9372}"/>
                </a:ext>
              </a:extLst>
            </p:cNvPr>
            <p:cNvSpPr/>
            <p:nvPr/>
          </p:nvSpPr>
          <p:spPr>
            <a:xfrm>
              <a:off x="8718480" y="6643799"/>
              <a:ext cx="131040" cy="101880"/>
            </a:xfrm>
            <a:custGeom>
              <a:avLst/>
              <a:gdLst/>
              <a:ahLst/>
              <a:cxnLst>
                <a:cxn ang="3cd4">
                  <a:pos x="hc" y="t"/>
                </a:cxn>
                <a:cxn ang="cd2">
                  <a:pos x="l" y="vc"/>
                </a:cxn>
                <a:cxn ang="cd4">
                  <a:pos x="hc" y="b"/>
                </a:cxn>
                <a:cxn ang="0">
                  <a:pos x="r" y="vc"/>
                </a:cxn>
              </a:cxnLst>
              <a:rect l="l" t="t" r="r" b="b"/>
              <a:pathLst>
                <a:path w="365" h="284">
                  <a:moveTo>
                    <a:pt x="162" y="44"/>
                  </a:moveTo>
                  <a:lnTo>
                    <a:pt x="235" y="44"/>
                  </a:lnTo>
                  <a:cubicBezTo>
                    <a:pt x="225" y="83"/>
                    <a:pt x="213" y="141"/>
                    <a:pt x="213" y="191"/>
                  </a:cubicBezTo>
                  <a:cubicBezTo>
                    <a:pt x="213" y="218"/>
                    <a:pt x="215" y="234"/>
                    <a:pt x="219" y="249"/>
                  </a:cubicBezTo>
                  <a:cubicBezTo>
                    <a:pt x="229" y="280"/>
                    <a:pt x="237" y="284"/>
                    <a:pt x="246" y="284"/>
                  </a:cubicBezTo>
                  <a:cubicBezTo>
                    <a:pt x="260" y="284"/>
                    <a:pt x="274" y="269"/>
                    <a:pt x="274" y="255"/>
                  </a:cubicBezTo>
                  <a:cubicBezTo>
                    <a:pt x="274" y="249"/>
                    <a:pt x="274" y="247"/>
                    <a:pt x="270" y="240"/>
                  </a:cubicBezTo>
                  <a:cubicBezTo>
                    <a:pt x="258" y="216"/>
                    <a:pt x="248" y="180"/>
                    <a:pt x="248" y="126"/>
                  </a:cubicBezTo>
                  <a:cubicBezTo>
                    <a:pt x="248" y="114"/>
                    <a:pt x="248" y="89"/>
                    <a:pt x="256" y="44"/>
                  </a:cubicBezTo>
                  <a:lnTo>
                    <a:pt x="333" y="44"/>
                  </a:lnTo>
                  <a:cubicBezTo>
                    <a:pt x="343" y="44"/>
                    <a:pt x="349" y="44"/>
                    <a:pt x="355" y="39"/>
                  </a:cubicBezTo>
                  <a:cubicBezTo>
                    <a:pt x="363" y="31"/>
                    <a:pt x="365" y="23"/>
                    <a:pt x="365" y="19"/>
                  </a:cubicBezTo>
                  <a:cubicBezTo>
                    <a:pt x="365" y="0"/>
                    <a:pt x="349" y="0"/>
                    <a:pt x="339"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3"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8" name="Freeform 197">
              <a:extLst>
                <a:ext uri="{FF2B5EF4-FFF2-40B4-BE49-F238E27FC236}">
                  <a16:creationId xmlns:a16="http://schemas.microsoft.com/office/drawing/2014/main" id="{05DDD10D-9147-4F42-87C1-018AAF08651A}"/>
                </a:ext>
              </a:extLst>
            </p:cNvPr>
            <p:cNvSpPr/>
            <p:nvPr/>
          </p:nvSpPr>
          <p:spPr>
            <a:xfrm>
              <a:off x="890892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9" name="Freeform 198">
              <a:extLst>
                <a:ext uri="{FF2B5EF4-FFF2-40B4-BE49-F238E27FC236}">
                  <a16:creationId xmlns:a16="http://schemas.microsoft.com/office/drawing/2014/main" id="{38873DFE-5C6A-3549-8832-3C18FB1F341B}"/>
                </a:ext>
              </a:extLst>
            </p:cNvPr>
            <p:cNvSpPr/>
            <p:nvPr/>
          </p:nvSpPr>
          <p:spPr>
            <a:xfrm>
              <a:off x="90151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0" name="Freeform 199">
              <a:extLst>
                <a:ext uri="{FF2B5EF4-FFF2-40B4-BE49-F238E27FC236}">
                  <a16:creationId xmlns:a16="http://schemas.microsoft.com/office/drawing/2014/main" id="{F20D317C-6E5E-9B40-A41B-E035AC20C5AF}"/>
                </a:ext>
              </a:extLst>
            </p:cNvPr>
            <p:cNvSpPr/>
            <p:nvPr/>
          </p:nvSpPr>
          <p:spPr>
            <a:xfrm>
              <a:off x="9155160" y="6614640"/>
              <a:ext cx="55080" cy="119160"/>
            </a:xfrm>
            <a:custGeom>
              <a:avLst/>
              <a:gdLst/>
              <a:ahLst/>
              <a:cxnLst>
                <a:cxn ang="3cd4">
                  <a:pos x="hc" y="t"/>
                </a:cxn>
                <a:cxn ang="cd2">
                  <a:pos x="l" y="vc"/>
                </a:cxn>
                <a:cxn ang="cd4">
                  <a:pos x="hc" y="b"/>
                </a:cxn>
                <a:cxn ang="0">
                  <a:pos x="r" y="vc"/>
                </a:cxn>
              </a:cxnLst>
              <a:rect l="l" t="t" r="r" b="b"/>
              <a:pathLst>
                <a:path w="154" h="332">
                  <a:moveTo>
                    <a:pt x="148" y="56"/>
                  </a:moveTo>
                  <a:cubicBezTo>
                    <a:pt x="154" y="46"/>
                    <a:pt x="154" y="39"/>
                    <a:pt x="154" y="35"/>
                  </a:cubicBezTo>
                  <a:cubicBezTo>
                    <a:pt x="154" y="15"/>
                    <a:pt x="136" y="0"/>
                    <a:pt x="118" y="0"/>
                  </a:cubicBezTo>
                  <a:cubicBezTo>
                    <a:pt x="95" y="0"/>
                    <a:pt x="87" y="21"/>
                    <a:pt x="85" y="31"/>
                  </a:cubicBezTo>
                  <a:lnTo>
                    <a:pt x="4" y="309"/>
                  </a:lnTo>
                  <a:cubicBezTo>
                    <a:pt x="2" y="309"/>
                    <a:pt x="0" y="317"/>
                    <a:pt x="0" y="317"/>
                  </a:cubicBezTo>
                  <a:cubicBezTo>
                    <a:pt x="0" y="325"/>
                    <a:pt x="20" y="332"/>
                    <a:pt x="24" y="332"/>
                  </a:cubicBezTo>
                  <a:cubicBezTo>
                    <a:pt x="28" y="332"/>
                    <a:pt x="30" y="332"/>
                    <a:pt x="34"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1" name="Freeform 200">
              <a:extLst>
                <a:ext uri="{FF2B5EF4-FFF2-40B4-BE49-F238E27FC236}">
                  <a16:creationId xmlns:a16="http://schemas.microsoft.com/office/drawing/2014/main" id="{9304EB5B-BD47-044E-B1D2-2A7A7D981929}"/>
                </a:ext>
              </a:extLst>
            </p:cNvPr>
            <p:cNvSpPr/>
            <p:nvPr/>
          </p:nvSpPr>
          <p:spPr>
            <a:xfrm>
              <a:off x="924948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2" name="Freeform 201">
              <a:extLst>
                <a:ext uri="{FF2B5EF4-FFF2-40B4-BE49-F238E27FC236}">
                  <a16:creationId xmlns:a16="http://schemas.microsoft.com/office/drawing/2014/main" id="{B4690BDF-0922-094F-9D38-12DD2834CA1F}"/>
                </a:ext>
              </a:extLst>
            </p:cNvPr>
            <p:cNvSpPr/>
            <p:nvPr/>
          </p:nvSpPr>
          <p:spPr>
            <a:xfrm>
              <a:off x="9359280" y="6632640"/>
              <a:ext cx="42840" cy="327960"/>
            </a:xfrm>
            <a:custGeom>
              <a:avLst/>
              <a:gdLst/>
              <a:ahLst/>
              <a:cxnLst>
                <a:cxn ang="3cd4">
                  <a:pos x="hc" y="t"/>
                </a:cxn>
                <a:cxn ang="cd2">
                  <a:pos x="l" y="vc"/>
                </a:cxn>
                <a:cxn ang="cd4">
                  <a:pos x="hc" y="b"/>
                </a:cxn>
                <a:cxn ang="0">
                  <a:pos x="r" y="vc"/>
                </a:cxn>
              </a:cxnLst>
              <a:rect l="l" t="t" r="r" b="b"/>
              <a:pathLst>
                <a:path w="120" h="912">
                  <a:moveTo>
                    <a:pt x="120" y="0"/>
                  </a:moveTo>
                  <a:lnTo>
                    <a:pt x="0" y="0"/>
                  </a:lnTo>
                  <a:lnTo>
                    <a:pt x="0" y="37"/>
                  </a:lnTo>
                  <a:lnTo>
                    <a:pt x="85" y="37"/>
                  </a:lnTo>
                  <a:lnTo>
                    <a:pt x="85" y="877"/>
                  </a:lnTo>
                  <a:lnTo>
                    <a:pt x="0" y="877"/>
                  </a:lnTo>
                  <a:lnTo>
                    <a:pt x="0" y="912"/>
                  </a:lnTo>
                  <a:lnTo>
                    <a:pt x="12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03" name="TextBox 202">
            <a:extLst>
              <a:ext uri="{FF2B5EF4-FFF2-40B4-BE49-F238E27FC236}">
                <a16:creationId xmlns:a16="http://schemas.microsoft.com/office/drawing/2014/main" id="{EA0E8E81-A9F4-5143-B62D-BEC3444F72A8}"/>
              </a:ext>
            </a:extLst>
          </p:cNvPr>
          <p:cNvSpPr txBox="1"/>
          <p:nvPr/>
        </p:nvSpPr>
        <p:spPr>
          <a:xfrm>
            <a:off x="731520" y="6583680"/>
            <a:ext cx="2235140" cy="415198"/>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Or, more simply:</a:t>
            </a:r>
          </a:p>
        </p:txBody>
      </p:sp>
      <p:sp>
        <p:nvSpPr>
          <p:cNvPr id="204" name="TextBox 203">
            <a:extLst>
              <a:ext uri="{FF2B5EF4-FFF2-40B4-BE49-F238E27FC236}">
                <a16:creationId xmlns:a16="http://schemas.microsoft.com/office/drawing/2014/main" id="{4435AE6D-D5EB-AB48-8841-3AF08326BB68}"/>
              </a:ext>
            </a:extLst>
          </p:cNvPr>
          <p:cNvSpPr txBox="1"/>
          <p:nvPr/>
        </p:nvSpPr>
        <p:spPr>
          <a:xfrm>
            <a:off x="8349120" y="7132320"/>
            <a:ext cx="1541745"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(SB, eqn 4.4)</a:t>
            </a:r>
          </a:p>
        </p:txBody>
      </p:sp>
      <p:sp>
        <p:nvSpPr>
          <p:cNvPr id="208" name="Title 159">
            <a:extLst>
              <a:ext uri="{FF2B5EF4-FFF2-40B4-BE49-F238E27FC236}">
                <a16:creationId xmlns:a16="http://schemas.microsoft.com/office/drawing/2014/main" id="{23F054A0-00DA-E348-B39C-68C212819514}"/>
              </a:ext>
            </a:extLst>
          </p:cNvPr>
          <p:cNvSpPr>
            <a:spLocks noGrp="1"/>
          </p:cNvSpPr>
          <p:nvPr>
            <p:ph type="title"/>
          </p:nvPr>
        </p:nvSpPr>
        <p:spPr>
          <a:xfrm>
            <a:off x="693043" y="402483"/>
            <a:ext cx="8694539" cy="839158"/>
          </a:xfrm>
        </p:spPr>
        <p:txBody>
          <a:bodyPr/>
          <a:lstStyle/>
          <a:p>
            <a:r>
              <a:rPr lang="en-US" dirty="0"/>
              <a:t>Policy Evaluation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grpSp>
        <p:nvGrpSpPr>
          <p:cNvPr id="2" name="Group 1" descr="28§display§V^\pi(s_{t}=s)= r_{t+1} + \mbox{expected value of being at } s_{t+1}§svg§600§FALSE" title="TexMaths">
            <a:extLst>
              <a:ext uri="{FF2B5EF4-FFF2-40B4-BE49-F238E27FC236}">
                <a16:creationId xmlns:a16="http://schemas.microsoft.com/office/drawing/2014/main" id="{5AF3F935-138F-C947-AA4A-3443A229E95C}"/>
              </a:ext>
            </a:extLst>
          </p:cNvPr>
          <p:cNvGrpSpPr/>
          <p:nvPr/>
        </p:nvGrpSpPr>
        <p:grpSpPr>
          <a:xfrm>
            <a:off x="1269360" y="3229200"/>
            <a:ext cx="6685560" cy="337320"/>
            <a:chOff x="1269360" y="3229200"/>
            <a:chExt cx="6685560" cy="337320"/>
          </a:xfrm>
        </p:grpSpPr>
        <p:sp>
          <p:nvSpPr>
            <p:cNvPr id="3" name="Freeform 2">
              <a:extLst>
                <a:ext uri="{FF2B5EF4-FFF2-40B4-BE49-F238E27FC236}">
                  <a16:creationId xmlns:a16="http://schemas.microsoft.com/office/drawing/2014/main" id="{B0703F89-0EF6-4841-A8E3-99872D3F4B13}"/>
                </a:ext>
              </a:extLst>
            </p:cNvPr>
            <p:cNvSpPr/>
            <p:nvPr/>
          </p:nvSpPr>
          <p:spPr>
            <a:xfrm>
              <a:off x="1269360" y="3229920"/>
              <a:ext cx="6685560" cy="336600"/>
            </a:xfrm>
            <a:custGeom>
              <a:avLst/>
              <a:gdLst/>
              <a:ahLst/>
              <a:cxnLst>
                <a:cxn ang="3cd4">
                  <a:pos x="hc" y="t"/>
                </a:cxn>
                <a:cxn ang="cd2">
                  <a:pos x="l" y="vc"/>
                </a:cxn>
                <a:cxn ang="cd4">
                  <a:pos x="hc" y="b"/>
                </a:cxn>
                <a:cxn ang="0">
                  <a:pos x="r" y="vc"/>
                </a:cxn>
              </a:cxnLst>
              <a:rect l="l" t="t" r="r" b="b"/>
              <a:pathLst>
                <a:path w="18572" h="936">
                  <a:moveTo>
                    <a:pt x="9286" y="936"/>
                  </a:moveTo>
                  <a:lnTo>
                    <a:pt x="0" y="936"/>
                  </a:lnTo>
                  <a:lnTo>
                    <a:pt x="0" y="0"/>
                  </a:lnTo>
                  <a:lnTo>
                    <a:pt x="18572" y="0"/>
                  </a:lnTo>
                  <a:lnTo>
                    <a:pt x="18572" y="93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 name="Freeform 3">
              <a:extLst>
                <a:ext uri="{FF2B5EF4-FFF2-40B4-BE49-F238E27FC236}">
                  <a16:creationId xmlns:a16="http://schemas.microsoft.com/office/drawing/2014/main" id="{698C622F-F392-394C-82DE-93290CE371F1}"/>
                </a:ext>
              </a:extLst>
            </p:cNvPr>
            <p:cNvSpPr/>
            <p:nvPr/>
          </p:nvSpPr>
          <p:spPr>
            <a:xfrm>
              <a:off x="1286280" y="3251520"/>
              <a:ext cx="210240" cy="238320"/>
            </a:xfrm>
            <a:custGeom>
              <a:avLst/>
              <a:gdLst/>
              <a:ahLst/>
              <a:cxnLst>
                <a:cxn ang="3cd4">
                  <a:pos x="hc" y="t"/>
                </a:cxn>
                <a:cxn ang="cd2">
                  <a:pos x="l" y="vc"/>
                </a:cxn>
                <a:cxn ang="cd4">
                  <a:pos x="hc" y="b"/>
                </a:cxn>
                <a:cxn ang="0">
                  <a:pos x="r" y="vc"/>
                </a:cxn>
              </a:cxnLst>
              <a:rect l="l" t="t" r="r" b="b"/>
              <a:pathLst>
                <a:path w="585" h="663">
                  <a:moveTo>
                    <a:pt x="470" y="107"/>
                  </a:moveTo>
                  <a:cubicBezTo>
                    <a:pt x="511" y="34"/>
                    <a:pt x="544" y="32"/>
                    <a:pt x="576" y="30"/>
                  </a:cubicBezTo>
                  <a:cubicBezTo>
                    <a:pt x="585" y="28"/>
                    <a:pt x="585" y="13"/>
                    <a:pt x="585" y="11"/>
                  </a:cubicBezTo>
                  <a:cubicBezTo>
                    <a:pt x="585" y="4"/>
                    <a:pt x="581" y="0"/>
                    <a:pt x="576" y="0"/>
                  </a:cubicBezTo>
                  <a:cubicBezTo>
                    <a:pt x="553" y="0"/>
                    <a:pt x="529" y="2"/>
                    <a:pt x="507" y="2"/>
                  </a:cubicBezTo>
                  <a:cubicBezTo>
                    <a:pt x="481" y="2"/>
                    <a:pt x="453" y="0"/>
                    <a:pt x="427" y="0"/>
                  </a:cubicBezTo>
                  <a:cubicBezTo>
                    <a:pt x="421" y="0"/>
                    <a:pt x="410" y="0"/>
                    <a:pt x="410" y="17"/>
                  </a:cubicBezTo>
                  <a:cubicBezTo>
                    <a:pt x="410" y="28"/>
                    <a:pt x="417" y="30"/>
                    <a:pt x="423" y="30"/>
                  </a:cubicBezTo>
                  <a:cubicBezTo>
                    <a:pt x="445" y="32"/>
                    <a:pt x="462" y="41"/>
                    <a:pt x="462" y="60"/>
                  </a:cubicBezTo>
                  <a:cubicBezTo>
                    <a:pt x="462" y="75"/>
                    <a:pt x="449" y="96"/>
                    <a:pt x="449" y="96"/>
                  </a:cubicBezTo>
                  <a:lnTo>
                    <a:pt x="198" y="554"/>
                  </a:lnTo>
                  <a:lnTo>
                    <a:pt x="142" y="58"/>
                  </a:lnTo>
                  <a:cubicBezTo>
                    <a:pt x="142" y="41"/>
                    <a:pt x="160" y="30"/>
                    <a:pt x="198" y="30"/>
                  </a:cubicBezTo>
                  <a:cubicBezTo>
                    <a:pt x="209" y="30"/>
                    <a:pt x="218" y="30"/>
                    <a:pt x="218" y="11"/>
                  </a:cubicBezTo>
                  <a:cubicBezTo>
                    <a:pt x="218" y="2"/>
                    <a:pt x="212" y="0"/>
                    <a:pt x="207" y="0"/>
                  </a:cubicBezTo>
                  <a:cubicBezTo>
                    <a:pt x="173" y="0"/>
                    <a:pt x="138" y="2"/>
                    <a:pt x="104" y="2"/>
                  </a:cubicBezTo>
                  <a:cubicBezTo>
                    <a:pt x="89" y="2"/>
                    <a:pt x="75" y="2"/>
                    <a:pt x="60" y="2"/>
                  </a:cubicBezTo>
                  <a:cubicBezTo>
                    <a:pt x="45" y="2"/>
                    <a:pt x="30" y="0"/>
                    <a:pt x="15" y="0"/>
                  </a:cubicBezTo>
                  <a:cubicBezTo>
                    <a:pt x="9" y="0"/>
                    <a:pt x="0" y="0"/>
                    <a:pt x="0" y="17"/>
                  </a:cubicBezTo>
                  <a:cubicBezTo>
                    <a:pt x="0" y="30"/>
                    <a:pt x="7" y="30"/>
                    <a:pt x="20" y="30"/>
                  </a:cubicBezTo>
                  <a:cubicBezTo>
                    <a:pt x="67" y="30"/>
                    <a:pt x="67" y="38"/>
                    <a:pt x="69" y="62"/>
                  </a:cubicBezTo>
                  <a:lnTo>
                    <a:pt x="134" y="642"/>
                  </a:lnTo>
                  <a:cubicBezTo>
                    <a:pt x="138" y="659"/>
                    <a:pt x="140" y="663"/>
                    <a:pt x="151" y="663"/>
                  </a:cubicBezTo>
                  <a:cubicBezTo>
                    <a:pt x="164" y="663"/>
                    <a:pt x="168" y="659"/>
                    <a:pt x="173" y="6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 name="Freeform 4">
              <a:extLst>
                <a:ext uri="{FF2B5EF4-FFF2-40B4-BE49-F238E27FC236}">
                  <a16:creationId xmlns:a16="http://schemas.microsoft.com/office/drawing/2014/main" id="{75E08374-E47A-9A4E-9A9D-4B3F9788206C}"/>
                </a:ext>
              </a:extLst>
            </p:cNvPr>
            <p:cNvSpPr/>
            <p:nvPr/>
          </p:nvSpPr>
          <p:spPr>
            <a:xfrm>
              <a:off x="1515600" y="3240720"/>
              <a:ext cx="123840" cy="104760"/>
            </a:xfrm>
            <a:custGeom>
              <a:avLst/>
              <a:gdLst/>
              <a:ahLst/>
              <a:cxnLst>
                <a:cxn ang="3cd4">
                  <a:pos x="hc" y="t"/>
                </a:cxn>
                <a:cxn ang="cd2">
                  <a:pos x="l" y="vc"/>
                </a:cxn>
                <a:cxn ang="cd4">
                  <a:pos x="hc" y="b"/>
                </a:cxn>
                <a:cxn ang="0">
                  <a:pos x="r" y="vc"/>
                </a:cxn>
              </a:cxnLst>
              <a:rect l="l" t="t" r="r" b="b"/>
              <a:pathLst>
                <a:path w="345" h="292">
                  <a:moveTo>
                    <a:pt x="153" y="45"/>
                  </a:moveTo>
                  <a:lnTo>
                    <a:pt x="222" y="45"/>
                  </a:lnTo>
                  <a:cubicBezTo>
                    <a:pt x="212" y="85"/>
                    <a:pt x="201" y="145"/>
                    <a:pt x="201" y="196"/>
                  </a:cubicBezTo>
                  <a:cubicBezTo>
                    <a:pt x="201" y="224"/>
                    <a:pt x="203" y="241"/>
                    <a:pt x="207" y="256"/>
                  </a:cubicBezTo>
                  <a:cubicBezTo>
                    <a:pt x="216" y="288"/>
                    <a:pt x="224" y="292"/>
                    <a:pt x="233" y="292"/>
                  </a:cubicBezTo>
                  <a:cubicBezTo>
                    <a:pt x="246" y="292"/>
                    <a:pt x="259" y="277"/>
                    <a:pt x="259" y="262"/>
                  </a:cubicBezTo>
                  <a:cubicBezTo>
                    <a:pt x="259" y="256"/>
                    <a:pt x="259" y="254"/>
                    <a:pt x="255" y="247"/>
                  </a:cubicBezTo>
                  <a:cubicBezTo>
                    <a:pt x="244" y="222"/>
                    <a:pt x="235" y="185"/>
                    <a:pt x="235" y="130"/>
                  </a:cubicBezTo>
                  <a:cubicBezTo>
                    <a:pt x="235" y="117"/>
                    <a:pt x="235" y="92"/>
                    <a:pt x="242" y="45"/>
                  </a:cubicBezTo>
                  <a:lnTo>
                    <a:pt x="315" y="45"/>
                  </a:lnTo>
                  <a:cubicBezTo>
                    <a:pt x="324" y="45"/>
                    <a:pt x="330" y="45"/>
                    <a:pt x="335" y="41"/>
                  </a:cubicBezTo>
                  <a:cubicBezTo>
                    <a:pt x="343" y="32"/>
                    <a:pt x="345" y="23"/>
                    <a:pt x="345" y="19"/>
                  </a:cubicBezTo>
                  <a:cubicBezTo>
                    <a:pt x="345" y="0"/>
                    <a:pt x="330" y="0"/>
                    <a:pt x="321" y="0"/>
                  </a:cubicBezTo>
                  <a:lnTo>
                    <a:pt x="102" y="0"/>
                  </a:lnTo>
                  <a:cubicBezTo>
                    <a:pt x="80" y="0"/>
                    <a:pt x="63" y="6"/>
                    <a:pt x="37" y="34"/>
                  </a:cubicBezTo>
                  <a:cubicBezTo>
                    <a:pt x="22" y="49"/>
                    <a:pt x="0" y="85"/>
                    <a:pt x="0" y="90"/>
                  </a:cubicBezTo>
                  <a:cubicBezTo>
                    <a:pt x="0" y="98"/>
                    <a:pt x="7" y="98"/>
                    <a:pt x="9" y="98"/>
                  </a:cubicBezTo>
                  <a:cubicBezTo>
                    <a:pt x="17" y="98"/>
                    <a:pt x="17" y="98"/>
                    <a:pt x="20" y="92"/>
                  </a:cubicBezTo>
                  <a:cubicBezTo>
                    <a:pt x="50" y="45"/>
                    <a:pt x="86" y="45"/>
                    <a:pt x="99" y="45"/>
                  </a:cubicBezTo>
                  <a:lnTo>
                    <a:pt x="132" y="45"/>
                  </a:lnTo>
                  <a:cubicBezTo>
                    <a:pt x="116" y="117"/>
                    <a:pt x="84" y="196"/>
                    <a:pt x="67" y="235"/>
                  </a:cubicBezTo>
                  <a:cubicBezTo>
                    <a:pt x="63" y="243"/>
                    <a:pt x="58" y="258"/>
                    <a:pt x="56" y="260"/>
                  </a:cubicBezTo>
                  <a:cubicBezTo>
                    <a:pt x="56" y="262"/>
                    <a:pt x="54" y="266"/>
                    <a:pt x="54" y="271"/>
                  </a:cubicBezTo>
                  <a:cubicBezTo>
                    <a:pt x="54" y="281"/>
                    <a:pt x="61" y="292"/>
                    <a:pt x="75" y="292"/>
                  </a:cubicBezTo>
                  <a:cubicBezTo>
                    <a:pt x="97" y="292"/>
                    <a:pt x="104" y="262"/>
                    <a:pt x="117" y="2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EA47A608-F081-164C-A6D5-48E690773AB8}"/>
                </a:ext>
              </a:extLst>
            </p:cNvPr>
            <p:cNvSpPr/>
            <p:nvPr/>
          </p:nvSpPr>
          <p:spPr>
            <a:xfrm>
              <a:off x="1695240" y="3229200"/>
              <a:ext cx="68760" cy="337320"/>
            </a:xfrm>
            <a:custGeom>
              <a:avLst/>
              <a:gdLst/>
              <a:ahLst/>
              <a:cxnLst>
                <a:cxn ang="3cd4">
                  <a:pos x="hc" y="t"/>
                </a:cxn>
                <a:cxn ang="cd2">
                  <a:pos x="l" y="vc"/>
                </a:cxn>
                <a:cxn ang="cd4">
                  <a:pos x="hc" y="b"/>
                </a:cxn>
                <a:cxn ang="0">
                  <a:pos x="r" y="vc"/>
                </a:cxn>
              </a:cxnLst>
              <a:rect l="l" t="t" r="r" b="b"/>
              <a:pathLst>
                <a:path w="192" h="938">
                  <a:moveTo>
                    <a:pt x="192" y="929"/>
                  </a:moveTo>
                  <a:cubicBezTo>
                    <a:pt x="192" y="927"/>
                    <a:pt x="192" y="925"/>
                    <a:pt x="177" y="908"/>
                  </a:cubicBezTo>
                  <a:cubicBezTo>
                    <a:pt x="75" y="791"/>
                    <a:pt x="48" y="614"/>
                    <a:pt x="48" y="469"/>
                  </a:cubicBezTo>
                  <a:cubicBezTo>
                    <a:pt x="48" y="307"/>
                    <a:pt x="80" y="143"/>
                    <a:pt x="181" y="26"/>
                  </a:cubicBezTo>
                  <a:cubicBezTo>
                    <a:pt x="192" y="15"/>
                    <a:pt x="192" y="13"/>
                    <a:pt x="192" y="9"/>
                  </a:cubicBezTo>
                  <a:cubicBezTo>
                    <a:pt x="192" y="2"/>
                    <a:pt x="188" y="0"/>
                    <a:pt x="183" y="0"/>
                  </a:cubicBezTo>
                  <a:cubicBezTo>
                    <a:pt x="175" y="0"/>
                    <a:pt x="101" y="64"/>
                    <a:pt x="52" y="183"/>
                  </a:cubicBezTo>
                  <a:cubicBezTo>
                    <a:pt x="9" y="286"/>
                    <a:pt x="0" y="390"/>
                    <a:pt x="0" y="469"/>
                  </a:cubicBezTo>
                  <a:cubicBezTo>
                    <a:pt x="0" y="544"/>
                    <a:pt x="9" y="657"/>
                    <a:pt x="54" y="763"/>
                  </a:cubicBezTo>
                  <a:cubicBezTo>
                    <a:pt x="104" y="878"/>
                    <a:pt x="175" y="938"/>
                    <a:pt x="183" y="938"/>
                  </a:cubicBezTo>
                  <a:cubicBezTo>
                    <a:pt x="188" y="938"/>
                    <a:pt x="192" y="936"/>
                    <a:pt x="192" y="9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A187F09F-385F-5F46-9742-FCDD82DA0BB2}"/>
                </a:ext>
              </a:extLst>
            </p:cNvPr>
            <p:cNvSpPr/>
            <p:nvPr/>
          </p:nvSpPr>
          <p:spPr>
            <a:xfrm>
              <a:off x="179532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4727CA1E-BC6E-564F-AA0E-402340914E1A}"/>
                </a:ext>
              </a:extLst>
            </p:cNvPr>
            <p:cNvSpPr/>
            <p:nvPr/>
          </p:nvSpPr>
          <p:spPr>
            <a:xfrm>
              <a:off x="1926719"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42FF026C-830D-8D4F-BB1D-6D40F8AD6C85}"/>
                </a:ext>
              </a:extLst>
            </p:cNvPr>
            <p:cNvSpPr/>
            <p:nvPr/>
          </p:nvSpPr>
          <p:spPr>
            <a:xfrm>
              <a:off x="212004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4A5038F3-0353-4848-95F1-D5270879BA4A}"/>
                </a:ext>
              </a:extLst>
            </p:cNvPr>
            <p:cNvSpPr/>
            <p:nvPr/>
          </p:nvSpPr>
          <p:spPr>
            <a:xfrm>
              <a:off x="242928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3A7A0053-7B13-754A-A355-0AEEBB658331}"/>
                </a:ext>
              </a:extLst>
            </p:cNvPr>
            <p:cNvSpPr/>
            <p:nvPr/>
          </p:nvSpPr>
          <p:spPr>
            <a:xfrm>
              <a:off x="2568240" y="3229200"/>
              <a:ext cx="68760" cy="337320"/>
            </a:xfrm>
            <a:custGeom>
              <a:avLst/>
              <a:gdLst/>
              <a:ahLst/>
              <a:cxnLst>
                <a:cxn ang="3cd4">
                  <a:pos x="hc" y="t"/>
                </a:cxn>
                <a:cxn ang="cd2">
                  <a:pos x="l" y="vc"/>
                </a:cxn>
                <a:cxn ang="cd4">
                  <a:pos x="hc" y="b"/>
                </a:cxn>
                <a:cxn ang="0">
                  <a:pos x="r" y="vc"/>
                </a:cxn>
              </a:cxnLst>
              <a:rect l="l" t="t" r="r" b="b"/>
              <a:pathLst>
                <a:path w="192" h="938">
                  <a:moveTo>
                    <a:pt x="192" y="469"/>
                  </a:moveTo>
                  <a:cubicBezTo>
                    <a:pt x="192" y="397"/>
                    <a:pt x="183" y="284"/>
                    <a:pt x="138" y="177"/>
                  </a:cubicBezTo>
                  <a:cubicBezTo>
                    <a:pt x="88" y="62"/>
                    <a:pt x="17" y="0"/>
                    <a:pt x="7" y="0"/>
                  </a:cubicBezTo>
                  <a:cubicBezTo>
                    <a:pt x="4" y="0"/>
                    <a:pt x="0" y="4"/>
                    <a:pt x="0" y="9"/>
                  </a:cubicBezTo>
                  <a:cubicBezTo>
                    <a:pt x="0" y="13"/>
                    <a:pt x="0" y="15"/>
                    <a:pt x="15" y="32"/>
                  </a:cubicBezTo>
                  <a:cubicBezTo>
                    <a:pt x="97" y="124"/>
                    <a:pt x="143" y="273"/>
                    <a:pt x="143" y="469"/>
                  </a:cubicBezTo>
                  <a:cubicBezTo>
                    <a:pt x="143" y="629"/>
                    <a:pt x="114" y="795"/>
                    <a:pt x="11" y="912"/>
                  </a:cubicBezTo>
                  <a:cubicBezTo>
                    <a:pt x="0" y="925"/>
                    <a:pt x="0" y="927"/>
                    <a:pt x="0" y="929"/>
                  </a:cubicBezTo>
                  <a:cubicBezTo>
                    <a:pt x="0" y="936"/>
                    <a:pt x="4" y="938"/>
                    <a:pt x="7" y="938"/>
                  </a:cubicBezTo>
                  <a:cubicBezTo>
                    <a:pt x="17" y="938"/>
                    <a:pt x="91" y="874"/>
                    <a:pt x="140" y="755"/>
                  </a:cubicBezTo>
                  <a:cubicBezTo>
                    <a:pt x="183" y="652"/>
                    <a:pt x="192" y="548"/>
                    <a:pt x="192"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7214598F-3F99-164D-9D70-32BD2016F6D0}"/>
                </a:ext>
              </a:extLst>
            </p:cNvPr>
            <p:cNvSpPr/>
            <p:nvPr/>
          </p:nvSpPr>
          <p:spPr>
            <a:xfrm>
              <a:off x="2764080" y="3358080"/>
              <a:ext cx="196200" cy="79560"/>
            </a:xfrm>
            <a:custGeom>
              <a:avLst/>
              <a:gdLst/>
              <a:ahLst/>
              <a:cxnLst>
                <a:cxn ang="3cd4">
                  <a:pos x="hc" y="t"/>
                </a:cxn>
                <a:cxn ang="cd2">
                  <a:pos x="l" y="vc"/>
                </a:cxn>
                <a:cxn ang="cd4">
                  <a:pos x="hc" y="b"/>
                </a:cxn>
                <a:cxn ang="0">
                  <a:pos x="r" y="vc"/>
                </a:cxn>
              </a:cxnLst>
              <a:rect l="l" t="t" r="r" b="b"/>
              <a:pathLst>
                <a:path w="546" h="222">
                  <a:moveTo>
                    <a:pt x="518" y="38"/>
                  </a:moveTo>
                  <a:cubicBezTo>
                    <a:pt x="531" y="38"/>
                    <a:pt x="546" y="38"/>
                    <a:pt x="546" y="19"/>
                  </a:cubicBezTo>
                  <a:cubicBezTo>
                    <a:pt x="546" y="0"/>
                    <a:pt x="531" y="0"/>
                    <a:pt x="520" y="0"/>
                  </a:cubicBezTo>
                  <a:lnTo>
                    <a:pt x="28" y="0"/>
                  </a:lnTo>
                  <a:cubicBezTo>
                    <a:pt x="15" y="0"/>
                    <a:pt x="0" y="0"/>
                    <a:pt x="0" y="19"/>
                  </a:cubicBezTo>
                  <a:cubicBezTo>
                    <a:pt x="0" y="38"/>
                    <a:pt x="15" y="38"/>
                    <a:pt x="28" y="38"/>
                  </a:cubicBezTo>
                  <a:close/>
                  <a:moveTo>
                    <a:pt x="520" y="222"/>
                  </a:moveTo>
                  <a:cubicBezTo>
                    <a:pt x="531" y="222"/>
                    <a:pt x="546" y="222"/>
                    <a:pt x="546" y="203"/>
                  </a:cubicBezTo>
                  <a:cubicBezTo>
                    <a:pt x="546" y="183"/>
                    <a:pt x="531" y="183"/>
                    <a:pt x="518" y="183"/>
                  </a:cubicBezTo>
                  <a:lnTo>
                    <a:pt x="28" y="183"/>
                  </a:lnTo>
                  <a:cubicBezTo>
                    <a:pt x="15" y="183"/>
                    <a:pt x="0" y="183"/>
                    <a:pt x="0" y="203"/>
                  </a:cubicBezTo>
                  <a:cubicBezTo>
                    <a:pt x="0" y="222"/>
                    <a:pt x="15" y="222"/>
                    <a:pt x="2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2843181-D669-D94D-8775-1FB834753D5B}"/>
                </a:ext>
              </a:extLst>
            </p:cNvPr>
            <p:cNvSpPr/>
            <p:nvPr/>
          </p:nvSpPr>
          <p:spPr>
            <a:xfrm>
              <a:off x="3066479" y="3332879"/>
              <a:ext cx="120240" cy="153000"/>
            </a:xfrm>
            <a:custGeom>
              <a:avLst/>
              <a:gdLst/>
              <a:ahLst/>
              <a:cxnLst>
                <a:cxn ang="3cd4">
                  <a:pos x="hc" y="t"/>
                </a:cxn>
                <a:cxn ang="cd2">
                  <a:pos x="l" y="vc"/>
                </a:cxn>
                <a:cxn ang="cd4">
                  <a:pos x="hc" y="b"/>
                </a:cxn>
                <a:cxn ang="0">
                  <a:pos x="r" y="vc"/>
                </a:cxn>
              </a:cxnLst>
              <a:rect l="l" t="t" r="r" b="b"/>
              <a:pathLst>
                <a:path w="335" h="426">
                  <a:moveTo>
                    <a:pt x="48" y="360"/>
                  </a:moveTo>
                  <a:cubicBezTo>
                    <a:pt x="47" y="375"/>
                    <a:pt x="41" y="397"/>
                    <a:pt x="41" y="401"/>
                  </a:cubicBezTo>
                  <a:cubicBezTo>
                    <a:pt x="41" y="418"/>
                    <a:pt x="52" y="426"/>
                    <a:pt x="65" y="426"/>
                  </a:cubicBezTo>
                  <a:cubicBezTo>
                    <a:pt x="75" y="426"/>
                    <a:pt x="89" y="418"/>
                    <a:pt x="95" y="401"/>
                  </a:cubicBezTo>
                  <a:cubicBezTo>
                    <a:pt x="97" y="397"/>
                    <a:pt x="125" y="269"/>
                    <a:pt x="129" y="252"/>
                  </a:cubicBezTo>
                  <a:cubicBezTo>
                    <a:pt x="134" y="220"/>
                    <a:pt x="149" y="153"/>
                    <a:pt x="155" y="128"/>
                  </a:cubicBezTo>
                  <a:cubicBezTo>
                    <a:pt x="158" y="117"/>
                    <a:pt x="181" y="72"/>
                    <a:pt x="201" y="51"/>
                  </a:cubicBezTo>
                  <a:cubicBezTo>
                    <a:pt x="207" y="45"/>
                    <a:pt x="231" y="21"/>
                    <a:pt x="266" y="21"/>
                  </a:cubicBezTo>
                  <a:cubicBezTo>
                    <a:pt x="289" y="21"/>
                    <a:pt x="300" y="32"/>
                    <a:pt x="302" y="32"/>
                  </a:cubicBezTo>
                  <a:cubicBezTo>
                    <a:pt x="276" y="36"/>
                    <a:pt x="259" y="60"/>
                    <a:pt x="259" y="83"/>
                  </a:cubicBezTo>
                  <a:cubicBezTo>
                    <a:pt x="259" y="98"/>
                    <a:pt x="268" y="117"/>
                    <a:pt x="291" y="117"/>
                  </a:cubicBezTo>
                  <a:cubicBezTo>
                    <a:pt x="311" y="117"/>
                    <a:pt x="335" y="96"/>
                    <a:pt x="335" y="62"/>
                  </a:cubicBezTo>
                  <a:cubicBezTo>
                    <a:pt x="335" y="28"/>
                    <a:pt x="309" y="0"/>
                    <a:pt x="266" y="0"/>
                  </a:cubicBezTo>
                  <a:cubicBezTo>
                    <a:pt x="212" y="0"/>
                    <a:pt x="177" y="47"/>
                    <a:pt x="162" y="72"/>
                  </a:cubicBezTo>
                  <a:cubicBezTo>
                    <a:pt x="155" y="30"/>
                    <a:pt x="125" y="0"/>
                    <a:pt x="86" y="0"/>
                  </a:cubicBezTo>
                  <a:cubicBezTo>
                    <a:pt x="48" y="0"/>
                    <a:pt x="34" y="36"/>
                    <a:pt x="26" y="53"/>
                  </a:cubicBezTo>
                  <a:cubicBezTo>
                    <a:pt x="11" y="85"/>
                    <a:pt x="0" y="143"/>
                    <a:pt x="0" y="145"/>
                  </a:cubicBezTo>
                  <a:cubicBezTo>
                    <a:pt x="0" y="153"/>
                    <a:pt x="7" y="153"/>
                    <a:pt x="9" y="153"/>
                  </a:cubicBezTo>
                  <a:cubicBezTo>
                    <a:pt x="19" y="153"/>
                    <a:pt x="19" y="153"/>
                    <a:pt x="24" y="132"/>
                  </a:cubicBezTo>
                  <a:cubicBezTo>
                    <a:pt x="37" y="66"/>
                    <a:pt x="54" y="21"/>
                    <a:pt x="84" y="21"/>
                  </a:cubicBezTo>
                  <a:cubicBezTo>
                    <a:pt x="99" y="21"/>
                    <a:pt x="110" y="28"/>
                    <a:pt x="110" y="64"/>
                  </a:cubicBezTo>
                  <a:cubicBezTo>
                    <a:pt x="110" y="83"/>
                    <a:pt x="106" y="94"/>
                    <a:pt x="97" y="1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5C1E93C-20F9-B149-82F1-553F1C7862AB}"/>
                </a:ext>
              </a:extLst>
            </p:cNvPr>
            <p:cNvSpPr/>
            <p:nvPr/>
          </p:nvSpPr>
          <p:spPr>
            <a:xfrm>
              <a:off x="319896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7"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1365F3A6-7CAD-5145-B621-A9CCAC1C98FF}"/>
                </a:ext>
              </a:extLst>
            </p:cNvPr>
            <p:cNvSpPr/>
            <p:nvPr/>
          </p:nvSpPr>
          <p:spPr>
            <a:xfrm>
              <a:off x="3293279"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1814E8CC-37AD-1343-94C3-F4DCFD59F153}"/>
                </a:ext>
              </a:extLst>
            </p:cNvPr>
            <p:cNvSpPr/>
            <p:nvPr/>
          </p:nvSpPr>
          <p:spPr>
            <a:xfrm>
              <a:off x="348192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99F1CB3-AD92-7844-8319-383CD5A6807C}"/>
                </a:ext>
              </a:extLst>
            </p:cNvPr>
            <p:cNvSpPr/>
            <p:nvPr/>
          </p:nvSpPr>
          <p:spPr>
            <a:xfrm>
              <a:off x="3674519" y="3285360"/>
              <a:ext cx="196200" cy="225360"/>
            </a:xfrm>
            <a:custGeom>
              <a:avLst/>
              <a:gdLst/>
              <a:ahLst/>
              <a:cxnLst>
                <a:cxn ang="3cd4">
                  <a:pos x="hc" y="t"/>
                </a:cxn>
                <a:cxn ang="cd2">
                  <a:pos x="l" y="vc"/>
                </a:cxn>
                <a:cxn ang="cd4">
                  <a:pos x="hc" y="b"/>
                </a:cxn>
                <a:cxn ang="0">
                  <a:pos x="r" y="vc"/>
                </a:cxn>
              </a:cxnLst>
              <a:rect l="l" t="t" r="r" b="b"/>
              <a:pathLst>
                <a:path w="546" h="627">
                  <a:moveTo>
                    <a:pt x="291" y="333"/>
                  </a:moveTo>
                  <a:lnTo>
                    <a:pt x="520" y="333"/>
                  </a:lnTo>
                  <a:cubicBezTo>
                    <a:pt x="531" y="333"/>
                    <a:pt x="546" y="333"/>
                    <a:pt x="546" y="313"/>
                  </a:cubicBezTo>
                  <a:cubicBezTo>
                    <a:pt x="546" y="294"/>
                    <a:pt x="531" y="294"/>
                    <a:pt x="520" y="294"/>
                  </a:cubicBezTo>
                  <a:lnTo>
                    <a:pt x="291" y="294"/>
                  </a:lnTo>
                  <a:lnTo>
                    <a:pt x="291" y="32"/>
                  </a:lnTo>
                  <a:cubicBezTo>
                    <a:pt x="291" y="17"/>
                    <a:pt x="291" y="0"/>
                    <a:pt x="274" y="0"/>
                  </a:cubicBezTo>
                  <a:cubicBezTo>
                    <a:pt x="257" y="0"/>
                    <a:pt x="257" y="17"/>
                    <a:pt x="257" y="32"/>
                  </a:cubicBezTo>
                  <a:lnTo>
                    <a:pt x="257" y="294"/>
                  </a:lnTo>
                  <a:lnTo>
                    <a:pt x="28" y="294"/>
                  </a:lnTo>
                  <a:cubicBezTo>
                    <a:pt x="15" y="294"/>
                    <a:pt x="0" y="294"/>
                    <a:pt x="0" y="313"/>
                  </a:cubicBezTo>
                  <a:cubicBezTo>
                    <a:pt x="0" y="333"/>
                    <a:pt x="15" y="333"/>
                    <a:pt x="28" y="333"/>
                  </a:cubicBezTo>
                  <a:lnTo>
                    <a:pt x="257" y="333"/>
                  </a:lnTo>
                  <a:lnTo>
                    <a:pt x="257" y="595"/>
                  </a:lnTo>
                  <a:cubicBezTo>
                    <a:pt x="257" y="608"/>
                    <a:pt x="257" y="627"/>
                    <a:pt x="274" y="627"/>
                  </a:cubicBezTo>
                  <a:cubicBezTo>
                    <a:pt x="291" y="627"/>
                    <a:pt x="291" y="608"/>
                    <a:pt x="291" y="5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2F3708C7-BB30-404B-B3DC-3F3BE64172E0}"/>
                </a:ext>
              </a:extLst>
            </p:cNvPr>
            <p:cNvSpPr/>
            <p:nvPr/>
          </p:nvSpPr>
          <p:spPr>
            <a:xfrm>
              <a:off x="39603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8AB9E78-0B2A-1344-BE0D-63B6056C0092}"/>
                </a:ext>
              </a:extLst>
            </p:cNvPr>
            <p:cNvSpPr/>
            <p:nvPr/>
          </p:nvSpPr>
          <p:spPr>
            <a:xfrm>
              <a:off x="4085640" y="3336479"/>
              <a:ext cx="148680" cy="145440"/>
            </a:xfrm>
            <a:custGeom>
              <a:avLst/>
              <a:gdLst/>
              <a:ahLst/>
              <a:cxnLst>
                <a:cxn ang="3cd4">
                  <a:pos x="hc" y="t"/>
                </a:cxn>
                <a:cxn ang="cd2">
                  <a:pos x="l" y="vc"/>
                </a:cxn>
                <a:cxn ang="cd4">
                  <a:pos x="hc" y="b"/>
                </a:cxn>
                <a:cxn ang="0">
                  <a:pos x="r" y="vc"/>
                </a:cxn>
              </a:cxnLst>
              <a:rect l="l" t="t" r="r" b="b"/>
              <a:pathLst>
                <a:path w="414" h="405">
                  <a:moveTo>
                    <a:pt x="225" y="185"/>
                  </a:moveTo>
                  <a:cubicBezTo>
                    <a:pt x="252" y="149"/>
                    <a:pt x="281" y="102"/>
                    <a:pt x="302" y="79"/>
                  </a:cubicBezTo>
                  <a:cubicBezTo>
                    <a:pt x="328" y="45"/>
                    <a:pt x="362" y="30"/>
                    <a:pt x="399" y="30"/>
                  </a:cubicBezTo>
                  <a:lnTo>
                    <a:pt x="399" y="0"/>
                  </a:lnTo>
                  <a:cubicBezTo>
                    <a:pt x="378" y="2"/>
                    <a:pt x="354" y="2"/>
                    <a:pt x="332" y="2"/>
                  </a:cubicBezTo>
                  <a:cubicBezTo>
                    <a:pt x="307" y="2"/>
                    <a:pt x="265" y="0"/>
                    <a:pt x="253" y="0"/>
                  </a:cubicBezTo>
                  <a:lnTo>
                    <a:pt x="253" y="30"/>
                  </a:lnTo>
                  <a:cubicBezTo>
                    <a:pt x="270" y="32"/>
                    <a:pt x="278" y="43"/>
                    <a:pt x="278" y="58"/>
                  </a:cubicBezTo>
                  <a:cubicBezTo>
                    <a:pt x="278" y="72"/>
                    <a:pt x="268" y="85"/>
                    <a:pt x="265" y="92"/>
                  </a:cubicBezTo>
                  <a:lnTo>
                    <a:pt x="214" y="164"/>
                  </a:lnTo>
                  <a:lnTo>
                    <a:pt x="149" y="70"/>
                  </a:lnTo>
                  <a:cubicBezTo>
                    <a:pt x="142" y="60"/>
                    <a:pt x="142" y="58"/>
                    <a:pt x="142" y="53"/>
                  </a:cubicBezTo>
                  <a:cubicBezTo>
                    <a:pt x="142" y="38"/>
                    <a:pt x="155" y="30"/>
                    <a:pt x="171" y="30"/>
                  </a:cubicBezTo>
                  <a:lnTo>
                    <a:pt x="171" y="0"/>
                  </a:lnTo>
                  <a:cubicBezTo>
                    <a:pt x="149" y="0"/>
                    <a:pt x="95" y="2"/>
                    <a:pt x="82" y="2"/>
                  </a:cubicBezTo>
                  <a:cubicBezTo>
                    <a:pt x="65" y="2"/>
                    <a:pt x="26" y="2"/>
                    <a:pt x="4" y="0"/>
                  </a:cubicBezTo>
                  <a:lnTo>
                    <a:pt x="4" y="30"/>
                  </a:lnTo>
                  <a:cubicBezTo>
                    <a:pt x="61" y="30"/>
                    <a:pt x="63" y="30"/>
                    <a:pt x="101" y="87"/>
                  </a:cubicBezTo>
                  <a:lnTo>
                    <a:pt x="183" y="209"/>
                  </a:lnTo>
                  <a:lnTo>
                    <a:pt x="104" y="320"/>
                  </a:lnTo>
                  <a:cubicBezTo>
                    <a:pt x="65" y="375"/>
                    <a:pt x="17" y="377"/>
                    <a:pt x="0" y="377"/>
                  </a:cubicBezTo>
                  <a:lnTo>
                    <a:pt x="0" y="405"/>
                  </a:lnTo>
                  <a:cubicBezTo>
                    <a:pt x="20" y="403"/>
                    <a:pt x="47" y="403"/>
                    <a:pt x="69" y="403"/>
                  </a:cubicBezTo>
                  <a:cubicBezTo>
                    <a:pt x="91" y="403"/>
                    <a:pt x="127" y="405"/>
                    <a:pt x="147" y="405"/>
                  </a:cubicBezTo>
                  <a:lnTo>
                    <a:pt x="147" y="377"/>
                  </a:lnTo>
                  <a:cubicBezTo>
                    <a:pt x="129" y="373"/>
                    <a:pt x="123" y="362"/>
                    <a:pt x="123" y="347"/>
                  </a:cubicBezTo>
                  <a:cubicBezTo>
                    <a:pt x="123" y="326"/>
                    <a:pt x="147" y="296"/>
                    <a:pt x="196" y="228"/>
                  </a:cubicBezTo>
                  <a:lnTo>
                    <a:pt x="259" y="322"/>
                  </a:lnTo>
                  <a:cubicBezTo>
                    <a:pt x="266" y="333"/>
                    <a:pt x="276" y="347"/>
                    <a:pt x="276" y="354"/>
                  </a:cubicBezTo>
                  <a:cubicBezTo>
                    <a:pt x="276" y="362"/>
                    <a:pt x="268" y="375"/>
                    <a:pt x="246" y="377"/>
                  </a:cubicBezTo>
                  <a:lnTo>
                    <a:pt x="246" y="405"/>
                  </a:lnTo>
                  <a:cubicBezTo>
                    <a:pt x="272" y="405"/>
                    <a:pt x="317" y="403"/>
                    <a:pt x="335" y="403"/>
                  </a:cubicBezTo>
                  <a:cubicBezTo>
                    <a:pt x="358" y="403"/>
                    <a:pt x="389" y="403"/>
                    <a:pt x="414" y="405"/>
                  </a:cubicBezTo>
                  <a:lnTo>
                    <a:pt x="414" y="377"/>
                  </a:lnTo>
                  <a:cubicBezTo>
                    <a:pt x="371" y="377"/>
                    <a:pt x="356" y="375"/>
                    <a:pt x="337" y="3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01F433E0-5398-DB49-8FA2-B06667A77742}"/>
                </a:ext>
              </a:extLst>
            </p:cNvPr>
            <p:cNvSpPr/>
            <p:nvPr/>
          </p:nvSpPr>
          <p:spPr>
            <a:xfrm>
              <a:off x="4245480" y="3332879"/>
              <a:ext cx="145800" cy="214560"/>
            </a:xfrm>
            <a:custGeom>
              <a:avLst/>
              <a:gdLst/>
              <a:ahLst/>
              <a:cxnLst>
                <a:cxn ang="3cd4">
                  <a:pos x="hc" y="t"/>
                </a:cxn>
                <a:cxn ang="cd2">
                  <a:pos x="l" y="vc"/>
                </a:cxn>
                <a:cxn ang="cd4">
                  <a:pos x="hc" y="b"/>
                </a:cxn>
                <a:cxn ang="0">
                  <a:pos x="r" y="vc"/>
                </a:cxn>
              </a:cxnLst>
              <a:rect l="l" t="t" r="r" b="b"/>
              <a:pathLst>
                <a:path w="406" h="597">
                  <a:moveTo>
                    <a:pt x="119" y="62"/>
                  </a:moveTo>
                  <a:lnTo>
                    <a:pt x="119" y="0"/>
                  </a:lnTo>
                  <a:lnTo>
                    <a:pt x="0" y="11"/>
                  </a:lnTo>
                  <a:lnTo>
                    <a:pt x="0" y="41"/>
                  </a:lnTo>
                  <a:cubicBezTo>
                    <a:pt x="58" y="41"/>
                    <a:pt x="63" y="45"/>
                    <a:pt x="63" y="87"/>
                  </a:cubicBezTo>
                  <a:lnTo>
                    <a:pt x="63" y="527"/>
                  </a:lnTo>
                  <a:cubicBezTo>
                    <a:pt x="63" y="569"/>
                    <a:pt x="56" y="569"/>
                    <a:pt x="0" y="569"/>
                  </a:cubicBezTo>
                  <a:lnTo>
                    <a:pt x="0" y="597"/>
                  </a:lnTo>
                  <a:cubicBezTo>
                    <a:pt x="28" y="597"/>
                    <a:pt x="71" y="595"/>
                    <a:pt x="91" y="595"/>
                  </a:cubicBezTo>
                  <a:cubicBezTo>
                    <a:pt x="114" y="595"/>
                    <a:pt x="157" y="597"/>
                    <a:pt x="184" y="597"/>
                  </a:cubicBezTo>
                  <a:lnTo>
                    <a:pt x="184" y="569"/>
                  </a:lnTo>
                  <a:cubicBezTo>
                    <a:pt x="130" y="569"/>
                    <a:pt x="121" y="569"/>
                    <a:pt x="121" y="527"/>
                  </a:cubicBezTo>
                  <a:lnTo>
                    <a:pt x="121" y="369"/>
                  </a:lnTo>
                  <a:lnTo>
                    <a:pt x="121" y="360"/>
                  </a:lnTo>
                  <a:cubicBezTo>
                    <a:pt x="125" y="375"/>
                    <a:pt x="160" y="426"/>
                    <a:pt x="222" y="426"/>
                  </a:cubicBezTo>
                  <a:cubicBezTo>
                    <a:pt x="321" y="426"/>
                    <a:pt x="406" y="335"/>
                    <a:pt x="406" y="213"/>
                  </a:cubicBezTo>
                  <a:cubicBezTo>
                    <a:pt x="406" y="94"/>
                    <a:pt x="326" y="0"/>
                    <a:pt x="233" y="0"/>
                  </a:cubicBezTo>
                  <a:cubicBezTo>
                    <a:pt x="170" y="0"/>
                    <a:pt x="134" y="41"/>
                    <a:pt x="119" y="62"/>
                  </a:cubicBezTo>
                  <a:close/>
                  <a:moveTo>
                    <a:pt x="121" y="309"/>
                  </a:moveTo>
                  <a:lnTo>
                    <a:pt x="121" y="98"/>
                  </a:lnTo>
                  <a:cubicBezTo>
                    <a:pt x="145" y="51"/>
                    <a:pt x="184" y="23"/>
                    <a:pt x="227" y="23"/>
                  </a:cubicBezTo>
                  <a:cubicBezTo>
                    <a:pt x="287" y="23"/>
                    <a:pt x="337" y="107"/>
                    <a:pt x="337" y="213"/>
                  </a:cubicBezTo>
                  <a:cubicBezTo>
                    <a:pt x="337" y="326"/>
                    <a:pt x="280" y="405"/>
                    <a:pt x="218" y="405"/>
                  </a:cubicBezTo>
                  <a:cubicBezTo>
                    <a:pt x="186" y="405"/>
                    <a:pt x="155" y="386"/>
                    <a:pt x="132" y="347"/>
                  </a:cubicBezTo>
                  <a:cubicBezTo>
                    <a:pt x="121" y="328"/>
                    <a:pt x="121" y="326"/>
                    <a:pt x="121" y="3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874AF336-F13F-7F43-B234-FB6B69E4E554}"/>
                </a:ext>
              </a:extLst>
            </p:cNvPr>
            <p:cNvSpPr/>
            <p:nvPr/>
          </p:nvSpPr>
          <p:spPr>
            <a:xfrm>
              <a:off x="441720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F6ADD454-8BE3-3743-9715-FD555ABE945F}"/>
                </a:ext>
              </a:extLst>
            </p:cNvPr>
            <p:cNvSpPr/>
            <p:nvPr/>
          </p:nvSpPr>
          <p:spPr>
            <a:xfrm>
              <a:off x="4549319" y="3330360"/>
              <a:ext cx="112320" cy="155520"/>
            </a:xfrm>
            <a:custGeom>
              <a:avLst/>
              <a:gdLst/>
              <a:ahLst/>
              <a:cxnLst>
                <a:cxn ang="3cd4">
                  <a:pos x="hc" y="t"/>
                </a:cxn>
                <a:cxn ang="cd2">
                  <a:pos x="l" y="vc"/>
                </a:cxn>
                <a:cxn ang="cd4">
                  <a:pos x="hc" y="b"/>
                </a:cxn>
                <a:cxn ang="0">
                  <a:pos x="r" y="vc"/>
                </a:cxn>
              </a:cxnLst>
              <a:rect l="l" t="t" r="r" b="b"/>
              <a:pathLst>
                <a:path w="313" h="433">
                  <a:moveTo>
                    <a:pt x="69" y="217"/>
                  </a:moveTo>
                  <a:cubicBezTo>
                    <a:pt x="69" y="64"/>
                    <a:pt x="136" y="23"/>
                    <a:pt x="179" y="23"/>
                  </a:cubicBezTo>
                  <a:cubicBezTo>
                    <a:pt x="186" y="23"/>
                    <a:pt x="239" y="23"/>
                    <a:pt x="268" y="58"/>
                  </a:cubicBezTo>
                  <a:cubicBezTo>
                    <a:pt x="233" y="62"/>
                    <a:pt x="229" y="90"/>
                    <a:pt x="229" y="102"/>
                  </a:cubicBezTo>
                  <a:cubicBezTo>
                    <a:pt x="229" y="126"/>
                    <a:pt x="244" y="145"/>
                    <a:pt x="266" y="145"/>
                  </a:cubicBezTo>
                  <a:cubicBezTo>
                    <a:pt x="289" y="145"/>
                    <a:pt x="306" y="128"/>
                    <a:pt x="306" y="100"/>
                  </a:cubicBezTo>
                  <a:cubicBezTo>
                    <a:pt x="306" y="36"/>
                    <a:pt x="242" y="0"/>
                    <a:pt x="179" y="0"/>
                  </a:cubicBezTo>
                  <a:cubicBezTo>
                    <a:pt x="76" y="0"/>
                    <a:pt x="0" y="102"/>
                    <a:pt x="0" y="217"/>
                  </a:cubicBezTo>
                  <a:cubicBezTo>
                    <a:pt x="0" y="339"/>
                    <a:pt x="82" y="433"/>
                    <a:pt x="177" y="433"/>
                  </a:cubicBezTo>
                  <a:cubicBezTo>
                    <a:pt x="287" y="433"/>
                    <a:pt x="313" y="320"/>
                    <a:pt x="313" y="309"/>
                  </a:cubicBezTo>
                  <a:cubicBezTo>
                    <a:pt x="313" y="301"/>
                    <a:pt x="306" y="301"/>
                    <a:pt x="304" y="301"/>
                  </a:cubicBezTo>
                  <a:cubicBezTo>
                    <a:pt x="296" y="301"/>
                    <a:pt x="294" y="305"/>
                    <a:pt x="293" y="309"/>
                  </a:cubicBezTo>
                  <a:cubicBezTo>
                    <a:pt x="268" y="397"/>
                    <a:pt x="214" y="409"/>
                    <a:pt x="184" y="409"/>
                  </a:cubicBezTo>
                  <a:cubicBezTo>
                    <a:pt x="142" y="409"/>
                    <a:pt x="69" y="369"/>
                    <a:pt x="6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D7B859A7-7EBA-B748-ACFE-757E672FFF6D}"/>
                </a:ext>
              </a:extLst>
            </p:cNvPr>
            <p:cNvSpPr/>
            <p:nvPr/>
          </p:nvSpPr>
          <p:spPr>
            <a:xfrm>
              <a:off x="4675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C5D758F2-6E43-1642-BC90-A354B2E47F08}"/>
                </a:ext>
              </a:extLst>
            </p:cNvPr>
            <p:cNvSpPr/>
            <p:nvPr/>
          </p:nvSpPr>
          <p:spPr>
            <a:xfrm>
              <a:off x="479196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120F8093-4D61-124D-8032-06AE038BD5D6}"/>
                </a:ext>
              </a:extLst>
            </p:cNvPr>
            <p:cNvSpPr/>
            <p:nvPr/>
          </p:nvSpPr>
          <p:spPr>
            <a:xfrm>
              <a:off x="4924440" y="3247559"/>
              <a:ext cx="145800" cy="238320"/>
            </a:xfrm>
            <a:custGeom>
              <a:avLst/>
              <a:gdLst/>
              <a:ahLst/>
              <a:cxnLst>
                <a:cxn ang="3cd4">
                  <a:pos x="hc" y="t"/>
                </a:cxn>
                <a:cxn ang="cd2">
                  <a:pos x="l" y="vc"/>
                </a:cxn>
                <a:cxn ang="cd4">
                  <a:pos x="hc" y="b"/>
                </a:cxn>
                <a:cxn ang="0">
                  <a:pos x="r" y="vc"/>
                </a:cxn>
              </a:cxnLst>
              <a:rect l="l" t="t" r="r" b="b"/>
              <a:pathLst>
                <a:path w="406" h="663">
                  <a:moveTo>
                    <a:pt x="285" y="601"/>
                  </a:moveTo>
                  <a:lnTo>
                    <a:pt x="285" y="663"/>
                  </a:lnTo>
                  <a:lnTo>
                    <a:pt x="406" y="652"/>
                  </a:lnTo>
                  <a:lnTo>
                    <a:pt x="406" y="622"/>
                  </a:lnTo>
                  <a:cubicBezTo>
                    <a:pt x="348" y="622"/>
                    <a:pt x="341" y="616"/>
                    <a:pt x="341" y="571"/>
                  </a:cubicBezTo>
                  <a:lnTo>
                    <a:pt x="341" y="0"/>
                  </a:lnTo>
                  <a:lnTo>
                    <a:pt x="224" y="11"/>
                  </a:lnTo>
                  <a:lnTo>
                    <a:pt x="224" y="41"/>
                  </a:lnTo>
                  <a:cubicBezTo>
                    <a:pt x="281" y="41"/>
                    <a:pt x="287" y="47"/>
                    <a:pt x="287" y="92"/>
                  </a:cubicBezTo>
                  <a:lnTo>
                    <a:pt x="287" y="294"/>
                  </a:lnTo>
                  <a:cubicBezTo>
                    <a:pt x="263" y="262"/>
                    <a:pt x="227" y="237"/>
                    <a:pt x="183" y="237"/>
                  </a:cubicBezTo>
                  <a:cubicBezTo>
                    <a:pt x="86" y="237"/>
                    <a:pt x="0" y="328"/>
                    <a:pt x="0" y="450"/>
                  </a:cubicBezTo>
                  <a:cubicBezTo>
                    <a:pt x="0" y="569"/>
                    <a:pt x="80" y="663"/>
                    <a:pt x="175" y="663"/>
                  </a:cubicBezTo>
                  <a:cubicBezTo>
                    <a:pt x="227" y="663"/>
                    <a:pt x="265" y="631"/>
                    <a:pt x="285" y="601"/>
                  </a:cubicBezTo>
                  <a:close/>
                  <a:moveTo>
                    <a:pt x="285" y="350"/>
                  </a:moveTo>
                  <a:lnTo>
                    <a:pt x="285" y="541"/>
                  </a:lnTo>
                  <a:cubicBezTo>
                    <a:pt x="285" y="559"/>
                    <a:pt x="285" y="561"/>
                    <a:pt x="276" y="576"/>
                  </a:cubicBezTo>
                  <a:cubicBezTo>
                    <a:pt x="252" y="620"/>
                    <a:pt x="214" y="642"/>
                    <a:pt x="179" y="642"/>
                  </a:cubicBezTo>
                  <a:cubicBezTo>
                    <a:pt x="142" y="642"/>
                    <a:pt x="112" y="618"/>
                    <a:pt x="91" y="582"/>
                  </a:cubicBezTo>
                  <a:cubicBezTo>
                    <a:pt x="71" y="544"/>
                    <a:pt x="69" y="490"/>
                    <a:pt x="69" y="452"/>
                  </a:cubicBezTo>
                  <a:cubicBezTo>
                    <a:pt x="69" y="416"/>
                    <a:pt x="71" y="360"/>
                    <a:pt x="93" y="318"/>
                  </a:cubicBezTo>
                  <a:cubicBezTo>
                    <a:pt x="112" y="288"/>
                    <a:pt x="142" y="258"/>
                    <a:pt x="186" y="258"/>
                  </a:cubicBezTo>
                  <a:cubicBezTo>
                    <a:pt x="216" y="258"/>
                    <a:pt x="250" y="271"/>
                    <a:pt x="276" y="313"/>
                  </a:cubicBezTo>
                  <a:cubicBezTo>
                    <a:pt x="285" y="330"/>
                    <a:pt x="285" y="333"/>
                    <a:pt x="285" y="3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0BB38AD5-5CEB-3343-BE9C-4053B2A8C55C}"/>
                </a:ext>
              </a:extLst>
            </p:cNvPr>
            <p:cNvSpPr/>
            <p:nvPr/>
          </p:nvSpPr>
          <p:spPr>
            <a:xfrm>
              <a:off x="5181120" y="3336479"/>
              <a:ext cx="144720" cy="149400"/>
            </a:xfrm>
            <a:custGeom>
              <a:avLst/>
              <a:gdLst/>
              <a:ahLst/>
              <a:cxnLst>
                <a:cxn ang="3cd4">
                  <a:pos x="hc" y="t"/>
                </a:cxn>
                <a:cxn ang="cd2">
                  <a:pos x="l" y="vc"/>
                </a:cxn>
                <a:cxn ang="cd4">
                  <a:pos x="hc" y="b"/>
                </a:cxn>
                <a:cxn ang="0">
                  <a:pos x="r" y="vc"/>
                </a:cxn>
              </a:cxnLst>
              <a:rect l="l" t="t" r="r" b="b"/>
              <a:pathLst>
                <a:path w="403" h="416">
                  <a:moveTo>
                    <a:pt x="326" y="92"/>
                  </a:moveTo>
                  <a:cubicBezTo>
                    <a:pt x="334" y="70"/>
                    <a:pt x="348" y="30"/>
                    <a:pt x="403" y="30"/>
                  </a:cubicBezTo>
                  <a:lnTo>
                    <a:pt x="403" y="0"/>
                  </a:lnTo>
                  <a:cubicBezTo>
                    <a:pt x="384" y="2"/>
                    <a:pt x="360" y="2"/>
                    <a:pt x="341" y="2"/>
                  </a:cubicBezTo>
                  <a:cubicBezTo>
                    <a:pt x="321" y="2"/>
                    <a:pt x="283" y="0"/>
                    <a:pt x="268" y="0"/>
                  </a:cubicBezTo>
                  <a:lnTo>
                    <a:pt x="268" y="30"/>
                  </a:lnTo>
                  <a:cubicBezTo>
                    <a:pt x="300" y="30"/>
                    <a:pt x="309" y="51"/>
                    <a:pt x="309" y="70"/>
                  </a:cubicBezTo>
                  <a:cubicBezTo>
                    <a:pt x="309" y="79"/>
                    <a:pt x="307" y="81"/>
                    <a:pt x="304" y="92"/>
                  </a:cubicBezTo>
                  <a:lnTo>
                    <a:pt x="220" y="333"/>
                  </a:lnTo>
                  <a:lnTo>
                    <a:pt x="127" y="70"/>
                  </a:lnTo>
                  <a:cubicBezTo>
                    <a:pt x="123" y="58"/>
                    <a:pt x="123" y="55"/>
                    <a:pt x="123" y="53"/>
                  </a:cubicBezTo>
                  <a:cubicBezTo>
                    <a:pt x="123" y="30"/>
                    <a:pt x="155" y="30"/>
                    <a:pt x="170" y="30"/>
                  </a:cubicBezTo>
                  <a:lnTo>
                    <a:pt x="170" y="0"/>
                  </a:lnTo>
                  <a:cubicBezTo>
                    <a:pt x="145" y="0"/>
                    <a:pt x="99" y="2"/>
                    <a:pt x="80" y="2"/>
                  </a:cubicBezTo>
                  <a:cubicBezTo>
                    <a:pt x="58" y="2"/>
                    <a:pt x="24" y="2"/>
                    <a:pt x="0" y="0"/>
                  </a:cubicBezTo>
                  <a:lnTo>
                    <a:pt x="0" y="30"/>
                  </a:lnTo>
                  <a:cubicBezTo>
                    <a:pt x="52" y="30"/>
                    <a:pt x="56" y="34"/>
                    <a:pt x="65" y="64"/>
                  </a:cubicBezTo>
                  <a:lnTo>
                    <a:pt x="184" y="399"/>
                  </a:lnTo>
                  <a:cubicBezTo>
                    <a:pt x="188" y="411"/>
                    <a:pt x="190" y="416"/>
                    <a:pt x="201" y="416"/>
                  </a:cubicBezTo>
                  <a:cubicBezTo>
                    <a:pt x="212" y="416"/>
                    <a:pt x="216" y="407"/>
                    <a:pt x="218" y="3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0404BA68-0DEE-264F-A6EC-3833D65A7002}"/>
                </a:ext>
              </a:extLst>
            </p:cNvPr>
            <p:cNvSpPr/>
            <p:nvPr/>
          </p:nvSpPr>
          <p:spPr>
            <a:xfrm>
              <a:off x="5326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32079851-C2B1-FC4A-929A-503B77F36FE7}"/>
                </a:ext>
              </a:extLst>
            </p:cNvPr>
            <p:cNvSpPr/>
            <p:nvPr/>
          </p:nvSpPr>
          <p:spPr>
            <a:xfrm>
              <a:off x="5470920" y="3247559"/>
              <a:ext cx="65880" cy="234360"/>
            </a:xfrm>
            <a:custGeom>
              <a:avLst/>
              <a:gdLst/>
              <a:ahLst/>
              <a:cxnLst>
                <a:cxn ang="3cd4">
                  <a:pos x="hc" y="t"/>
                </a:cxn>
                <a:cxn ang="cd2">
                  <a:pos x="l" y="vc"/>
                </a:cxn>
                <a:cxn ang="cd4">
                  <a:pos x="hc" y="b"/>
                </a:cxn>
                <a:cxn ang="0">
                  <a:pos x="r" y="vc"/>
                </a:cxn>
              </a:cxnLst>
              <a:rect l="l" t="t" r="r" b="b"/>
              <a:pathLst>
                <a:path w="184" h="652">
                  <a:moveTo>
                    <a:pt x="119" y="0"/>
                  </a:moveTo>
                  <a:lnTo>
                    <a:pt x="0" y="11"/>
                  </a:lnTo>
                  <a:lnTo>
                    <a:pt x="0" y="41"/>
                  </a:lnTo>
                  <a:cubicBezTo>
                    <a:pt x="58" y="41"/>
                    <a:pt x="65" y="47"/>
                    <a:pt x="65" y="92"/>
                  </a:cubicBezTo>
                  <a:lnTo>
                    <a:pt x="65" y="580"/>
                  </a:lnTo>
                  <a:cubicBezTo>
                    <a:pt x="65" y="622"/>
                    <a:pt x="56" y="622"/>
                    <a:pt x="0" y="622"/>
                  </a:cubicBezTo>
                  <a:lnTo>
                    <a:pt x="0" y="652"/>
                  </a:lnTo>
                  <a:cubicBezTo>
                    <a:pt x="28" y="650"/>
                    <a:pt x="71" y="650"/>
                    <a:pt x="91" y="650"/>
                  </a:cubicBezTo>
                  <a:cubicBezTo>
                    <a:pt x="112" y="650"/>
                    <a:pt x="153" y="650"/>
                    <a:pt x="184" y="652"/>
                  </a:cubicBezTo>
                  <a:lnTo>
                    <a:pt x="184" y="622"/>
                  </a:lnTo>
                  <a:cubicBezTo>
                    <a:pt x="129" y="622"/>
                    <a:pt x="119" y="622"/>
                    <a:pt x="119" y="5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87E72C8D-A44A-1D46-9334-9998DE44A0FA}"/>
                </a:ext>
              </a:extLst>
            </p:cNvPr>
            <p:cNvSpPr/>
            <p:nvPr/>
          </p:nvSpPr>
          <p:spPr>
            <a:xfrm>
              <a:off x="5552280" y="3332879"/>
              <a:ext cx="148680" cy="153000"/>
            </a:xfrm>
            <a:custGeom>
              <a:avLst/>
              <a:gdLst/>
              <a:ahLst/>
              <a:cxnLst>
                <a:cxn ang="3cd4">
                  <a:pos x="hc" y="t"/>
                </a:cxn>
                <a:cxn ang="cd2">
                  <a:pos x="l" y="vc"/>
                </a:cxn>
                <a:cxn ang="cd4">
                  <a:pos x="hc" y="b"/>
                </a:cxn>
                <a:cxn ang="0">
                  <a:pos x="r" y="vc"/>
                </a:cxn>
              </a:cxnLst>
              <a:rect l="l" t="t" r="r" b="b"/>
              <a:pathLst>
                <a:path w="414" h="426">
                  <a:moveTo>
                    <a:pt x="294" y="341"/>
                  </a:moveTo>
                  <a:lnTo>
                    <a:pt x="294" y="426"/>
                  </a:lnTo>
                  <a:lnTo>
                    <a:pt x="414" y="416"/>
                  </a:lnTo>
                  <a:lnTo>
                    <a:pt x="414" y="386"/>
                  </a:lnTo>
                  <a:cubicBezTo>
                    <a:pt x="356" y="386"/>
                    <a:pt x="350" y="379"/>
                    <a:pt x="350" y="335"/>
                  </a:cubicBezTo>
                  <a:lnTo>
                    <a:pt x="350" y="0"/>
                  </a:lnTo>
                  <a:lnTo>
                    <a:pt x="229" y="11"/>
                  </a:lnTo>
                  <a:lnTo>
                    <a:pt x="229" y="41"/>
                  </a:lnTo>
                  <a:cubicBezTo>
                    <a:pt x="287" y="41"/>
                    <a:pt x="293" y="47"/>
                    <a:pt x="293" y="92"/>
                  </a:cubicBezTo>
                  <a:lnTo>
                    <a:pt x="293" y="260"/>
                  </a:lnTo>
                  <a:cubicBezTo>
                    <a:pt x="293" y="341"/>
                    <a:pt x="253" y="405"/>
                    <a:pt x="194" y="405"/>
                  </a:cubicBezTo>
                  <a:cubicBezTo>
                    <a:pt x="125" y="405"/>
                    <a:pt x="121" y="362"/>
                    <a:pt x="121" y="313"/>
                  </a:cubicBezTo>
                  <a:lnTo>
                    <a:pt x="121" y="0"/>
                  </a:lnTo>
                  <a:lnTo>
                    <a:pt x="0" y="11"/>
                  </a:lnTo>
                  <a:lnTo>
                    <a:pt x="0" y="41"/>
                  </a:lnTo>
                  <a:cubicBezTo>
                    <a:pt x="63" y="41"/>
                    <a:pt x="63" y="43"/>
                    <a:pt x="63" y="126"/>
                  </a:cubicBezTo>
                  <a:lnTo>
                    <a:pt x="63" y="266"/>
                  </a:lnTo>
                  <a:cubicBezTo>
                    <a:pt x="63" y="341"/>
                    <a:pt x="63" y="426"/>
                    <a:pt x="190" y="426"/>
                  </a:cubicBezTo>
                  <a:cubicBezTo>
                    <a:pt x="235" y="426"/>
                    <a:pt x="272" y="401"/>
                    <a:pt x="294"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FDCC7B80-5119-C343-A0E9-7DD1C91383BF}"/>
                </a:ext>
              </a:extLst>
            </p:cNvPr>
            <p:cNvSpPr/>
            <p:nvPr/>
          </p:nvSpPr>
          <p:spPr>
            <a:xfrm>
              <a:off x="571392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F7AA742D-7737-FE44-9FC0-872AD6272D1E}"/>
                </a:ext>
              </a:extLst>
            </p:cNvPr>
            <p:cNvSpPr/>
            <p:nvPr/>
          </p:nvSpPr>
          <p:spPr>
            <a:xfrm>
              <a:off x="5942520" y="3330360"/>
              <a:ext cx="131040" cy="155520"/>
            </a:xfrm>
            <a:custGeom>
              <a:avLst/>
              <a:gdLst/>
              <a:ahLst/>
              <a:cxnLst>
                <a:cxn ang="3cd4">
                  <a:pos x="hc" y="t"/>
                </a:cxn>
                <a:cxn ang="cd2">
                  <a:pos x="l" y="vc"/>
                </a:cxn>
                <a:cxn ang="cd4">
                  <a:pos x="hc" y="b"/>
                </a:cxn>
                <a:cxn ang="0">
                  <a:pos x="r" y="vc"/>
                </a:cxn>
              </a:cxnLst>
              <a:rect l="l" t="t" r="r" b="b"/>
              <a:pathLst>
                <a:path w="365" h="433">
                  <a:moveTo>
                    <a:pt x="365" y="220"/>
                  </a:moveTo>
                  <a:cubicBezTo>
                    <a:pt x="365" y="100"/>
                    <a:pt x="281" y="0"/>
                    <a:pt x="183" y="0"/>
                  </a:cubicBezTo>
                  <a:cubicBezTo>
                    <a:pt x="80" y="0"/>
                    <a:pt x="0" y="102"/>
                    <a:pt x="0" y="220"/>
                  </a:cubicBezTo>
                  <a:cubicBezTo>
                    <a:pt x="0" y="341"/>
                    <a:pt x="86" y="433"/>
                    <a:pt x="183" y="433"/>
                  </a:cubicBezTo>
                  <a:cubicBezTo>
                    <a:pt x="281" y="433"/>
                    <a:pt x="365" y="339"/>
                    <a:pt x="365" y="220"/>
                  </a:cubicBezTo>
                  <a:close/>
                  <a:moveTo>
                    <a:pt x="183" y="409"/>
                  </a:moveTo>
                  <a:cubicBezTo>
                    <a:pt x="147" y="409"/>
                    <a:pt x="112" y="388"/>
                    <a:pt x="89" y="345"/>
                  </a:cubicBezTo>
                  <a:cubicBezTo>
                    <a:pt x="69" y="305"/>
                    <a:pt x="69" y="247"/>
                    <a:pt x="69" y="213"/>
                  </a:cubicBezTo>
                  <a:cubicBezTo>
                    <a:pt x="69" y="177"/>
                    <a:pt x="69" y="126"/>
                    <a:pt x="88" y="83"/>
                  </a:cubicBezTo>
                  <a:cubicBezTo>
                    <a:pt x="110" y="41"/>
                    <a:pt x="149" y="21"/>
                    <a:pt x="183" y="21"/>
                  </a:cubicBezTo>
                  <a:cubicBezTo>
                    <a:pt x="218" y="21"/>
                    <a:pt x="253" y="41"/>
                    <a:pt x="274" y="81"/>
                  </a:cubicBezTo>
                  <a:cubicBezTo>
                    <a:pt x="296" y="122"/>
                    <a:pt x="296" y="177"/>
                    <a:pt x="296" y="213"/>
                  </a:cubicBezTo>
                  <a:cubicBezTo>
                    <a:pt x="296" y="247"/>
                    <a:pt x="296" y="298"/>
                    <a:pt x="278" y="339"/>
                  </a:cubicBezTo>
                  <a:cubicBezTo>
                    <a:pt x="261" y="382"/>
                    <a:pt x="224" y="409"/>
                    <a:pt x="183" y="4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023EA20-C39A-0E48-88BF-EABC57A0FDFB}"/>
                </a:ext>
              </a:extLst>
            </p:cNvPr>
            <p:cNvSpPr/>
            <p:nvPr/>
          </p:nvSpPr>
          <p:spPr>
            <a:xfrm>
              <a:off x="6090840" y="3244680"/>
              <a:ext cx="95400" cy="238320"/>
            </a:xfrm>
            <a:custGeom>
              <a:avLst/>
              <a:gdLst/>
              <a:ahLst/>
              <a:cxnLst>
                <a:cxn ang="3cd4">
                  <a:pos x="hc" y="t"/>
                </a:cxn>
                <a:cxn ang="cd2">
                  <a:pos x="l" y="vc"/>
                </a:cxn>
                <a:cxn ang="cd4">
                  <a:pos x="hc" y="b"/>
                </a:cxn>
                <a:cxn ang="0">
                  <a:pos x="r" y="vc"/>
                </a:cxn>
              </a:cxnLst>
              <a:rect l="l" t="t" r="r" b="b"/>
              <a:pathLst>
                <a:path w="266" h="663">
                  <a:moveTo>
                    <a:pt x="117" y="258"/>
                  </a:moveTo>
                  <a:lnTo>
                    <a:pt x="117" y="149"/>
                  </a:lnTo>
                  <a:cubicBezTo>
                    <a:pt x="117" y="66"/>
                    <a:pt x="157" y="21"/>
                    <a:pt x="194" y="21"/>
                  </a:cubicBezTo>
                  <a:cubicBezTo>
                    <a:pt x="196" y="21"/>
                    <a:pt x="209" y="21"/>
                    <a:pt x="220" y="28"/>
                  </a:cubicBezTo>
                  <a:cubicBezTo>
                    <a:pt x="211" y="32"/>
                    <a:pt x="196" y="43"/>
                    <a:pt x="196" y="66"/>
                  </a:cubicBezTo>
                  <a:cubicBezTo>
                    <a:pt x="196" y="87"/>
                    <a:pt x="209" y="107"/>
                    <a:pt x="231" y="107"/>
                  </a:cubicBezTo>
                  <a:cubicBezTo>
                    <a:pt x="255" y="107"/>
                    <a:pt x="266" y="87"/>
                    <a:pt x="266" y="66"/>
                  </a:cubicBezTo>
                  <a:cubicBezTo>
                    <a:pt x="266" y="32"/>
                    <a:pt x="237" y="0"/>
                    <a:pt x="194" y="0"/>
                  </a:cubicBezTo>
                  <a:cubicBezTo>
                    <a:pt x="136" y="0"/>
                    <a:pt x="65" y="49"/>
                    <a:pt x="65" y="149"/>
                  </a:cubicBezTo>
                  <a:lnTo>
                    <a:pt x="65" y="258"/>
                  </a:lnTo>
                  <a:lnTo>
                    <a:pt x="0" y="258"/>
                  </a:lnTo>
                  <a:lnTo>
                    <a:pt x="0" y="286"/>
                  </a:lnTo>
                  <a:lnTo>
                    <a:pt x="65" y="286"/>
                  </a:lnTo>
                  <a:lnTo>
                    <a:pt x="65" y="591"/>
                  </a:lnTo>
                  <a:cubicBezTo>
                    <a:pt x="65" y="633"/>
                    <a:pt x="56" y="633"/>
                    <a:pt x="0" y="633"/>
                  </a:cubicBezTo>
                  <a:lnTo>
                    <a:pt x="0" y="663"/>
                  </a:lnTo>
                  <a:cubicBezTo>
                    <a:pt x="34" y="661"/>
                    <a:pt x="73" y="659"/>
                    <a:pt x="95" y="659"/>
                  </a:cubicBezTo>
                  <a:cubicBezTo>
                    <a:pt x="129" y="659"/>
                    <a:pt x="166" y="659"/>
                    <a:pt x="199" y="663"/>
                  </a:cubicBezTo>
                  <a:lnTo>
                    <a:pt x="199" y="633"/>
                  </a:lnTo>
                  <a:lnTo>
                    <a:pt x="183" y="633"/>
                  </a:lnTo>
                  <a:cubicBezTo>
                    <a:pt x="121" y="633"/>
                    <a:pt x="119" y="622"/>
                    <a:pt x="119" y="588"/>
                  </a:cubicBezTo>
                  <a:lnTo>
                    <a:pt x="119" y="286"/>
                  </a:lnTo>
                  <a:lnTo>
                    <a:pt x="214" y="286"/>
                  </a:lnTo>
                  <a:lnTo>
                    <a:pt x="214" y="25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6C61FD98-1807-8049-ABEB-89879DBC968D}"/>
                </a:ext>
              </a:extLst>
            </p:cNvPr>
            <p:cNvSpPr/>
            <p:nvPr/>
          </p:nvSpPr>
          <p:spPr>
            <a:xfrm>
              <a:off x="6277320" y="3247559"/>
              <a:ext cx="145800" cy="238320"/>
            </a:xfrm>
            <a:custGeom>
              <a:avLst/>
              <a:gdLst/>
              <a:ahLst/>
              <a:cxnLst>
                <a:cxn ang="3cd4">
                  <a:pos x="hc" y="t"/>
                </a:cxn>
                <a:cxn ang="cd2">
                  <a:pos x="l" y="vc"/>
                </a:cxn>
                <a:cxn ang="cd4">
                  <a:pos x="hc" y="b"/>
                </a:cxn>
                <a:cxn ang="0">
                  <a:pos x="r" y="vc"/>
                </a:cxn>
              </a:cxnLst>
              <a:rect l="l" t="t" r="r" b="b"/>
              <a:pathLst>
                <a:path w="406" h="663">
                  <a:moveTo>
                    <a:pt x="119" y="298"/>
                  </a:moveTo>
                  <a:lnTo>
                    <a:pt x="119" y="0"/>
                  </a:lnTo>
                  <a:lnTo>
                    <a:pt x="0" y="11"/>
                  </a:lnTo>
                  <a:lnTo>
                    <a:pt x="0" y="41"/>
                  </a:lnTo>
                  <a:cubicBezTo>
                    <a:pt x="58" y="41"/>
                    <a:pt x="63" y="47"/>
                    <a:pt x="63" y="92"/>
                  </a:cubicBezTo>
                  <a:lnTo>
                    <a:pt x="63" y="652"/>
                  </a:lnTo>
                  <a:lnTo>
                    <a:pt x="84" y="652"/>
                  </a:lnTo>
                  <a:cubicBezTo>
                    <a:pt x="86" y="650"/>
                    <a:pt x="91" y="637"/>
                    <a:pt x="114" y="595"/>
                  </a:cubicBezTo>
                  <a:cubicBezTo>
                    <a:pt x="127" y="616"/>
                    <a:pt x="162" y="663"/>
                    <a:pt x="222" y="663"/>
                  </a:cubicBezTo>
                  <a:cubicBezTo>
                    <a:pt x="321" y="663"/>
                    <a:pt x="406" y="571"/>
                    <a:pt x="406" y="450"/>
                  </a:cubicBezTo>
                  <a:cubicBezTo>
                    <a:pt x="406" y="330"/>
                    <a:pt x="324" y="237"/>
                    <a:pt x="231" y="237"/>
                  </a:cubicBezTo>
                  <a:cubicBezTo>
                    <a:pt x="168" y="237"/>
                    <a:pt x="132" y="281"/>
                    <a:pt x="119" y="298"/>
                  </a:cubicBezTo>
                  <a:close/>
                  <a:moveTo>
                    <a:pt x="121" y="546"/>
                  </a:moveTo>
                  <a:lnTo>
                    <a:pt x="121" y="352"/>
                  </a:lnTo>
                  <a:cubicBezTo>
                    <a:pt x="121" y="333"/>
                    <a:pt x="121" y="333"/>
                    <a:pt x="130" y="318"/>
                  </a:cubicBezTo>
                  <a:cubicBezTo>
                    <a:pt x="162" y="264"/>
                    <a:pt x="207" y="258"/>
                    <a:pt x="227" y="258"/>
                  </a:cubicBezTo>
                  <a:cubicBezTo>
                    <a:pt x="265" y="258"/>
                    <a:pt x="294" y="281"/>
                    <a:pt x="313" y="318"/>
                  </a:cubicBezTo>
                  <a:cubicBezTo>
                    <a:pt x="335" y="356"/>
                    <a:pt x="337" y="409"/>
                    <a:pt x="337" y="448"/>
                  </a:cubicBezTo>
                  <a:cubicBezTo>
                    <a:pt x="337" y="484"/>
                    <a:pt x="335" y="539"/>
                    <a:pt x="311" y="582"/>
                  </a:cubicBezTo>
                  <a:cubicBezTo>
                    <a:pt x="294" y="610"/>
                    <a:pt x="263" y="642"/>
                    <a:pt x="218" y="642"/>
                  </a:cubicBezTo>
                  <a:cubicBezTo>
                    <a:pt x="183" y="642"/>
                    <a:pt x="153" y="618"/>
                    <a:pt x="132" y="584"/>
                  </a:cubicBezTo>
                  <a:cubicBezTo>
                    <a:pt x="121" y="565"/>
                    <a:pt x="121" y="563"/>
                    <a:pt x="121" y="5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789BAC0-5FBC-874F-B47C-5696E74898FC}"/>
                </a:ext>
              </a:extLst>
            </p:cNvPr>
            <p:cNvSpPr/>
            <p:nvPr/>
          </p:nvSpPr>
          <p:spPr>
            <a:xfrm>
              <a:off x="6449040" y="3330360"/>
              <a:ext cx="114480" cy="155520"/>
            </a:xfrm>
            <a:custGeom>
              <a:avLst/>
              <a:gdLst/>
              <a:ahLst/>
              <a:cxnLst>
                <a:cxn ang="3cd4">
                  <a:pos x="hc" y="t"/>
                </a:cxn>
                <a:cxn ang="cd2">
                  <a:pos x="l" y="vc"/>
                </a:cxn>
                <a:cxn ang="cd4">
                  <a:pos x="hc" y="b"/>
                </a:cxn>
                <a:cxn ang="0">
                  <a:pos x="r" y="vc"/>
                </a:cxn>
              </a:cxnLst>
              <a:rect l="l" t="t" r="r" b="b"/>
              <a:pathLst>
                <a:path w="319" h="433">
                  <a:moveTo>
                    <a:pt x="69" y="185"/>
                  </a:moveTo>
                  <a:cubicBezTo>
                    <a:pt x="75" y="45"/>
                    <a:pt x="143" y="21"/>
                    <a:pt x="171" y="21"/>
                  </a:cubicBezTo>
                  <a:cubicBezTo>
                    <a:pt x="255" y="21"/>
                    <a:pt x="265" y="147"/>
                    <a:pt x="265" y="185"/>
                  </a:cubicBezTo>
                  <a:close/>
                  <a:moveTo>
                    <a:pt x="69" y="205"/>
                  </a:moveTo>
                  <a:lnTo>
                    <a:pt x="298" y="205"/>
                  </a:lnTo>
                  <a:cubicBezTo>
                    <a:pt x="317" y="205"/>
                    <a:pt x="319" y="205"/>
                    <a:pt x="319" y="185"/>
                  </a:cubicBezTo>
                  <a:cubicBezTo>
                    <a:pt x="319" y="92"/>
                    <a:pt x="274" y="0"/>
                    <a:pt x="171" y="0"/>
                  </a:cubicBezTo>
                  <a:cubicBezTo>
                    <a:pt x="76" y="0"/>
                    <a:pt x="0" y="96"/>
                    <a:pt x="0" y="215"/>
                  </a:cubicBezTo>
                  <a:cubicBezTo>
                    <a:pt x="0" y="341"/>
                    <a:pt x="86" y="433"/>
                    <a:pt x="181" y="433"/>
                  </a:cubicBezTo>
                  <a:cubicBezTo>
                    <a:pt x="281" y="433"/>
                    <a:pt x="319" y="328"/>
                    <a:pt x="319" y="309"/>
                  </a:cubicBezTo>
                  <a:cubicBezTo>
                    <a:pt x="319" y="301"/>
                    <a:pt x="311" y="298"/>
                    <a:pt x="307" y="298"/>
                  </a:cubicBezTo>
                  <a:cubicBezTo>
                    <a:pt x="300" y="298"/>
                    <a:pt x="298" y="305"/>
                    <a:pt x="298" y="311"/>
                  </a:cubicBezTo>
                  <a:cubicBezTo>
                    <a:pt x="268" y="409"/>
                    <a:pt x="194" y="409"/>
                    <a:pt x="186" y="409"/>
                  </a:cubicBezTo>
                  <a:cubicBezTo>
                    <a:pt x="145" y="409"/>
                    <a:pt x="112" y="379"/>
                    <a:pt x="93" y="345"/>
                  </a:cubicBezTo>
                  <a:cubicBezTo>
                    <a:pt x="69" y="301"/>
                    <a:pt x="69" y="239"/>
                    <a:pt x="69"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096D8DE1-9BA7-B443-9E90-0962A34F623E}"/>
                </a:ext>
              </a:extLst>
            </p:cNvPr>
            <p:cNvSpPr/>
            <p:nvPr/>
          </p:nvSpPr>
          <p:spPr>
            <a:xfrm>
              <a:off x="6580799" y="3256200"/>
              <a:ext cx="63360" cy="226080"/>
            </a:xfrm>
            <a:custGeom>
              <a:avLst/>
              <a:gdLst/>
              <a:ahLst/>
              <a:cxnLst>
                <a:cxn ang="3cd4">
                  <a:pos x="hc" y="t"/>
                </a:cxn>
                <a:cxn ang="cd2">
                  <a:pos x="l" y="vc"/>
                </a:cxn>
                <a:cxn ang="cd4">
                  <a:pos x="hc" y="b"/>
                </a:cxn>
                <a:cxn ang="0">
                  <a:pos x="r" y="vc"/>
                </a:cxn>
              </a:cxnLst>
              <a:rect l="l" t="t" r="r" b="b"/>
              <a:pathLst>
                <a:path w="177" h="629">
                  <a:moveTo>
                    <a:pt x="119" y="213"/>
                  </a:moveTo>
                  <a:lnTo>
                    <a:pt x="4" y="224"/>
                  </a:lnTo>
                  <a:lnTo>
                    <a:pt x="4" y="254"/>
                  </a:lnTo>
                  <a:cubicBezTo>
                    <a:pt x="58" y="254"/>
                    <a:pt x="65" y="258"/>
                    <a:pt x="65" y="305"/>
                  </a:cubicBezTo>
                  <a:lnTo>
                    <a:pt x="65" y="556"/>
                  </a:lnTo>
                  <a:cubicBezTo>
                    <a:pt x="65" y="599"/>
                    <a:pt x="56" y="599"/>
                    <a:pt x="0" y="599"/>
                  </a:cubicBezTo>
                  <a:lnTo>
                    <a:pt x="0" y="629"/>
                  </a:lnTo>
                  <a:cubicBezTo>
                    <a:pt x="26" y="627"/>
                    <a:pt x="71" y="627"/>
                    <a:pt x="91" y="627"/>
                  </a:cubicBezTo>
                  <a:cubicBezTo>
                    <a:pt x="119" y="627"/>
                    <a:pt x="149" y="627"/>
                    <a:pt x="177" y="629"/>
                  </a:cubicBezTo>
                  <a:lnTo>
                    <a:pt x="177" y="599"/>
                  </a:lnTo>
                  <a:cubicBezTo>
                    <a:pt x="123" y="599"/>
                    <a:pt x="119" y="595"/>
                    <a:pt x="119" y="559"/>
                  </a:cubicBezTo>
                  <a:close/>
                  <a:moveTo>
                    <a:pt x="123" y="49"/>
                  </a:moveTo>
                  <a:cubicBezTo>
                    <a:pt x="123" y="19"/>
                    <a:pt x="102" y="0"/>
                    <a:pt x="78" y="0"/>
                  </a:cubicBezTo>
                  <a:cubicBezTo>
                    <a:pt x="52" y="0"/>
                    <a:pt x="35" y="26"/>
                    <a:pt x="35" y="49"/>
                  </a:cubicBezTo>
                  <a:cubicBezTo>
                    <a:pt x="35" y="75"/>
                    <a:pt x="52" y="100"/>
                    <a:pt x="78" y="100"/>
                  </a:cubicBezTo>
                  <a:cubicBezTo>
                    <a:pt x="102" y="100"/>
                    <a:pt x="123" y="79"/>
                    <a:pt x="123"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521412BD-EF21-1742-8871-553BC5D6E5C5}"/>
                </a:ext>
              </a:extLst>
            </p:cNvPr>
            <p:cNvSpPr/>
            <p:nvPr/>
          </p:nvSpPr>
          <p:spPr>
            <a:xfrm>
              <a:off x="6661800" y="3332879"/>
              <a:ext cx="148680" cy="149400"/>
            </a:xfrm>
            <a:custGeom>
              <a:avLst/>
              <a:gdLst/>
              <a:ahLst/>
              <a:cxnLst>
                <a:cxn ang="3cd4">
                  <a:pos x="hc" y="t"/>
                </a:cxn>
                <a:cxn ang="cd2">
                  <a:pos x="l" y="vc"/>
                </a:cxn>
                <a:cxn ang="cd4">
                  <a:pos x="hc" y="b"/>
                </a:cxn>
                <a:cxn ang="0">
                  <a:pos x="r" y="vc"/>
                </a:cxn>
              </a:cxnLst>
              <a:rect l="l" t="t" r="r" b="b"/>
              <a:pathLst>
                <a:path w="414" h="416">
                  <a:moveTo>
                    <a:pt x="63" y="92"/>
                  </a:moveTo>
                  <a:lnTo>
                    <a:pt x="63" y="345"/>
                  </a:lnTo>
                  <a:cubicBezTo>
                    <a:pt x="63" y="386"/>
                    <a:pt x="56" y="386"/>
                    <a:pt x="0" y="386"/>
                  </a:cubicBezTo>
                  <a:lnTo>
                    <a:pt x="0" y="416"/>
                  </a:lnTo>
                  <a:cubicBezTo>
                    <a:pt x="28" y="416"/>
                    <a:pt x="71" y="414"/>
                    <a:pt x="93" y="414"/>
                  </a:cubicBezTo>
                  <a:cubicBezTo>
                    <a:pt x="114" y="414"/>
                    <a:pt x="157" y="416"/>
                    <a:pt x="184" y="416"/>
                  </a:cubicBezTo>
                  <a:lnTo>
                    <a:pt x="184" y="386"/>
                  </a:lnTo>
                  <a:cubicBezTo>
                    <a:pt x="130" y="386"/>
                    <a:pt x="121" y="386"/>
                    <a:pt x="121" y="345"/>
                  </a:cubicBezTo>
                  <a:lnTo>
                    <a:pt x="121" y="171"/>
                  </a:lnTo>
                  <a:cubicBezTo>
                    <a:pt x="121" y="72"/>
                    <a:pt x="179" y="21"/>
                    <a:pt x="231" y="21"/>
                  </a:cubicBezTo>
                  <a:cubicBezTo>
                    <a:pt x="283" y="21"/>
                    <a:pt x="293" y="72"/>
                    <a:pt x="293" y="126"/>
                  </a:cubicBezTo>
                  <a:lnTo>
                    <a:pt x="293" y="345"/>
                  </a:lnTo>
                  <a:cubicBezTo>
                    <a:pt x="293" y="386"/>
                    <a:pt x="283" y="386"/>
                    <a:pt x="229" y="386"/>
                  </a:cubicBezTo>
                  <a:lnTo>
                    <a:pt x="229" y="416"/>
                  </a:lnTo>
                  <a:cubicBezTo>
                    <a:pt x="257" y="416"/>
                    <a:pt x="300" y="414"/>
                    <a:pt x="322" y="414"/>
                  </a:cubicBezTo>
                  <a:cubicBezTo>
                    <a:pt x="343" y="414"/>
                    <a:pt x="386" y="416"/>
                    <a:pt x="414" y="416"/>
                  </a:cubicBezTo>
                  <a:lnTo>
                    <a:pt x="414" y="386"/>
                  </a:lnTo>
                  <a:cubicBezTo>
                    <a:pt x="371" y="386"/>
                    <a:pt x="350" y="386"/>
                    <a:pt x="350" y="358"/>
                  </a:cubicBezTo>
                  <a:lnTo>
                    <a:pt x="350" y="179"/>
                  </a:lnTo>
                  <a:cubicBezTo>
                    <a:pt x="350" y="98"/>
                    <a:pt x="350" y="68"/>
                    <a:pt x="324" y="34"/>
                  </a:cubicBezTo>
                  <a:cubicBezTo>
                    <a:pt x="313" y="19"/>
                    <a:pt x="285" y="0"/>
                    <a:pt x="239" y="0"/>
                  </a:cubicBezTo>
                  <a:cubicBezTo>
                    <a:pt x="177" y="0"/>
                    <a:pt x="140" y="41"/>
                    <a:pt x="116" y="98"/>
                  </a:cubicBezTo>
                  <a:lnTo>
                    <a:pt x="116" y="0"/>
                  </a:lnTo>
                  <a:lnTo>
                    <a:pt x="0" y="11"/>
                  </a:lnTo>
                  <a:lnTo>
                    <a:pt x="0" y="41"/>
                  </a:lnTo>
                  <a:cubicBezTo>
                    <a:pt x="58" y="41"/>
                    <a:pt x="63" y="47"/>
                    <a:pt x="63" y="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3E0055F-7CBE-774D-8E08-35BE21F46147}"/>
                </a:ext>
              </a:extLst>
            </p:cNvPr>
            <p:cNvSpPr/>
            <p:nvPr/>
          </p:nvSpPr>
          <p:spPr>
            <a:xfrm>
              <a:off x="6824160" y="3328919"/>
              <a:ext cx="135000" cy="222840"/>
            </a:xfrm>
            <a:custGeom>
              <a:avLst/>
              <a:gdLst/>
              <a:ahLst/>
              <a:cxnLst>
                <a:cxn ang="3cd4">
                  <a:pos x="hc" y="t"/>
                </a:cxn>
                <a:cxn ang="cd2">
                  <a:pos x="l" y="vc"/>
                </a:cxn>
                <a:cxn ang="cd4">
                  <a:pos x="hc" y="b"/>
                </a:cxn>
                <a:cxn ang="0">
                  <a:pos x="r" y="vc"/>
                </a:cxn>
              </a:cxnLst>
              <a:rect l="l" t="t" r="r" b="b"/>
              <a:pathLst>
                <a:path w="376" h="620">
                  <a:moveTo>
                    <a:pt x="160" y="264"/>
                  </a:moveTo>
                  <a:cubicBezTo>
                    <a:pt x="88" y="264"/>
                    <a:pt x="88" y="171"/>
                    <a:pt x="88" y="149"/>
                  </a:cubicBezTo>
                  <a:cubicBezTo>
                    <a:pt x="88" y="124"/>
                    <a:pt x="89" y="94"/>
                    <a:pt x="101" y="70"/>
                  </a:cubicBezTo>
                  <a:cubicBezTo>
                    <a:pt x="108" y="58"/>
                    <a:pt x="127" y="32"/>
                    <a:pt x="160" y="32"/>
                  </a:cubicBezTo>
                  <a:cubicBezTo>
                    <a:pt x="231" y="32"/>
                    <a:pt x="231" y="126"/>
                    <a:pt x="231" y="147"/>
                  </a:cubicBezTo>
                  <a:cubicBezTo>
                    <a:pt x="231" y="173"/>
                    <a:pt x="231" y="203"/>
                    <a:pt x="218" y="226"/>
                  </a:cubicBezTo>
                  <a:cubicBezTo>
                    <a:pt x="211" y="239"/>
                    <a:pt x="192" y="264"/>
                    <a:pt x="160" y="264"/>
                  </a:cubicBezTo>
                  <a:close/>
                  <a:moveTo>
                    <a:pt x="63" y="301"/>
                  </a:moveTo>
                  <a:cubicBezTo>
                    <a:pt x="63" y="296"/>
                    <a:pt x="63" y="275"/>
                    <a:pt x="78" y="256"/>
                  </a:cubicBezTo>
                  <a:cubicBezTo>
                    <a:pt x="110" y="284"/>
                    <a:pt x="143" y="286"/>
                    <a:pt x="160" y="286"/>
                  </a:cubicBezTo>
                  <a:cubicBezTo>
                    <a:pt x="237" y="286"/>
                    <a:pt x="293" y="222"/>
                    <a:pt x="293" y="149"/>
                  </a:cubicBezTo>
                  <a:cubicBezTo>
                    <a:pt x="293" y="113"/>
                    <a:pt x="280" y="79"/>
                    <a:pt x="259" y="58"/>
                  </a:cubicBezTo>
                  <a:cubicBezTo>
                    <a:pt x="289" y="26"/>
                    <a:pt x="319" y="21"/>
                    <a:pt x="334" y="21"/>
                  </a:cubicBezTo>
                  <a:cubicBezTo>
                    <a:pt x="335" y="21"/>
                    <a:pt x="339" y="21"/>
                    <a:pt x="341" y="21"/>
                  </a:cubicBezTo>
                  <a:cubicBezTo>
                    <a:pt x="332" y="26"/>
                    <a:pt x="328" y="36"/>
                    <a:pt x="328" y="47"/>
                  </a:cubicBezTo>
                  <a:cubicBezTo>
                    <a:pt x="328" y="64"/>
                    <a:pt x="339" y="75"/>
                    <a:pt x="352" y="75"/>
                  </a:cubicBezTo>
                  <a:cubicBezTo>
                    <a:pt x="360" y="75"/>
                    <a:pt x="376" y="68"/>
                    <a:pt x="376" y="47"/>
                  </a:cubicBezTo>
                  <a:cubicBezTo>
                    <a:pt x="376" y="30"/>
                    <a:pt x="365" y="0"/>
                    <a:pt x="334" y="0"/>
                  </a:cubicBezTo>
                  <a:cubicBezTo>
                    <a:pt x="317" y="0"/>
                    <a:pt x="281" y="6"/>
                    <a:pt x="246" y="45"/>
                  </a:cubicBezTo>
                  <a:cubicBezTo>
                    <a:pt x="212" y="13"/>
                    <a:pt x="177" y="11"/>
                    <a:pt x="160" y="11"/>
                  </a:cubicBezTo>
                  <a:cubicBezTo>
                    <a:pt x="84" y="11"/>
                    <a:pt x="26" y="75"/>
                    <a:pt x="26" y="147"/>
                  </a:cubicBezTo>
                  <a:cubicBezTo>
                    <a:pt x="26" y="190"/>
                    <a:pt x="45" y="224"/>
                    <a:pt x="65" y="245"/>
                  </a:cubicBezTo>
                  <a:cubicBezTo>
                    <a:pt x="54" y="258"/>
                    <a:pt x="39" y="290"/>
                    <a:pt x="39" y="322"/>
                  </a:cubicBezTo>
                  <a:cubicBezTo>
                    <a:pt x="39" y="352"/>
                    <a:pt x="50" y="388"/>
                    <a:pt x="76" y="405"/>
                  </a:cubicBezTo>
                  <a:cubicBezTo>
                    <a:pt x="26" y="422"/>
                    <a:pt x="0" y="463"/>
                    <a:pt x="0" y="501"/>
                  </a:cubicBezTo>
                  <a:cubicBezTo>
                    <a:pt x="0" y="567"/>
                    <a:pt x="82" y="620"/>
                    <a:pt x="183" y="620"/>
                  </a:cubicBezTo>
                  <a:cubicBezTo>
                    <a:pt x="280" y="620"/>
                    <a:pt x="365" y="571"/>
                    <a:pt x="365" y="499"/>
                  </a:cubicBezTo>
                  <a:cubicBezTo>
                    <a:pt x="365" y="465"/>
                    <a:pt x="352" y="418"/>
                    <a:pt x="311" y="390"/>
                  </a:cubicBezTo>
                  <a:cubicBezTo>
                    <a:pt x="266" y="365"/>
                    <a:pt x="220" y="365"/>
                    <a:pt x="170" y="365"/>
                  </a:cubicBezTo>
                  <a:cubicBezTo>
                    <a:pt x="149" y="365"/>
                    <a:pt x="114" y="365"/>
                    <a:pt x="108" y="365"/>
                  </a:cubicBezTo>
                  <a:cubicBezTo>
                    <a:pt x="82" y="360"/>
                    <a:pt x="63" y="330"/>
                    <a:pt x="63" y="301"/>
                  </a:cubicBezTo>
                  <a:close/>
                  <a:moveTo>
                    <a:pt x="183" y="597"/>
                  </a:moveTo>
                  <a:cubicBezTo>
                    <a:pt x="99" y="597"/>
                    <a:pt x="43" y="550"/>
                    <a:pt x="43" y="501"/>
                  </a:cubicBezTo>
                  <a:cubicBezTo>
                    <a:pt x="43" y="456"/>
                    <a:pt x="75" y="422"/>
                    <a:pt x="110" y="420"/>
                  </a:cubicBezTo>
                  <a:lnTo>
                    <a:pt x="158" y="420"/>
                  </a:lnTo>
                  <a:cubicBezTo>
                    <a:pt x="229" y="420"/>
                    <a:pt x="322" y="420"/>
                    <a:pt x="322" y="501"/>
                  </a:cubicBezTo>
                  <a:cubicBezTo>
                    <a:pt x="322" y="550"/>
                    <a:pt x="263" y="597"/>
                    <a:pt x="183" y="5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AECA56F6-DE1D-314C-9685-C93F082C421B}"/>
                </a:ext>
              </a:extLst>
            </p:cNvPr>
            <p:cNvSpPr/>
            <p:nvPr/>
          </p:nvSpPr>
          <p:spPr>
            <a:xfrm>
              <a:off x="7072920" y="3330360"/>
              <a:ext cx="133200" cy="155520"/>
            </a:xfrm>
            <a:custGeom>
              <a:avLst/>
              <a:gdLst/>
              <a:ahLst/>
              <a:cxnLst>
                <a:cxn ang="3cd4">
                  <a:pos x="hc" y="t"/>
                </a:cxn>
                <a:cxn ang="cd2">
                  <a:pos x="l" y="vc"/>
                </a:cxn>
                <a:cxn ang="cd4">
                  <a:pos x="hc" y="b"/>
                </a:cxn>
                <a:cxn ang="0">
                  <a:pos x="r" y="vc"/>
                </a:cxn>
              </a:cxnLst>
              <a:rect l="l" t="t" r="r" b="b"/>
              <a:pathLst>
                <a:path w="371" h="433">
                  <a:moveTo>
                    <a:pt x="239" y="350"/>
                  </a:moveTo>
                  <a:cubicBezTo>
                    <a:pt x="242" y="388"/>
                    <a:pt x="265" y="426"/>
                    <a:pt x="304" y="426"/>
                  </a:cubicBezTo>
                  <a:cubicBezTo>
                    <a:pt x="321" y="426"/>
                    <a:pt x="371" y="414"/>
                    <a:pt x="371" y="337"/>
                  </a:cubicBezTo>
                  <a:lnTo>
                    <a:pt x="371" y="286"/>
                  </a:lnTo>
                  <a:lnTo>
                    <a:pt x="350" y="286"/>
                  </a:lnTo>
                  <a:lnTo>
                    <a:pt x="350" y="337"/>
                  </a:lnTo>
                  <a:cubicBezTo>
                    <a:pt x="350" y="392"/>
                    <a:pt x="330" y="399"/>
                    <a:pt x="321" y="399"/>
                  </a:cubicBezTo>
                  <a:cubicBezTo>
                    <a:pt x="294" y="399"/>
                    <a:pt x="291" y="356"/>
                    <a:pt x="291" y="352"/>
                  </a:cubicBezTo>
                  <a:lnTo>
                    <a:pt x="291" y="162"/>
                  </a:lnTo>
                  <a:cubicBezTo>
                    <a:pt x="291" y="124"/>
                    <a:pt x="291" y="87"/>
                    <a:pt x="261" y="51"/>
                  </a:cubicBezTo>
                  <a:cubicBezTo>
                    <a:pt x="229" y="15"/>
                    <a:pt x="188" y="0"/>
                    <a:pt x="147" y="0"/>
                  </a:cubicBezTo>
                  <a:cubicBezTo>
                    <a:pt x="80" y="0"/>
                    <a:pt x="24" y="45"/>
                    <a:pt x="24" y="107"/>
                  </a:cubicBezTo>
                  <a:cubicBezTo>
                    <a:pt x="24" y="134"/>
                    <a:pt x="41" y="151"/>
                    <a:pt x="61" y="151"/>
                  </a:cubicBezTo>
                  <a:cubicBezTo>
                    <a:pt x="84" y="151"/>
                    <a:pt x="99" y="132"/>
                    <a:pt x="99" y="107"/>
                  </a:cubicBezTo>
                  <a:cubicBezTo>
                    <a:pt x="99" y="96"/>
                    <a:pt x="95" y="64"/>
                    <a:pt x="58" y="64"/>
                  </a:cubicBezTo>
                  <a:cubicBezTo>
                    <a:pt x="80" y="32"/>
                    <a:pt x="119" y="21"/>
                    <a:pt x="147" y="21"/>
                  </a:cubicBezTo>
                  <a:cubicBezTo>
                    <a:pt x="186" y="21"/>
                    <a:pt x="233" y="58"/>
                    <a:pt x="233" y="141"/>
                  </a:cubicBezTo>
                  <a:lnTo>
                    <a:pt x="233" y="177"/>
                  </a:lnTo>
                  <a:cubicBezTo>
                    <a:pt x="192" y="179"/>
                    <a:pt x="134" y="181"/>
                    <a:pt x="82" y="209"/>
                  </a:cubicBezTo>
                  <a:cubicBezTo>
                    <a:pt x="20" y="241"/>
                    <a:pt x="0" y="290"/>
                    <a:pt x="0" y="333"/>
                  </a:cubicBezTo>
                  <a:cubicBezTo>
                    <a:pt x="0" y="409"/>
                    <a:pt x="80" y="433"/>
                    <a:pt x="132" y="433"/>
                  </a:cubicBezTo>
                  <a:cubicBezTo>
                    <a:pt x="186" y="433"/>
                    <a:pt x="224" y="394"/>
                    <a:pt x="239" y="350"/>
                  </a:cubicBezTo>
                  <a:close/>
                  <a:moveTo>
                    <a:pt x="233" y="196"/>
                  </a:moveTo>
                  <a:lnTo>
                    <a:pt x="233" y="290"/>
                  </a:lnTo>
                  <a:cubicBezTo>
                    <a:pt x="233" y="379"/>
                    <a:pt x="175" y="411"/>
                    <a:pt x="138" y="411"/>
                  </a:cubicBezTo>
                  <a:cubicBezTo>
                    <a:pt x="97" y="411"/>
                    <a:pt x="63" y="377"/>
                    <a:pt x="63" y="330"/>
                  </a:cubicBezTo>
                  <a:cubicBezTo>
                    <a:pt x="63" y="279"/>
                    <a:pt x="99" y="200"/>
                    <a:pt x="233"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B9C5202D-8E57-FE47-90A3-1176B4336047}"/>
                </a:ext>
              </a:extLst>
            </p:cNvPr>
            <p:cNvSpPr/>
            <p:nvPr/>
          </p:nvSpPr>
          <p:spPr>
            <a:xfrm>
              <a:off x="7213320" y="3274560"/>
              <a:ext cx="92160" cy="211320"/>
            </a:xfrm>
            <a:custGeom>
              <a:avLst/>
              <a:gdLst/>
              <a:ahLst/>
              <a:cxnLst>
                <a:cxn ang="3cd4">
                  <a:pos x="hc" y="t"/>
                </a:cxn>
                <a:cxn ang="cd2">
                  <a:pos x="l" y="vc"/>
                </a:cxn>
                <a:cxn ang="cd4">
                  <a:pos x="hc" y="b"/>
                </a:cxn>
                <a:cxn ang="0">
                  <a:pos x="r" y="vc"/>
                </a:cxn>
              </a:cxnLst>
              <a:rect l="l" t="t" r="r" b="b"/>
              <a:pathLst>
                <a:path w="257" h="588">
                  <a:moveTo>
                    <a:pt x="127" y="203"/>
                  </a:moveTo>
                  <a:lnTo>
                    <a:pt x="244" y="203"/>
                  </a:lnTo>
                  <a:lnTo>
                    <a:pt x="244" y="173"/>
                  </a:lnTo>
                  <a:lnTo>
                    <a:pt x="127" y="173"/>
                  </a:lnTo>
                  <a:lnTo>
                    <a:pt x="127" y="0"/>
                  </a:lnTo>
                  <a:lnTo>
                    <a:pt x="106" y="0"/>
                  </a:lnTo>
                  <a:cubicBezTo>
                    <a:pt x="106" y="77"/>
                    <a:pt x="80" y="177"/>
                    <a:pt x="0" y="181"/>
                  </a:cubicBezTo>
                  <a:lnTo>
                    <a:pt x="0" y="203"/>
                  </a:lnTo>
                  <a:lnTo>
                    <a:pt x="71" y="203"/>
                  </a:lnTo>
                  <a:lnTo>
                    <a:pt x="71" y="460"/>
                  </a:lnTo>
                  <a:cubicBezTo>
                    <a:pt x="71" y="578"/>
                    <a:pt x="147" y="588"/>
                    <a:pt x="177" y="588"/>
                  </a:cubicBezTo>
                  <a:cubicBezTo>
                    <a:pt x="235" y="588"/>
                    <a:pt x="257" y="522"/>
                    <a:pt x="257" y="460"/>
                  </a:cubicBezTo>
                  <a:lnTo>
                    <a:pt x="257" y="407"/>
                  </a:lnTo>
                  <a:lnTo>
                    <a:pt x="237" y="407"/>
                  </a:lnTo>
                  <a:lnTo>
                    <a:pt x="237" y="460"/>
                  </a:lnTo>
                  <a:cubicBezTo>
                    <a:pt x="237" y="529"/>
                    <a:pt x="212" y="565"/>
                    <a:pt x="183" y="565"/>
                  </a:cubicBezTo>
                  <a:cubicBezTo>
                    <a:pt x="127" y="565"/>
                    <a:pt x="127" y="480"/>
                    <a:pt x="127" y="4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7FA9B1FF-B790-F141-A4F0-F76DC82C9979}"/>
                </a:ext>
              </a:extLst>
            </p:cNvPr>
            <p:cNvSpPr/>
            <p:nvPr/>
          </p:nvSpPr>
          <p:spPr>
            <a:xfrm>
              <a:off x="7446600" y="3332879"/>
              <a:ext cx="109080" cy="153000"/>
            </a:xfrm>
            <a:custGeom>
              <a:avLst/>
              <a:gdLst/>
              <a:ahLst/>
              <a:cxnLst>
                <a:cxn ang="3cd4">
                  <a:pos x="hc" y="t"/>
                </a:cxn>
                <a:cxn ang="cd2">
                  <a:pos x="l" y="vc"/>
                </a:cxn>
                <a:cxn ang="cd4">
                  <a:pos x="hc" y="b"/>
                </a:cxn>
                <a:cxn ang="0">
                  <a:pos x="r" y="vc"/>
                </a:cxn>
              </a:cxnLst>
              <a:rect l="l" t="t" r="r" b="b"/>
              <a:pathLst>
                <a:path w="304" h="426">
                  <a:moveTo>
                    <a:pt x="280" y="64"/>
                  </a:moveTo>
                  <a:cubicBezTo>
                    <a:pt x="255" y="64"/>
                    <a:pt x="240" y="85"/>
                    <a:pt x="240" y="107"/>
                  </a:cubicBezTo>
                  <a:cubicBezTo>
                    <a:pt x="240" y="119"/>
                    <a:pt x="248" y="134"/>
                    <a:pt x="265" y="134"/>
                  </a:cubicBezTo>
                  <a:cubicBezTo>
                    <a:pt x="283" y="134"/>
                    <a:pt x="304" y="117"/>
                    <a:pt x="304" y="81"/>
                  </a:cubicBezTo>
                  <a:cubicBezTo>
                    <a:pt x="304" y="38"/>
                    <a:pt x="268" y="0"/>
                    <a:pt x="205" y="0"/>
                  </a:cubicBezTo>
                  <a:cubicBezTo>
                    <a:pt x="97" y="0"/>
                    <a:pt x="65" y="96"/>
                    <a:pt x="65" y="136"/>
                  </a:cubicBezTo>
                  <a:cubicBezTo>
                    <a:pt x="65" y="211"/>
                    <a:pt x="127" y="226"/>
                    <a:pt x="151" y="230"/>
                  </a:cubicBezTo>
                  <a:cubicBezTo>
                    <a:pt x="194" y="241"/>
                    <a:pt x="237" y="249"/>
                    <a:pt x="237" y="303"/>
                  </a:cubicBezTo>
                  <a:cubicBezTo>
                    <a:pt x="237" y="326"/>
                    <a:pt x="218" y="405"/>
                    <a:pt x="119" y="405"/>
                  </a:cubicBezTo>
                  <a:cubicBezTo>
                    <a:pt x="106" y="405"/>
                    <a:pt x="43" y="405"/>
                    <a:pt x="24" y="356"/>
                  </a:cubicBezTo>
                  <a:cubicBezTo>
                    <a:pt x="56" y="360"/>
                    <a:pt x="76" y="333"/>
                    <a:pt x="76" y="305"/>
                  </a:cubicBezTo>
                  <a:cubicBezTo>
                    <a:pt x="76" y="284"/>
                    <a:pt x="63" y="273"/>
                    <a:pt x="47" y="273"/>
                  </a:cubicBezTo>
                  <a:cubicBezTo>
                    <a:pt x="24" y="273"/>
                    <a:pt x="0" y="292"/>
                    <a:pt x="0" y="335"/>
                  </a:cubicBezTo>
                  <a:cubicBezTo>
                    <a:pt x="0" y="388"/>
                    <a:pt x="47" y="426"/>
                    <a:pt x="117" y="426"/>
                  </a:cubicBezTo>
                  <a:cubicBezTo>
                    <a:pt x="252" y="426"/>
                    <a:pt x="283" y="313"/>
                    <a:pt x="283" y="271"/>
                  </a:cubicBezTo>
                  <a:cubicBezTo>
                    <a:pt x="283" y="237"/>
                    <a:pt x="268" y="213"/>
                    <a:pt x="257" y="200"/>
                  </a:cubicBezTo>
                  <a:cubicBezTo>
                    <a:pt x="235" y="175"/>
                    <a:pt x="212" y="171"/>
                    <a:pt x="175" y="162"/>
                  </a:cubicBezTo>
                  <a:cubicBezTo>
                    <a:pt x="145" y="153"/>
                    <a:pt x="114" y="147"/>
                    <a:pt x="114" y="104"/>
                  </a:cubicBezTo>
                  <a:cubicBezTo>
                    <a:pt x="114" y="79"/>
                    <a:pt x="132" y="21"/>
                    <a:pt x="205" y="21"/>
                  </a:cubicBezTo>
                  <a:cubicBezTo>
                    <a:pt x="225" y="21"/>
                    <a:pt x="266" y="28"/>
                    <a:pt x="280"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FED76231-AD8D-DB48-BE2E-8A910506A71D}"/>
                </a:ext>
              </a:extLst>
            </p:cNvPr>
            <p:cNvSpPr/>
            <p:nvPr/>
          </p:nvSpPr>
          <p:spPr>
            <a:xfrm>
              <a:off x="7577640" y="3385080"/>
              <a:ext cx="70200" cy="150120"/>
            </a:xfrm>
            <a:custGeom>
              <a:avLst/>
              <a:gdLst/>
              <a:ahLst/>
              <a:cxnLst>
                <a:cxn ang="3cd4">
                  <a:pos x="hc" y="t"/>
                </a:cxn>
                <a:cxn ang="cd2">
                  <a:pos x="l" y="vc"/>
                </a:cxn>
                <a:cxn ang="cd4">
                  <a:pos x="hc" y="b"/>
                </a:cxn>
                <a:cxn ang="0">
                  <a:pos x="r" y="vc"/>
                </a:cxn>
              </a:cxnLst>
              <a:rect l="l" t="t" r="r" b="b"/>
              <a:pathLst>
                <a:path w="196" h="418">
                  <a:moveTo>
                    <a:pt x="117" y="151"/>
                  </a:moveTo>
                  <a:lnTo>
                    <a:pt x="177" y="151"/>
                  </a:lnTo>
                  <a:cubicBezTo>
                    <a:pt x="188" y="151"/>
                    <a:pt x="196" y="151"/>
                    <a:pt x="196" y="136"/>
                  </a:cubicBezTo>
                  <a:cubicBezTo>
                    <a:pt x="196" y="128"/>
                    <a:pt x="188" y="128"/>
                    <a:pt x="179" y="128"/>
                  </a:cubicBezTo>
                  <a:lnTo>
                    <a:pt x="123" y="128"/>
                  </a:lnTo>
                  <a:lnTo>
                    <a:pt x="145" y="30"/>
                  </a:lnTo>
                  <a:cubicBezTo>
                    <a:pt x="145" y="28"/>
                    <a:pt x="147" y="23"/>
                    <a:pt x="147" y="21"/>
                  </a:cubicBezTo>
                  <a:cubicBezTo>
                    <a:pt x="147" y="9"/>
                    <a:pt x="138" y="0"/>
                    <a:pt x="127" y="0"/>
                  </a:cubicBezTo>
                  <a:cubicBezTo>
                    <a:pt x="112" y="0"/>
                    <a:pt x="104" y="11"/>
                    <a:pt x="99" y="28"/>
                  </a:cubicBezTo>
                  <a:cubicBezTo>
                    <a:pt x="95" y="45"/>
                    <a:pt x="102" y="13"/>
                    <a:pt x="78" y="128"/>
                  </a:cubicBezTo>
                  <a:lnTo>
                    <a:pt x="19" y="128"/>
                  </a:lnTo>
                  <a:cubicBezTo>
                    <a:pt x="7" y="128"/>
                    <a:pt x="0" y="128"/>
                    <a:pt x="0" y="143"/>
                  </a:cubicBezTo>
                  <a:cubicBezTo>
                    <a:pt x="0" y="151"/>
                    <a:pt x="7" y="151"/>
                    <a:pt x="17" y="151"/>
                  </a:cubicBezTo>
                  <a:lnTo>
                    <a:pt x="73" y="151"/>
                  </a:lnTo>
                  <a:lnTo>
                    <a:pt x="39" y="307"/>
                  </a:lnTo>
                  <a:cubicBezTo>
                    <a:pt x="35" y="324"/>
                    <a:pt x="30" y="347"/>
                    <a:pt x="30" y="356"/>
                  </a:cubicBezTo>
                  <a:cubicBezTo>
                    <a:pt x="30" y="394"/>
                    <a:pt x="58" y="418"/>
                    <a:pt x="91" y="418"/>
                  </a:cubicBezTo>
                  <a:cubicBezTo>
                    <a:pt x="157" y="418"/>
                    <a:pt x="192" y="326"/>
                    <a:pt x="192" y="318"/>
                  </a:cubicBezTo>
                  <a:cubicBezTo>
                    <a:pt x="192" y="309"/>
                    <a:pt x="184" y="309"/>
                    <a:pt x="183" y="309"/>
                  </a:cubicBezTo>
                  <a:cubicBezTo>
                    <a:pt x="175" y="309"/>
                    <a:pt x="175" y="311"/>
                    <a:pt x="171" y="322"/>
                  </a:cubicBezTo>
                  <a:cubicBezTo>
                    <a:pt x="155" y="362"/>
                    <a:pt x="125" y="401"/>
                    <a:pt x="93" y="401"/>
                  </a:cubicBezTo>
                  <a:cubicBezTo>
                    <a:pt x="80" y="401"/>
                    <a:pt x="73" y="392"/>
                    <a:pt x="73" y="367"/>
                  </a:cubicBezTo>
                  <a:cubicBezTo>
                    <a:pt x="73" y="360"/>
                    <a:pt x="75" y="347"/>
                    <a:pt x="76"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C2204794-FF08-DC4F-89D8-3B28FCFBF3F7}"/>
                </a:ext>
              </a:extLst>
            </p:cNvPr>
            <p:cNvSpPr/>
            <p:nvPr/>
          </p:nvSpPr>
          <p:spPr>
            <a:xfrm>
              <a:off x="7672320" y="3386520"/>
              <a:ext cx="151920" cy="174600"/>
            </a:xfrm>
            <a:custGeom>
              <a:avLst/>
              <a:gdLst/>
              <a:ahLst/>
              <a:cxnLst>
                <a:cxn ang="3cd4">
                  <a:pos x="hc" y="t"/>
                </a:cxn>
                <a:cxn ang="cd2">
                  <a:pos x="l" y="vc"/>
                </a:cxn>
                <a:cxn ang="cd4">
                  <a:pos x="hc" y="b"/>
                </a:cxn>
                <a:cxn ang="0">
                  <a:pos x="r" y="vc"/>
                </a:cxn>
              </a:cxnLst>
              <a:rect l="l" t="t" r="r" b="b"/>
              <a:pathLst>
                <a:path w="423" h="486">
                  <a:moveTo>
                    <a:pt x="225" y="258"/>
                  </a:moveTo>
                  <a:lnTo>
                    <a:pt x="403" y="258"/>
                  </a:lnTo>
                  <a:cubicBezTo>
                    <a:pt x="410" y="258"/>
                    <a:pt x="423" y="258"/>
                    <a:pt x="423" y="243"/>
                  </a:cubicBezTo>
                  <a:cubicBezTo>
                    <a:pt x="423" y="226"/>
                    <a:pt x="410" y="226"/>
                    <a:pt x="403" y="226"/>
                  </a:cubicBezTo>
                  <a:lnTo>
                    <a:pt x="225" y="226"/>
                  </a:lnTo>
                  <a:lnTo>
                    <a:pt x="225" y="23"/>
                  </a:lnTo>
                  <a:cubicBezTo>
                    <a:pt x="225" y="15"/>
                    <a:pt x="225" y="0"/>
                    <a:pt x="212" y="0"/>
                  </a:cubicBezTo>
                  <a:cubicBezTo>
                    <a:pt x="198" y="0"/>
                    <a:pt x="198" y="15"/>
                    <a:pt x="198" y="23"/>
                  </a:cubicBezTo>
                  <a:lnTo>
                    <a:pt x="198" y="226"/>
                  </a:lnTo>
                  <a:lnTo>
                    <a:pt x="20" y="226"/>
                  </a:lnTo>
                  <a:cubicBezTo>
                    <a:pt x="13" y="226"/>
                    <a:pt x="0" y="226"/>
                    <a:pt x="0" y="243"/>
                  </a:cubicBezTo>
                  <a:cubicBezTo>
                    <a:pt x="0" y="258"/>
                    <a:pt x="13" y="258"/>
                    <a:pt x="20" y="258"/>
                  </a:cubicBezTo>
                  <a:lnTo>
                    <a:pt x="198" y="258"/>
                  </a:lnTo>
                  <a:lnTo>
                    <a:pt x="198" y="460"/>
                  </a:lnTo>
                  <a:cubicBezTo>
                    <a:pt x="198" y="469"/>
                    <a:pt x="198" y="486"/>
                    <a:pt x="212" y="486"/>
                  </a:cubicBezTo>
                  <a:cubicBezTo>
                    <a:pt x="225" y="486"/>
                    <a:pt x="225" y="471"/>
                    <a:pt x="225" y="46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6BB76E02-7873-BE4A-A3C4-01158FA7B2EE}"/>
                </a:ext>
              </a:extLst>
            </p:cNvPr>
            <p:cNvSpPr/>
            <p:nvPr/>
          </p:nvSpPr>
          <p:spPr>
            <a:xfrm>
              <a:off x="7859880" y="3375720"/>
              <a:ext cx="75600" cy="156960"/>
            </a:xfrm>
            <a:custGeom>
              <a:avLst/>
              <a:gdLst/>
              <a:ahLst/>
              <a:cxnLst>
                <a:cxn ang="3cd4">
                  <a:pos x="hc" y="t"/>
                </a:cxn>
                <a:cxn ang="cd2">
                  <a:pos x="l" y="vc"/>
                </a:cxn>
                <a:cxn ang="cd4">
                  <a:pos x="hc" y="b"/>
                </a:cxn>
                <a:cxn ang="0">
                  <a:pos x="r" y="vc"/>
                </a:cxn>
              </a:cxnLst>
              <a:rect l="l" t="t" r="r" b="b"/>
              <a:pathLst>
                <a:path w="211" h="437">
                  <a:moveTo>
                    <a:pt x="130" y="19"/>
                  </a:moveTo>
                  <a:cubicBezTo>
                    <a:pt x="130" y="0"/>
                    <a:pt x="129" y="0"/>
                    <a:pt x="114" y="0"/>
                  </a:cubicBezTo>
                  <a:cubicBezTo>
                    <a:pt x="76" y="41"/>
                    <a:pt x="24" y="43"/>
                    <a:pt x="0" y="43"/>
                  </a:cubicBezTo>
                  <a:lnTo>
                    <a:pt x="0" y="66"/>
                  </a:lnTo>
                  <a:cubicBezTo>
                    <a:pt x="13" y="66"/>
                    <a:pt x="52" y="66"/>
                    <a:pt x="84" y="47"/>
                  </a:cubicBezTo>
                  <a:lnTo>
                    <a:pt x="84" y="384"/>
                  </a:lnTo>
                  <a:cubicBezTo>
                    <a:pt x="84" y="405"/>
                    <a:pt x="84" y="414"/>
                    <a:pt x="26" y="414"/>
                  </a:cubicBezTo>
                  <a:lnTo>
                    <a:pt x="4" y="414"/>
                  </a:lnTo>
                  <a:lnTo>
                    <a:pt x="4" y="437"/>
                  </a:lnTo>
                  <a:cubicBezTo>
                    <a:pt x="15" y="437"/>
                    <a:pt x="86" y="435"/>
                    <a:pt x="106" y="435"/>
                  </a:cubicBezTo>
                  <a:cubicBezTo>
                    <a:pt x="125" y="435"/>
                    <a:pt x="198" y="437"/>
                    <a:pt x="211" y="437"/>
                  </a:cubicBezTo>
                  <a:lnTo>
                    <a:pt x="211" y="414"/>
                  </a:lnTo>
                  <a:lnTo>
                    <a:pt x="188" y="414"/>
                  </a:lnTo>
                  <a:cubicBezTo>
                    <a:pt x="130" y="414"/>
                    <a:pt x="130" y="405"/>
                    <a:pt x="130" y="3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4" name="Group 43" descr="22§display§= \mathbb{E}_\pi [ r_{t+1} + \gamma V^\pi(s_{t+1}=s') | s_t = s]§svg§600§FALSE" title="TexMaths">
            <a:extLst>
              <a:ext uri="{FF2B5EF4-FFF2-40B4-BE49-F238E27FC236}">
                <a16:creationId xmlns:a16="http://schemas.microsoft.com/office/drawing/2014/main" id="{CBF9CBF9-366E-B843-8BCD-1CC0615E154F}"/>
              </a:ext>
            </a:extLst>
          </p:cNvPr>
          <p:cNvGrpSpPr/>
          <p:nvPr/>
        </p:nvGrpSpPr>
        <p:grpSpPr>
          <a:xfrm>
            <a:off x="2707920" y="3747960"/>
            <a:ext cx="5338440" cy="367200"/>
            <a:chOff x="2707920" y="3747960"/>
            <a:chExt cx="5338440" cy="367200"/>
          </a:xfrm>
        </p:grpSpPr>
        <p:sp>
          <p:nvSpPr>
            <p:cNvPr id="45" name="Freeform 44">
              <a:extLst>
                <a:ext uri="{FF2B5EF4-FFF2-40B4-BE49-F238E27FC236}">
                  <a16:creationId xmlns:a16="http://schemas.microsoft.com/office/drawing/2014/main" id="{01FFC6C1-8A43-8646-91BE-12AD4195DB00}"/>
                </a:ext>
              </a:extLst>
            </p:cNvPr>
            <p:cNvSpPr/>
            <p:nvPr/>
          </p:nvSpPr>
          <p:spPr>
            <a:xfrm>
              <a:off x="2707920" y="3749400"/>
              <a:ext cx="5338440" cy="365760"/>
            </a:xfrm>
            <a:custGeom>
              <a:avLst/>
              <a:gdLst/>
              <a:ahLst/>
              <a:cxnLst>
                <a:cxn ang="3cd4">
                  <a:pos x="hc" y="t"/>
                </a:cxn>
                <a:cxn ang="cd2">
                  <a:pos x="l" y="vc"/>
                </a:cxn>
                <a:cxn ang="cd4">
                  <a:pos x="hc" y="b"/>
                </a:cxn>
                <a:cxn ang="0">
                  <a:pos x="r" y="vc"/>
                </a:cxn>
              </a:cxnLst>
              <a:rect l="l" t="t" r="r" b="b"/>
              <a:pathLst>
                <a:path w="14830" h="1017">
                  <a:moveTo>
                    <a:pt x="7414" y="1017"/>
                  </a:moveTo>
                  <a:lnTo>
                    <a:pt x="0" y="1017"/>
                  </a:lnTo>
                  <a:lnTo>
                    <a:pt x="0" y="0"/>
                  </a:lnTo>
                  <a:lnTo>
                    <a:pt x="14830" y="0"/>
                  </a:lnTo>
                  <a:lnTo>
                    <a:pt x="14830" y="10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BD536E2C-2612-EF48-9F84-03AB92C819D3}"/>
                </a:ext>
              </a:extLst>
            </p:cNvPr>
            <p:cNvSpPr/>
            <p:nvPr/>
          </p:nvSpPr>
          <p:spPr>
            <a:xfrm>
              <a:off x="27277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1D2990C1-BE68-3240-B57D-C3F112537A6A}"/>
                </a:ext>
              </a:extLst>
            </p:cNvPr>
            <p:cNvSpPr/>
            <p:nvPr/>
          </p:nvSpPr>
          <p:spPr>
            <a:xfrm>
              <a:off x="3079440" y="3790079"/>
              <a:ext cx="218160" cy="239040"/>
            </a:xfrm>
            <a:custGeom>
              <a:avLst/>
              <a:gdLst/>
              <a:ahLst/>
              <a:cxnLst>
                <a:cxn ang="3cd4">
                  <a:pos x="hc" y="t"/>
                </a:cxn>
                <a:cxn ang="cd2">
                  <a:pos x="l" y="vc"/>
                </a:cxn>
                <a:cxn ang="cd4">
                  <a:pos x="hc" y="b"/>
                </a:cxn>
                <a:cxn ang="0">
                  <a:pos x="r" y="vc"/>
                </a:cxn>
              </a:cxnLst>
              <a:rect l="l" t="t" r="r" b="b"/>
              <a:pathLst>
                <a:path w="607" h="665">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1"/>
                    <a:pt x="81" y="632"/>
                    <a:pt x="31" y="632"/>
                  </a:cubicBezTo>
                  <a:cubicBezTo>
                    <a:pt x="15" y="632"/>
                    <a:pt x="0" y="632"/>
                    <a:pt x="0" y="647"/>
                  </a:cubicBezTo>
                  <a:cubicBezTo>
                    <a:pt x="0" y="665"/>
                    <a:pt x="15" y="665"/>
                    <a:pt x="33" y="665"/>
                  </a:cubicBezTo>
                  <a:lnTo>
                    <a:pt x="548" y="665"/>
                  </a:lnTo>
                  <a:cubicBezTo>
                    <a:pt x="565" y="665"/>
                    <a:pt x="574" y="665"/>
                    <a:pt x="579" y="651"/>
                  </a:cubicBezTo>
                  <a:cubicBezTo>
                    <a:pt x="579" y="649"/>
                    <a:pt x="607" y="488"/>
                    <a:pt x="607" y="484"/>
                  </a:cubicBezTo>
                  <a:cubicBezTo>
                    <a:pt x="607" y="473"/>
                    <a:pt x="598" y="466"/>
                    <a:pt x="590" y="466"/>
                  </a:cubicBezTo>
                  <a:cubicBezTo>
                    <a:pt x="576" y="466"/>
                    <a:pt x="572" y="477"/>
                    <a:pt x="572" y="480"/>
                  </a:cubicBezTo>
                  <a:cubicBezTo>
                    <a:pt x="565" y="504"/>
                    <a:pt x="557" y="546"/>
                    <a:pt x="486" y="588"/>
                  </a:cubicBezTo>
                  <a:cubicBezTo>
                    <a:pt x="436" y="616"/>
                    <a:pt x="385" y="632"/>
                    <a:pt x="332" y="632"/>
                  </a:cubicBezTo>
                  <a:lnTo>
                    <a:pt x="279" y="632"/>
                  </a:lnTo>
                  <a:cubicBezTo>
                    <a:pt x="255" y="632"/>
                    <a:pt x="238" y="632"/>
                    <a:pt x="238" y="566"/>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2"/>
                  </a:cubicBezTo>
                  <a:lnTo>
                    <a:pt x="112" y="632"/>
                  </a:lnTo>
                  <a:cubicBezTo>
                    <a:pt x="119" y="614"/>
                    <a:pt x="119" y="590"/>
                    <a:pt x="119" y="577"/>
                  </a:cubicBezTo>
                  <a:close/>
                  <a:moveTo>
                    <a:pt x="480" y="632"/>
                  </a:moveTo>
                  <a:lnTo>
                    <a:pt x="480" y="629"/>
                  </a:lnTo>
                  <a:cubicBezTo>
                    <a:pt x="510" y="614"/>
                    <a:pt x="537" y="594"/>
                    <a:pt x="557" y="577"/>
                  </a:cubicBezTo>
                  <a:cubicBezTo>
                    <a:pt x="557" y="581"/>
                    <a:pt x="550" y="623"/>
                    <a:pt x="548" y="6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2A48ABAB-0688-8242-BF91-062DB2307CC2}"/>
                </a:ext>
              </a:extLst>
            </p:cNvPr>
            <p:cNvSpPr/>
            <p:nvPr/>
          </p:nvSpPr>
          <p:spPr>
            <a:xfrm>
              <a:off x="3316320" y="397547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ABD683A7-272D-A74C-9B67-A5B254643573}"/>
                </a:ext>
              </a:extLst>
            </p:cNvPr>
            <p:cNvSpPr/>
            <p:nvPr/>
          </p:nvSpPr>
          <p:spPr>
            <a:xfrm>
              <a:off x="3535560" y="37670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E3E05EAD-2EE5-5444-839B-D33A7CEA2166}"/>
                </a:ext>
              </a:extLst>
            </p:cNvPr>
            <p:cNvSpPr/>
            <p:nvPr/>
          </p:nvSpPr>
          <p:spPr>
            <a:xfrm>
              <a:off x="3600360" y="3873959"/>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064FD9C3-5B78-2341-AF73-BE6EDD27BC96}"/>
                </a:ext>
              </a:extLst>
            </p:cNvPr>
            <p:cNvSpPr/>
            <p:nvPr/>
          </p:nvSpPr>
          <p:spPr>
            <a:xfrm>
              <a:off x="375732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C652A77-A96A-4949-B1DB-3B44696BA66F}"/>
                </a:ext>
              </a:extLst>
            </p:cNvPr>
            <p:cNvSpPr/>
            <p:nvPr/>
          </p:nvSpPr>
          <p:spPr>
            <a:xfrm>
              <a:off x="3868199"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028F237B-057D-1C40-84DF-66265DF13DD3}"/>
                </a:ext>
              </a:extLst>
            </p:cNvPr>
            <p:cNvSpPr/>
            <p:nvPr/>
          </p:nvSpPr>
          <p:spPr>
            <a:xfrm>
              <a:off x="409068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9CFEB889-0F2D-0F43-911C-7057837ED591}"/>
                </a:ext>
              </a:extLst>
            </p:cNvPr>
            <p:cNvSpPr/>
            <p:nvPr/>
          </p:nvSpPr>
          <p:spPr>
            <a:xfrm>
              <a:off x="4318200" y="3824639"/>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5918FA51-82A3-7F4A-BB7D-2C4F5073B8E1}"/>
                </a:ext>
              </a:extLst>
            </p:cNvPr>
            <p:cNvSpPr/>
            <p:nvPr/>
          </p:nvSpPr>
          <p:spPr>
            <a:xfrm>
              <a:off x="4652280" y="3873959"/>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1"/>
                  </a:cubicBezTo>
                  <a:cubicBezTo>
                    <a:pt x="273" y="632"/>
                    <a:pt x="277" y="638"/>
                    <a:pt x="284" y="638"/>
                  </a:cubicBezTo>
                  <a:cubicBezTo>
                    <a:pt x="297" y="638"/>
                    <a:pt x="306" y="616"/>
                    <a:pt x="315" y="579"/>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7"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B46AF3DC-670B-BC46-A5FF-F62CC039CB88}"/>
                </a:ext>
              </a:extLst>
            </p:cNvPr>
            <p:cNvSpPr/>
            <p:nvPr/>
          </p:nvSpPr>
          <p:spPr>
            <a:xfrm>
              <a:off x="4864680" y="379080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4936830-DA9D-F349-AC11-0B77CED09A22}"/>
                </a:ext>
              </a:extLst>
            </p:cNvPr>
            <p:cNvSpPr/>
            <p:nvPr/>
          </p:nvSpPr>
          <p:spPr>
            <a:xfrm>
              <a:off x="5135400" y="37796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B1BC4A5-9AA9-4544-B2CD-690AB151F28A}"/>
                </a:ext>
              </a:extLst>
            </p:cNvPr>
            <p:cNvSpPr/>
            <p:nvPr/>
          </p:nvSpPr>
          <p:spPr>
            <a:xfrm>
              <a:off x="5347800" y="37670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7"/>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AAA20102-B049-7C46-BD69-8988A1F3DC67}"/>
                </a:ext>
              </a:extLst>
            </p:cNvPr>
            <p:cNvSpPr/>
            <p:nvPr/>
          </p:nvSpPr>
          <p:spPr>
            <a:xfrm>
              <a:off x="546552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51546CB2-E2C2-4C40-B3DA-B8E245F390BC}"/>
                </a:ext>
              </a:extLst>
            </p:cNvPr>
            <p:cNvSpPr/>
            <p:nvPr/>
          </p:nvSpPr>
          <p:spPr>
            <a:xfrm>
              <a:off x="56206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012EC487-C14E-B448-AB84-EF652010DB27}"/>
                </a:ext>
              </a:extLst>
            </p:cNvPr>
            <p:cNvSpPr/>
            <p:nvPr/>
          </p:nvSpPr>
          <p:spPr>
            <a:xfrm>
              <a:off x="5731560" y="392940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2DB3EAB5-BB4A-0944-841E-6480F22DBFAC}"/>
                </a:ext>
              </a:extLst>
            </p:cNvPr>
            <p:cNvSpPr/>
            <p:nvPr/>
          </p:nvSpPr>
          <p:spPr>
            <a:xfrm>
              <a:off x="5954400" y="391824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2"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47DFBA4-0080-F34E-94B3-4F0C8C7445AB}"/>
                </a:ext>
              </a:extLst>
            </p:cNvPr>
            <p:cNvSpPr/>
            <p:nvPr/>
          </p:nvSpPr>
          <p:spPr>
            <a:xfrm>
              <a:off x="620136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A43B9B77-FC06-F34B-AA73-7F6F98E1E56E}"/>
                </a:ext>
              </a:extLst>
            </p:cNvPr>
            <p:cNvSpPr/>
            <p:nvPr/>
          </p:nvSpPr>
          <p:spPr>
            <a:xfrm>
              <a:off x="656568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EA58390E-E473-9B41-B0DF-25C6FDB4CE90}"/>
                </a:ext>
              </a:extLst>
            </p:cNvPr>
            <p:cNvSpPr/>
            <p:nvPr/>
          </p:nvSpPr>
          <p:spPr>
            <a:xfrm>
              <a:off x="6722640" y="374796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37BDBDFE-95AB-7B46-A65F-735255D9DEF8}"/>
                </a:ext>
              </a:extLst>
            </p:cNvPr>
            <p:cNvSpPr/>
            <p:nvPr/>
          </p:nvSpPr>
          <p:spPr>
            <a:xfrm>
              <a:off x="6827759" y="37670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6"/>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A47DA535-9EC5-114C-A090-E4DF2D046316}"/>
                </a:ext>
              </a:extLst>
            </p:cNvPr>
            <p:cNvSpPr/>
            <p:nvPr/>
          </p:nvSpPr>
          <p:spPr>
            <a:xfrm>
              <a:off x="6984719" y="37670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1"/>
                    <a:pt x="0" y="968"/>
                    <a:pt x="20" y="968"/>
                  </a:cubicBezTo>
                  <a:cubicBezTo>
                    <a:pt x="42" y="968"/>
                    <a:pt x="42" y="951"/>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0BB506D8-A529-194B-AF61-601DB894C0DE}"/>
                </a:ext>
              </a:extLst>
            </p:cNvPr>
            <p:cNvSpPr/>
            <p:nvPr/>
          </p:nvSpPr>
          <p:spPr>
            <a:xfrm>
              <a:off x="705744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2553ECB1-E27C-4A44-AF81-AC03E88946F6}"/>
                </a:ext>
              </a:extLst>
            </p:cNvPr>
            <p:cNvSpPr/>
            <p:nvPr/>
          </p:nvSpPr>
          <p:spPr>
            <a:xfrm>
              <a:off x="7211880" y="392760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12FAA23F-E860-3044-84EE-A12DFAC5FE1E}"/>
                </a:ext>
              </a:extLst>
            </p:cNvPr>
            <p:cNvSpPr/>
            <p:nvPr/>
          </p:nvSpPr>
          <p:spPr>
            <a:xfrm>
              <a:off x="7440120" y="389988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E7B75D09-AECA-3B4B-A6CA-EC7DDDF7F29E}"/>
                </a:ext>
              </a:extLst>
            </p:cNvPr>
            <p:cNvSpPr/>
            <p:nvPr/>
          </p:nvSpPr>
          <p:spPr>
            <a:xfrm>
              <a:off x="7805160" y="3873959"/>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87AB4AAD-F9EE-2F42-9C6C-6C250F033422}"/>
                </a:ext>
              </a:extLst>
            </p:cNvPr>
            <p:cNvSpPr/>
            <p:nvPr/>
          </p:nvSpPr>
          <p:spPr>
            <a:xfrm>
              <a:off x="7957080" y="37670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5" name="Freeform 74">
            <a:extLst>
              <a:ext uri="{FF2B5EF4-FFF2-40B4-BE49-F238E27FC236}">
                <a16:creationId xmlns:a16="http://schemas.microsoft.com/office/drawing/2014/main" id="{95D5FEC3-8DFE-E745-B482-B0D33FA92408}"/>
              </a:ext>
            </a:extLst>
          </p:cNvPr>
          <p:cNvSpPr/>
          <p:nvPr/>
        </p:nvSpPr>
        <p:spPr>
          <a:xfrm>
            <a:off x="219456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76" name="Group 75" descr="28§display§s_t§svg§600§FALSE" title="TexMaths">
            <a:extLst>
              <a:ext uri="{FF2B5EF4-FFF2-40B4-BE49-F238E27FC236}">
                <a16:creationId xmlns:a16="http://schemas.microsoft.com/office/drawing/2014/main" id="{27C9873B-76FB-6F4E-AAE9-1FBECA5FD2A6}"/>
              </a:ext>
            </a:extLst>
          </p:cNvPr>
          <p:cNvGrpSpPr/>
          <p:nvPr/>
        </p:nvGrpSpPr>
        <p:grpSpPr>
          <a:xfrm>
            <a:off x="2651760" y="2349000"/>
            <a:ext cx="340200" cy="265680"/>
            <a:chOff x="2651760" y="2349000"/>
            <a:chExt cx="340200" cy="265680"/>
          </a:xfrm>
        </p:grpSpPr>
        <p:sp>
          <p:nvSpPr>
            <p:cNvPr id="77" name="Freeform 76">
              <a:extLst>
                <a:ext uri="{FF2B5EF4-FFF2-40B4-BE49-F238E27FC236}">
                  <a16:creationId xmlns:a16="http://schemas.microsoft.com/office/drawing/2014/main" id="{62037405-371D-0A4D-90E9-1DD923EF6AF2}"/>
                </a:ext>
              </a:extLst>
            </p:cNvPr>
            <p:cNvSpPr/>
            <p:nvPr/>
          </p:nvSpPr>
          <p:spPr>
            <a:xfrm>
              <a:off x="2651760" y="2355120"/>
              <a:ext cx="340200" cy="256680"/>
            </a:xfrm>
            <a:custGeom>
              <a:avLst/>
              <a:gdLst/>
              <a:ahLst/>
              <a:cxnLst>
                <a:cxn ang="3cd4">
                  <a:pos x="hc" y="t"/>
                </a:cxn>
                <a:cxn ang="cd2">
                  <a:pos x="l" y="vc"/>
                </a:cxn>
                <a:cxn ang="cd4">
                  <a:pos x="hc" y="b"/>
                </a:cxn>
                <a:cxn ang="0">
                  <a:pos x="r" y="vc"/>
                </a:cxn>
              </a:cxnLst>
              <a:rect l="l" t="t" r="r" b="b"/>
              <a:pathLst>
                <a:path w="946" h="714">
                  <a:moveTo>
                    <a:pt x="473" y="714"/>
                  </a:moveTo>
                  <a:lnTo>
                    <a:pt x="0" y="714"/>
                  </a:lnTo>
                  <a:lnTo>
                    <a:pt x="0" y="0"/>
                  </a:lnTo>
                  <a:lnTo>
                    <a:pt x="946" y="0"/>
                  </a:lnTo>
                  <a:lnTo>
                    <a:pt x="946"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3EDE650F-A7AE-2047-BC82-F29C4CD31D98}"/>
                </a:ext>
              </a:extLst>
            </p:cNvPr>
            <p:cNvSpPr/>
            <p:nvPr/>
          </p:nvSpPr>
          <p:spPr>
            <a:xfrm>
              <a:off x="2674800" y="2349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3" y="84"/>
                    <a:pt x="361" y="112"/>
                    <a:pt x="361" y="140"/>
                  </a:cubicBezTo>
                  <a:cubicBezTo>
                    <a:pt x="361" y="157"/>
                    <a:pt x="372" y="176"/>
                    <a:pt x="397" y="176"/>
                  </a:cubicBezTo>
                  <a:cubicBezTo>
                    <a:pt x="425" y="176"/>
                    <a:pt x="456" y="154"/>
                    <a:pt x="456" y="106"/>
                  </a:cubicBezTo>
                  <a:cubicBezTo>
                    <a:pt x="456" y="50"/>
                    <a:pt x="403" y="0"/>
                    <a:pt x="308" y="0"/>
                  </a:cubicBezTo>
                  <a:cubicBezTo>
                    <a:pt x="146" y="0"/>
                    <a:pt x="98" y="126"/>
                    <a:pt x="98" y="179"/>
                  </a:cubicBezTo>
                  <a:cubicBezTo>
                    <a:pt x="98" y="277"/>
                    <a:pt x="190" y="297"/>
                    <a:pt x="227" y="302"/>
                  </a:cubicBezTo>
                  <a:cubicBezTo>
                    <a:pt x="291" y="316"/>
                    <a:pt x="355" y="328"/>
                    <a:pt x="355" y="397"/>
                  </a:cubicBezTo>
                  <a:cubicBezTo>
                    <a:pt x="355" y="428"/>
                    <a:pt x="327"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5" y="411"/>
                    <a:pt x="425" y="356"/>
                  </a:cubicBezTo>
                  <a:cubicBezTo>
                    <a:pt x="425"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0BCDA2CD-3BBF-A04B-A6C1-2F3195198FC1}"/>
                </a:ext>
              </a:extLst>
            </p:cNvPr>
            <p:cNvSpPr/>
            <p:nvPr/>
          </p:nvSpPr>
          <p:spPr>
            <a:xfrm>
              <a:off x="2871360" y="2417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7"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0" name="Group 79">
            <a:extLst>
              <a:ext uri="{FF2B5EF4-FFF2-40B4-BE49-F238E27FC236}">
                <a16:creationId xmlns:a16="http://schemas.microsoft.com/office/drawing/2014/main" id="{BA9C582D-BBAC-C44A-B184-4C3CCED9ABE4}"/>
              </a:ext>
            </a:extLst>
          </p:cNvPr>
          <p:cNvGrpSpPr/>
          <p:nvPr/>
        </p:nvGrpSpPr>
        <p:grpSpPr>
          <a:xfrm>
            <a:off x="5943601" y="1883520"/>
            <a:ext cx="1188719" cy="1188719"/>
            <a:chOff x="5943600" y="1883520"/>
            <a:chExt cx="1188719" cy="1188719"/>
          </a:xfrm>
        </p:grpSpPr>
        <p:sp>
          <p:nvSpPr>
            <p:cNvPr id="81" name="Freeform 80">
              <a:extLst>
                <a:ext uri="{FF2B5EF4-FFF2-40B4-BE49-F238E27FC236}">
                  <a16:creationId xmlns:a16="http://schemas.microsoft.com/office/drawing/2014/main" id="{45EA294A-BE1B-4A40-9A76-1D0756B540E5}"/>
                </a:ext>
              </a:extLst>
            </p:cNvPr>
            <p:cNvSpPr/>
            <p:nvPr/>
          </p:nvSpPr>
          <p:spPr>
            <a:xfrm>
              <a:off x="5943600" y="1883520"/>
              <a:ext cx="1188719" cy="118871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82" name="Group 81" descr="28§display§s_{t+1}§svg§600§FALSE" title="TexMaths">
              <a:extLst>
                <a:ext uri="{FF2B5EF4-FFF2-40B4-BE49-F238E27FC236}">
                  <a16:creationId xmlns:a16="http://schemas.microsoft.com/office/drawing/2014/main" id="{4D6C9E1C-7FFE-034C-AD61-3FEACC311919}"/>
                </a:ext>
              </a:extLst>
            </p:cNvPr>
            <p:cNvGrpSpPr/>
            <p:nvPr/>
          </p:nvGrpSpPr>
          <p:grpSpPr>
            <a:xfrm>
              <a:off x="6126480" y="2340720"/>
              <a:ext cx="788040" cy="299880"/>
              <a:chOff x="6126480" y="2340720"/>
              <a:chExt cx="788040" cy="299880"/>
            </a:xfrm>
          </p:grpSpPr>
          <p:sp>
            <p:nvSpPr>
              <p:cNvPr id="83" name="Freeform 82">
                <a:extLst>
                  <a:ext uri="{FF2B5EF4-FFF2-40B4-BE49-F238E27FC236}">
                    <a16:creationId xmlns:a16="http://schemas.microsoft.com/office/drawing/2014/main" id="{93925D53-21F9-3146-B0EB-2579BC94AC06}"/>
                  </a:ext>
                </a:extLst>
              </p:cNvPr>
              <p:cNvSpPr/>
              <p:nvPr/>
            </p:nvSpPr>
            <p:spPr>
              <a:xfrm>
                <a:off x="6126480" y="2346840"/>
                <a:ext cx="788040" cy="293760"/>
              </a:xfrm>
              <a:custGeom>
                <a:avLst/>
                <a:gdLst/>
                <a:ahLst/>
                <a:cxnLst>
                  <a:cxn ang="3cd4">
                    <a:pos x="hc" y="t"/>
                  </a:cxn>
                  <a:cxn ang="cd2">
                    <a:pos x="l" y="vc"/>
                  </a:cxn>
                  <a:cxn ang="cd4">
                    <a:pos x="hc" y="b"/>
                  </a:cxn>
                  <a:cxn ang="0">
                    <a:pos x="r" y="vc"/>
                  </a:cxn>
                </a:cxnLst>
                <a:rect l="l" t="t" r="r" b="b"/>
                <a:pathLst>
                  <a:path w="2190" h="817">
                    <a:moveTo>
                      <a:pt x="1095" y="817"/>
                    </a:moveTo>
                    <a:lnTo>
                      <a:pt x="0" y="817"/>
                    </a:lnTo>
                    <a:lnTo>
                      <a:pt x="0" y="0"/>
                    </a:lnTo>
                    <a:lnTo>
                      <a:pt x="2190" y="0"/>
                    </a:lnTo>
                    <a:lnTo>
                      <a:pt x="2190" y="81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F94BD13F-DBDA-FF4B-BD42-78356DB97435}"/>
                  </a:ext>
                </a:extLst>
              </p:cNvPr>
              <p:cNvSpPr/>
              <p:nvPr/>
            </p:nvSpPr>
            <p:spPr>
              <a:xfrm>
                <a:off x="6149519" y="234072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7"/>
                      <a:pt x="356" y="397"/>
                    </a:cubicBezTo>
                    <a:cubicBezTo>
                      <a:pt x="356" y="428"/>
                      <a:pt x="328" y="532"/>
                      <a:pt x="179" y="532"/>
                    </a:cubicBezTo>
                    <a:cubicBezTo>
                      <a:pt x="160" y="532"/>
                      <a:pt x="64" y="532"/>
                      <a:pt x="36" y="467"/>
                    </a:cubicBezTo>
                    <a:cubicBezTo>
                      <a:pt x="84" y="473"/>
                      <a:pt x="115" y="437"/>
                      <a:pt x="115" y="400"/>
                    </a:cubicBezTo>
                    <a:cubicBezTo>
                      <a:pt x="115" y="372"/>
                      <a:pt x="95" y="358"/>
                      <a:pt x="70" y="358"/>
                    </a:cubicBezTo>
                    <a:cubicBezTo>
                      <a:pt x="36" y="358"/>
                      <a:pt x="0" y="383"/>
                      <a:pt x="0" y="439"/>
                    </a:cubicBezTo>
                    <a:cubicBezTo>
                      <a:pt x="0" y="509"/>
                      <a:pt x="70" y="560"/>
                      <a:pt x="176" y="560"/>
                    </a:cubicBezTo>
                    <a:cubicBezTo>
                      <a:pt x="378" y="560"/>
                      <a:pt x="426" y="411"/>
                      <a:pt x="426" y="355"/>
                    </a:cubicBezTo>
                    <a:cubicBezTo>
                      <a:pt x="426" y="311"/>
                      <a:pt x="403" y="280"/>
                      <a:pt x="386" y="263"/>
                    </a:cubicBezTo>
                    <a:cubicBezTo>
                      <a:pt x="353" y="229"/>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885322D-ED12-5D43-9AE2-B0735E0D3628}"/>
                  </a:ext>
                </a:extLst>
              </p:cNvPr>
              <p:cNvSpPr/>
              <p:nvPr/>
            </p:nvSpPr>
            <p:spPr>
              <a:xfrm>
                <a:off x="6346440" y="240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B9E8EC80-D992-EE4A-9D2F-76D41CB0252F}"/>
                  </a:ext>
                </a:extLst>
              </p:cNvPr>
              <p:cNvSpPr/>
              <p:nvPr/>
            </p:nvSpPr>
            <p:spPr>
              <a:xfrm>
                <a:off x="6488280" y="2411280"/>
                <a:ext cx="228600" cy="229320"/>
              </a:xfrm>
              <a:custGeom>
                <a:avLst/>
                <a:gdLst/>
                <a:ahLst/>
                <a:cxnLst>
                  <a:cxn ang="3cd4">
                    <a:pos x="hc" y="t"/>
                  </a:cxn>
                  <a:cxn ang="cd2">
                    <a:pos x="l" y="vc"/>
                  </a:cxn>
                  <a:cxn ang="cd4">
                    <a:pos x="hc" y="b"/>
                  </a:cxn>
                  <a:cxn ang="0">
                    <a:pos x="r" y="vc"/>
                  </a:cxn>
                </a:cxnLst>
                <a:rect l="l" t="t" r="r" b="b"/>
                <a:pathLst>
                  <a:path w="636" h="638">
                    <a:moveTo>
                      <a:pt x="339" y="339"/>
                    </a:moveTo>
                    <a:lnTo>
                      <a:pt x="605" y="339"/>
                    </a:lnTo>
                    <a:cubicBezTo>
                      <a:pt x="616" y="339"/>
                      <a:pt x="636" y="339"/>
                      <a:pt x="636" y="319"/>
                    </a:cubicBezTo>
                    <a:cubicBezTo>
                      <a:pt x="636" y="297"/>
                      <a:pt x="616" y="297"/>
                      <a:pt x="605" y="297"/>
                    </a:cubicBezTo>
                    <a:lnTo>
                      <a:pt x="339" y="297"/>
                    </a:lnTo>
                    <a:lnTo>
                      <a:pt x="339" y="31"/>
                    </a:lnTo>
                    <a:cubicBezTo>
                      <a:pt x="339" y="20"/>
                      <a:pt x="339" y="0"/>
                      <a:pt x="319" y="0"/>
                    </a:cubicBezTo>
                    <a:cubicBezTo>
                      <a:pt x="297" y="0"/>
                      <a:pt x="297" y="20"/>
                      <a:pt x="297" y="31"/>
                    </a:cubicBezTo>
                    <a:lnTo>
                      <a:pt x="297" y="297"/>
                    </a:lnTo>
                    <a:lnTo>
                      <a:pt x="31" y="297"/>
                    </a:lnTo>
                    <a:cubicBezTo>
                      <a:pt x="20" y="297"/>
                      <a:pt x="0" y="297"/>
                      <a:pt x="0" y="319"/>
                    </a:cubicBezTo>
                    <a:cubicBezTo>
                      <a:pt x="0" y="339"/>
                      <a:pt x="20" y="339"/>
                      <a:pt x="31" y="339"/>
                    </a:cubicBezTo>
                    <a:lnTo>
                      <a:pt x="297" y="339"/>
                    </a:lnTo>
                    <a:lnTo>
                      <a:pt x="297" y="605"/>
                    </a:lnTo>
                    <a:cubicBezTo>
                      <a:pt x="297" y="616"/>
                      <a:pt x="297" y="638"/>
                      <a:pt x="319" y="638"/>
                    </a:cubicBezTo>
                    <a:cubicBezTo>
                      <a:pt x="339" y="638"/>
                      <a:pt x="339" y="619"/>
                      <a:pt x="339" y="6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B2C408C9-FC31-1B4F-B74C-E2728507F14B}"/>
                  </a:ext>
                </a:extLst>
              </p:cNvPr>
              <p:cNvSpPr/>
              <p:nvPr/>
            </p:nvSpPr>
            <p:spPr>
              <a:xfrm>
                <a:off x="6771600" y="2397240"/>
                <a:ext cx="113400" cy="206280"/>
              </a:xfrm>
              <a:custGeom>
                <a:avLst/>
                <a:gdLst/>
                <a:ahLst/>
                <a:cxnLst>
                  <a:cxn ang="3cd4">
                    <a:pos x="hc" y="t"/>
                  </a:cxn>
                  <a:cxn ang="cd2">
                    <a:pos x="l" y="vc"/>
                  </a:cxn>
                  <a:cxn ang="cd4">
                    <a:pos x="hc" y="b"/>
                  </a:cxn>
                  <a:cxn ang="0">
                    <a:pos x="r" y="vc"/>
                  </a:cxn>
                </a:cxnLst>
                <a:rect l="l" t="t" r="r" b="b"/>
                <a:pathLst>
                  <a:path w="316" h="574">
                    <a:moveTo>
                      <a:pt x="196" y="25"/>
                    </a:moveTo>
                    <a:cubicBezTo>
                      <a:pt x="196" y="0"/>
                      <a:pt x="193" y="0"/>
                      <a:pt x="171" y="0"/>
                    </a:cubicBezTo>
                    <a:cubicBezTo>
                      <a:pt x="115" y="53"/>
                      <a:pt x="36" y="56"/>
                      <a:pt x="0" y="56"/>
                    </a:cubicBezTo>
                    <a:lnTo>
                      <a:pt x="0" y="87"/>
                    </a:lnTo>
                    <a:cubicBezTo>
                      <a:pt x="20" y="87"/>
                      <a:pt x="78" y="87"/>
                      <a:pt x="126" y="62"/>
                    </a:cubicBezTo>
                    <a:lnTo>
                      <a:pt x="126" y="504"/>
                    </a:lnTo>
                    <a:cubicBezTo>
                      <a:pt x="126" y="532"/>
                      <a:pt x="126" y="543"/>
                      <a:pt x="39" y="543"/>
                    </a:cubicBezTo>
                    <a:lnTo>
                      <a:pt x="6" y="543"/>
                    </a:lnTo>
                    <a:lnTo>
                      <a:pt x="6" y="574"/>
                    </a:lnTo>
                    <a:cubicBezTo>
                      <a:pt x="22" y="574"/>
                      <a:pt x="129" y="571"/>
                      <a:pt x="160" y="571"/>
                    </a:cubicBezTo>
                    <a:cubicBezTo>
                      <a:pt x="188" y="571"/>
                      <a:pt x="297" y="574"/>
                      <a:pt x="316" y="574"/>
                    </a:cubicBezTo>
                    <a:lnTo>
                      <a:pt x="316" y="543"/>
                    </a:lnTo>
                    <a:lnTo>
                      <a:pt x="283" y="543"/>
                    </a:lnTo>
                    <a:cubicBezTo>
                      <a:pt x="196" y="543"/>
                      <a:pt x="196" y="532"/>
                      <a:pt x="196" y="5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sp>
        <p:nvSpPr>
          <p:cNvPr id="88" name="Straight Connector 87">
            <a:extLst>
              <a:ext uri="{FF2B5EF4-FFF2-40B4-BE49-F238E27FC236}">
                <a16:creationId xmlns:a16="http://schemas.microsoft.com/office/drawing/2014/main" id="{4CAAE87F-CF0B-7F49-B501-5E2A23B383E3}"/>
              </a:ext>
            </a:extLst>
          </p:cNvPr>
          <p:cNvSpPr/>
          <p:nvPr/>
        </p:nvSpPr>
        <p:spPr>
          <a:xfrm>
            <a:off x="3383280" y="2432160"/>
            <a:ext cx="2560320" cy="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89" name="Group 88" descr="28§display§r_t§svg§600§FALSE" title="TexMaths">
            <a:extLst>
              <a:ext uri="{FF2B5EF4-FFF2-40B4-BE49-F238E27FC236}">
                <a16:creationId xmlns:a16="http://schemas.microsoft.com/office/drawing/2014/main" id="{DCFA033A-801F-F347-8729-49EE3A29ACEB}"/>
              </a:ext>
            </a:extLst>
          </p:cNvPr>
          <p:cNvGrpSpPr/>
          <p:nvPr/>
        </p:nvGrpSpPr>
        <p:grpSpPr>
          <a:xfrm>
            <a:off x="4509361" y="2520721"/>
            <a:ext cx="333360" cy="265679"/>
            <a:chOff x="4509360" y="2520720"/>
            <a:chExt cx="333360" cy="265679"/>
          </a:xfrm>
        </p:grpSpPr>
        <p:sp>
          <p:nvSpPr>
            <p:cNvPr id="90" name="Freeform 89">
              <a:extLst>
                <a:ext uri="{FF2B5EF4-FFF2-40B4-BE49-F238E27FC236}">
                  <a16:creationId xmlns:a16="http://schemas.microsoft.com/office/drawing/2014/main" id="{BC5928AE-E82D-D248-B9FB-3DD5090462D6}"/>
                </a:ext>
              </a:extLst>
            </p:cNvPr>
            <p:cNvSpPr/>
            <p:nvPr/>
          </p:nvSpPr>
          <p:spPr>
            <a:xfrm>
              <a:off x="4509360" y="2526840"/>
              <a:ext cx="333360" cy="256680"/>
            </a:xfrm>
            <a:custGeom>
              <a:avLst/>
              <a:gdLst/>
              <a:ahLst/>
              <a:cxnLst>
                <a:cxn ang="3cd4">
                  <a:pos x="hc" y="t"/>
                </a:cxn>
                <a:cxn ang="cd2">
                  <a:pos x="l" y="vc"/>
                </a:cxn>
                <a:cxn ang="cd4">
                  <a:pos x="hc" y="b"/>
                </a:cxn>
                <a:cxn ang="0">
                  <a:pos x="r" y="vc"/>
                </a:cxn>
              </a:cxnLst>
              <a:rect l="l" t="t" r="r" b="b"/>
              <a:pathLst>
                <a:path w="927" h="714">
                  <a:moveTo>
                    <a:pt x="462" y="714"/>
                  </a:moveTo>
                  <a:lnTo>
                    <a:pt x="0" y="714"/>
                  </a:lnTo>
                  <a:lnTo>
                    <a:pt x="0" y="0"/>
                  </a:lnTo>
                  <a:lnTo>
                    <a:pt x="927" y="0"/>
                  </a:lnTo>
                  <a:lnTo>
                    <a:pt x="927" y="7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B60558EF-27C4-5449-B521-63682CEBC0DD}"/>
                </a:ext>
              </a:extLst>
            </p:cNvPr>
            <p:cNvSpPr/>
            <p:nvPr/>
          </p:nvSpPr>
          <p:spPr>
            <a:xfrm>
              <a:off x="4522320" y="252072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EC38434D-5F06-EB40-B424-29EE6CA081CB}"/>
                </a:ext>
              </a:extLst>
            </p:cNvPr>
            <p:cNvSpPr/>
            <p:nvPr/>
          </p:nvSpPr>
          <p:spPr>
            <a:xfrm>
              <a:off x="4721040" y="2589119"/>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5"/>
                    <a:pt x="45" y="456"/>
                    <a:pt x="45" y="467"/>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1"/>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7" name="Group 116" descr="28§display§= \sum_{a} \pi(a|s) \sum_{s',r} p(s',r|s,a) [ r + \gamma V^\pi(s_{t+1} = s') ]§svg§600§FALSE" title="TexMaths">
            <a:extLst>
              <a:ext uri="{FF2B5EF4-FFF2-40B4-BE49-F238E27FC236}">
                <a16:creationId xmlns:a16="http://schemas.microsoft.com/office/drawing/2014/main" id="{49D2C5B2-0CA6-2C4A-B334-093178FF5A16}"/>
              </a:ext>
            </a:extLst>
          </p:cNvPr>
          <p:cNvGrpSpPr/>
          <p:nvPr/>
        </p:nvGrpSpPr>
        <p:grpSpPr>
          <a:xfrm>
            <a:off x="2743200" y="4389120"/>
            <a:ext cx="6410520" cy="780840"/>
            <a:chOff x="2743199" y="4389120"/>
            <a:chExt cx="6410520" cy="780840"/>
          </a:xfrm>
        </p:grpSpPr>
        <p:sp>
          <p:nvSpPr>
            <p:cNvPr id="118" name="Freeform 117">
              <a:extLst>
                <a:ext uri="{FF2B5EF4-FFF2-40B4-BE49-F238E27FC236}">
                  <a16:creationId xmlns:a16="http://schemas.microsoft.com/office/drawing/2014/main" id="{04E0ACDA-676A-7445-9B98-ADA10CD28371}"/>
                </a:ext>
              </a:extLst>
            </p:cNvPr>
            <p:cNvSpPr/>
            <p:nvPr/>
          </p:nvSpPr>
          <p:spPr>
            <a:xfrm>
              <a:off x="2743199" y="4389120"/>
              <a:ext cx="6410520" cy="780120"/>
            </a:xfrm>
            <a:custGeom>
              <a:avLst/>
              <a:gdLst/>
              <a:ahLst/>
              <a:cxnLst>
                <a:cxn ang="3cd4">
                  <a:pos x="hc" y="t"/>
                </a:cxn>
                <a:cxn ang="cd2">
                  <a:pos x="l" y="vc"/>
                </a:cxn>
                <a:cxn ang="cd4">
                  <a:pos x="hc" y="b"/>
                </a:cxn>
                <a:cxn ang="0">
                  <a:pos x="r" y="vc"/>
                </a:cxn>
              </a:cxnLst>
              <a:rect l="l" t="t" r="r" b="b"/>
              <a:pathLst>
                <a:path w="17808" h="2168">
                  <a:moveTo>
                    <a:pt x="8905" y="2168"/>
                  </a:moveTo>
                  <a:lnTo>
                    <a:pt x="0" y="2168"/>
                  </a:lnTo>
                  <a:lnTo>
                    <a:pt x="0" y="0"/>
                  </a:lnTo>
                  <a:lnTo>
                    <a:pt x="17808" y="0"/>
                  </a:lnTo>
                  <a:lnTo>
                    <a:pt x="17808" y="216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C70E1740-F5C8-A14D-8203-9F804D2C6785}"/>
                </a:ext>
              </a:extLst>
            </p:cNvPr>
            <p:cNvSpPr/>
            <p:nvPr/>
          </p:nvSpPr>
          <p:spPr>
            <a:xfrm>
              <a:off x="2760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D1BBB246-4467-C245-9B4B-26D239598256}"/>
                </a:ext>
              </a:extLst>
            </p:cNvPr>
            <p:cNvSpPr/>
            <p:nvPr/>
          </p:nvSpPr>
          <p:spPr>
            <a:xfrm>
              <a:off x="3088080" y="4421880"/>
              <a:ext cx="414720" cy="459360"/>
            </a:xfrm>
            <a:custGeom>
              <a:avLst/>
              <a:gdLst/>
              <a:ahLst/>
              <a:cxnLst>
                <a:cxn ang="3cd4">
                  <a:pos x="hc" y="t"/>
                </a:cxn>
                <a:cxn ang="cd2">
                  <a:pos x="l" y="vc"/>
                </a:cxn>
                <a:cxn ang="cd4">
                  <a:pos x="hc" y="b"/>
                </a:cxn>
                <a:cxn ang="0">
                  <a:pos x="r" y="vc"/>
                </a:cxn>
              </a:cxnLst>
              <a:rect l="l" t="t" r="r" b="b"/>
              <a:pathLst>
                <a:path w="1153" h="1277">
                  <a:moveTo>
                    <a:pt x="1047"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7"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787F7401-1622-AC46-A238-C89BDA7A187F}"/>
                </a:ext>
              </a:extLst>
            </p:cNvPr>
            <p:cNvSpPr/>
            <p:nvPr/>
          </p:nvSpPr>
          <p:spPr>
            <a:xfrm>
              <a:off x="3241080" y="5009040"/>
              <a:ext cx="111600" cy="104040"/>
            </a:xfrm>
            <a:custGeom>
              <a:avLst/>
              <a:gdLst/>
              <a:ahLst/>
              <a:cxnLst>
                <a:cxn ang="3cd4">
                  <a:pos x="hc" y="t"/>
                </a:cxn>
                <a:cxn ang="cd2">
                  <a:pos x="l" y="vc"/>
                </a:cxn>
                <a:cxn ang="cd4">
                  <a:pos x="hc" y="b"/>
                </a:cxn>
                <a:cxn ang="0">
                  <a:pos x="r" y="vc"/>
                </a:cxn>
              </a:cxnLst>
              <a:rect l="l" t="t" r="r" b="b"/>
              <a:pathLst>
                <a:path w="311" h="290">
                  <a:moveTo>
                    <a:pt x="220" y="37"/>
                  </a:moveTo>
                  <a:cubicBezTo>
                    <a:pt x="207" y="17"/>
                    <a:pt x="187" y="0"/>
                    <a:pt x="157" y="0"/>
                  </a:cubicBezTo>
                  <a:cubicBezTo>
                    <a:pt x="79" y="0"/>
                    <a:pt x="0" y="91"/>
                    <a:pt x="0" y="182"/>
                  </a:cubicBezTo>
                  <a:cubicBezTo>
                    <a:pt x="0" y="245"/>
                    <a:pt x="39" y="290"/>
                    <a:pt x="92" y="290"/>
                  </a:cubicBezTo>
                  <a:cubicBezTo>
                    <a:pt x="124" y="290"/>
                    <a:pt x="153" y="269"/>
                    <a:pt x="179" y="245"/>
                  </a:cubicBezTo>
                  <a:cubicBezTo>
                    <a:pt x="191" y="284"/>
                    <a:pt x="226" y="290"/>
                    <a:pt x="242" y="290"/>
                  </a:cubicBezTo>
                  <a:cubicBezTo>
                    <a:pt x="264" y="290"/>
                    <a:pt x="277" y="276"/>
                    <a:pt x="289" y="255"/>
                  </a:cubicBezTo>
                  <a:cubicBezTo>
                    <a:pt x="303" y="230"/>
                    <a:pt x="311" y="195"/>
                    <a:pt x="311" y="191"/>
                  </a:cubicBezTo>
                  <a:cubicBezTo>
                    <a:pt x="311" y="182"/>
                    <a:pt x="303" y="182"/>
                    <a:pt x="301" y="182"/>
                  </a:cubicBezTo>
                  <a:cubicBezTo>
                    <a:pt x="293" y="182"/>
                    <a:pt x="291" y="187"/>
                    <a:pt x="287" y="203"/>
                  </a:cubicBezTo>
                  <a:cubicBezTo>
                    <a:pt x="279" y="234"/>
                    <a:pt x="268" y="272"/>
                    <a:pt x="242" y="272"/>
                  </a:cubicBezTo>
                  <a:cubicBezTo>
                    <a:pt x="226" y="272"/>
                    <a:pt x="222" y="257"/>
                    <a:pt x="222" y="240"/>
                  </a:cubicBezTo>
                  <a:cubicBezTo>
                    <a:pt x="222" y="230"/>
                    <a:pt x="228" y="205"/>
                    <a:pt x="232" y="189"/>
                  </a:cubicBezTo>
                  <a:cubicBezTo>
                    <a:pt x="236" y="172"/>
                    <a:pt x="242" y="145"/>
                    <a:pt x="246" y="131"/>
                  </a:cubicBezTo>
                  <a:lnTo>
                    <a:pt x="258" y="83"/>
                  </a:lnTo>
                  <a:cubicBezTo>
                    <a:pt x="262" y="66"/>
                    <a:pt x="268" y="35"/>
                    <a:pt x="268" y="33"/>
                  </a:cubicBezTo>
                  <a:cubicBezTo>
                    <a:pt x="268" y="19"/>
                    <a:pt x="258" y="12"/>
                    <a:pt x="248" y="12"/>
                  </a:cubicBezTo>
                  <a:cubicBezTo>
                    <a:pt x="238" y="12"/>
                    <a:pt x="224" y="21"/>
                    <a:pt x="220" y="37"/>
                  </a:cubicBezTo>
                  <a:close/>
                  <a:moveTo>
                    <a:pt x="181" y="203"/>
                  </a:moveTo>
                  <a:cubicBezTo>
                    <a:pt x="177" y="222"/>
                    <a:pt x="163" y="234"/>
                    <a:pt x="150" y="247"/>
                  </a:cubicBezTo>
                  <a:cubicBezTo>
                    <a:pt x="144" y="251"/>
                    <a:pt x="120" y="272"/>
                    <a:pt x="94" y="272"/>
                  </a:cubicBezTo>
                  <a:cubicBezTo>
                    <a:pt x="71" y="272"/>
                    <a:pt x="49" y="255"/>
                    <a:pt x="49" y="209"/>
                  </a:cubicBezTo>
                  <a:cubicBezTo>
                    <a:pt x="49" y="176"/>
                    <a:pt x="67" y="104"/>
                    <a:pt x="81" y="79"/>
                  </a:cubicBezTo>
                  <a:cubicBezTo>
                    <a:pt x="108" y="27"/>
                    <a:pt x="140" y="19"/>
                    <a:pt x="157" y="19"/>
                  </a:cubicBezTo>
                  <a:cubicBezTo>
                    <a:pt x="201" y="19"/>
                    <a:pt x="211" y="66"/>
                    <a:pt x="211" y="75"/>
                  </a:cubicBezTo>
                  <a:cubicBezTo>
                    <a:pt x="211" y="77"/>
                    <a:pt x="211" y="81"/>
                    <a:pt x="209"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AEA1E2D3-0DC9-694E-ABED-797E138DA956}"/>
                </a:ext>
              </a:extLst>
            </p:cNvPr>
            <p:cNvSpPr/>
            <p:nvPr/>
          </p:nvSpPr>
          <p:spPr>
            <a:xfrm>
              <a:off x="3580560" y="4592160"/>
              <a:ext cx="168120" cy="145080"/>
            </a:xfrm>
            <a:custGeom>
              <a:avLst/>
              <a:gdLst/>
              <a:ahLst/>
              <a:cxnLst>
                <a:cxn ang="3cd4">
                  <a:pos x="hc" y="t"/>
                </a:cxn>
                <a:cxn ang="cd2">
                  <a:pos x="l" y="vc"/>
                </a:cxn>
                <a:cxn ang="cd4">
                  <a:pos x="hc" y="b"/>
                </a:cxn>
                <a:cxn ang="0">
                  <a:pos x="r" y="vc"/>
                </a:cxn>
              </a:cxnLst>
              <a:rect l="l" t="t" r="r" b="b"/>
              <a:pathLst>
                <a:path w="468" h="404">
                  <a:moveTo>
                    <a:pt x="207" y="54"/>
                  </a:moveTo>
                  <a:lnTo>
                    <a:pt x="305" y="54"/>
                  </a:lnTo>
                  <a:cubicBezTo>
                    <a:pt x="275" y="189"/>
                    <a:pt x="268" y="228"/>
                    <a:pt x="268" y="290"/>
                  </a:cubicBezTo>
                  <a:cubicBezTo>
                    <a:pt x="268" y="303"/>
                    <a:pt x="268" y="327"/>
                    <a:pt x="275" y="359"/>
                  </a:cubicBezTo>
                  <a:cubicBezTo>
                    <a:pt x="283" y="400"/>
                    <a:pt x="293" y="404"/>
                    <a:pt x="307" y="404"/>
                  </a:cubicBezTo>
                  <a:cubicBezTo>
                    <a:pt x="325" y="404"/>
                    <a:pt x="342" y="388"/>
                    <a:pt x="342" y="369"/>
                  </a:cubicBezTo>
                  <a:cubicBezTo>
                    <a:pt x="342" y="365"/>
                    <a:pt x="342" y="363"/>
                    <a:pt x="336" y="350"/>
                  </a:cubicBezTo>
                  <a:cubicBezTo>
                    <a:pt x="311" y="284"/>
                    <a:pt x="311" y="224"/>
                    <a:pt x="311" y="199"/>
                  </a:cubicBezTo>
                  <a:cubicBezTo>
                    <a:pt x="311" y="149"/>
                    <a:pt x="319" y="102"/>
                    <a:pt x="327" y="54"/>
                  </a:cubicBezTo>
                  <a:lnTo>
                    <a:pt x="427" y="54"/>
                  </a:lnTo>
                  <a:cubicBezTo>
                    <a:pt x="437" y="54"/>
                    <a:pt x="468" y="54"/>
                    <a:pt x="468" y="23"/>
                  </a:cubicBezTo>
                  <a:cubicBezTo>
                    <a:pt x="468" y="0"/>
                    <a:pt x="451" y="0"/>
                    <a:pt x="435" y="0"/>
                  </a:cubicBezTo>
                  <a:lnTo>
                    <a:pt x="144" y="0"/>
                  </a:lnTo>
                  <a:cubicBezTo>
                    <a:pt x="124" y="0"/>
                    <a:pt x="91" y="0"/>
                    <a:pt x="53" y="44"/>
                  </a:cubicBezTo>
                  <a:cubicBezTo>
                    <a:pt x="22" y="79"/>
                    <a:pt x="0" y="120"/>
                    <a:pt x="0" y="124"/>
                  </a:cubicBezTo>
                  <a:cubicBezTo>
                    <a:pt x="0" y="126"/>
                    <a:pt x="0" y="135"/>
                    <a:pt x="10" y="135"/>
                  </a:cubicBezTo>
                  <a:cubicBezTo>
                    <a:pt x="18" y="135"/>
                    <a:pt x="20" y="131"/>
                    <a:pt x="24" y="124"/>
                  </a:cubicBezTo>
                  <a:cubicBezTo>
                    <a:pt x="67" y="54"/>
                    <a:pt x="118" y="54"/>
                    <a:pt x="134" y="54"/>
                  </a:cubicBezTo>
                  <a:lnTo>
                    <a:pt x="185" y="54"/>
                  </a:lnTo>
                  <a:cubicBezTo>
                    <a:pt x="155" y="164"/>
                    <a:pt x="110" y="274"/>
                    <a:pt x="73" y="359"/>
                  </a:cubicBezTo>
                  <a:cubicBezTo>
                    <a:pt x="67" y="371"/>
                    <a:pt x="67" y="373"/>
                    <a:pt x="67" y="379"/>
                  </a:cubicBezTo>
                  <a:cubicBezTo>
                    <a:pt x="67" y="398"/>
                    <a:pt x="81" y="404"/>
                    <a:pt x="91" y="404"/>
                  </a:cubicBezTo>
                  <a:cubicBezTo>
                    <a:pt x="118" y="404"/>
                    <a:pt x="124" y="379"/>
                    <a:pt x="134" y="344"/>
                  </a:cubicBezTo>
                  <a:cubicBezTo>
                    <a:pt x="148" y="303"/>
                    <a:pt x="148" y="301"/>
                    <a:pt x="157" y="2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CC32C3C7-87F6-8047-9E9B-6A3C3E4F61C5}"/>
                </a:ext>
              </a:extLst>
            </p:cNvPr>
            <p:cNvSpPr/>
            <p:nvPr/>
          </p:nvSpPr>
          <p:spPr>
            <a:xfrm>
              <a:off x="379080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9D284B67-B535-AB49-9DA0-2DE7484C5F17}"/>
                </a:ext>
              </a:extLst>
            </p:cNvPr>
            <p:cNvSpPr/>
            <p:nvPr/>
          </p:nvSpPr>
          <p:spPr>
            <a:xfrm>
              <a:off x="389268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80"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4B485B35-E102-D145-ADCC-CA74CC590EED}"/>
                </a:ext>
              </a:extLst>
            </p:cNvPr>
            <p:cNvSpPr/>
            <p:nvPr/>
          </p:nvSpPr>
          <p:spPr>
            <a:xfrm>
              <a:off x="408132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E9706676-468D-4945-9A5F-5EE999EA0387}"/>
                </a:ext>
              </a:extLst>
            </p:cNvPr>
            <p:cNvSpPr/>
            <p:nvPr/>
          </p:nvSpPr>
          <p:spPr>
            <a:xfrm>
              <a:off x="4146479"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595E9D89-E93C-7B40-A079-9C59CCAC2574}"/>
                </a:ext>
              </a:extLst>
            </p:cNvPr>
            <p:cNvSpPr/>
            <p:nvPr/>
          </p:nvSpPr>
          <p:spPr>
            <a:xfrm>
              <a:off x="429372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C09B392B-FF26-B04D-BD6E-71447D99E81C}"/>
                </a:ext>
              </a:extLst>
            </p:cNvPr>
            <p:cNvSpPr/>
            <p:nvPr/>
          </p:nvSpPr>
          <p:spPr>
            <a:xfrm>
              <a:off x="4465800" y="4421880"/>
              <a:ext cx="414720" cy="459360"/>
            </a:xfrm>
            <a:custGeom>
              <a:avLst/>
              <a:gdLst/>
              <a:ahLst/>
              <a:cxnLst>
                <a:cxn ang="3cd4">
                  <a:pos x="hc" y="t"/>
                </a:cxn>
                <a:cxn ang="cd2">
                  <a:pos x="l" y="vc"/>
                </a:cxn>
                <a:cxn ang="cd4">
                  <a:pos x="hc" y="b"/>
                </a:cxn>
                <a:cxn ang="0">
                  <a:pos x="r" y="vc"/>
                </a:cxn>
              </a:cxnLst>
              <a:rect l="l" t="t" r="r" b="b"/>
              <a:pathLst>
                <a:path w="1153" h="1277">
                  <a:moveTo>
                    <a:pt x="1049" y="1277"/>
                  </a:moveTo>
                  <a:lnTo>
                    <a:pt x="1153" y="984"/>
                  </a:lnTo>
                  <a:lnTo>
                    <a:pt x="1131" y="984"/>
                  </a:lnTo>
                  <a:cubicBezTo>
                    <a:pt x="1098" y="1080"/>
                    <a:pt x="1005" y="1142"/>
                    <a:pt x="905" y="1169"/>
                  </a:cubicBezTo>
                  <a:cubicBezTo>
                    <a:pt x="887" y="1173"/>
                    <a:pt x="803" y="1198"/>
                    <a:pt x="636" y="1198"/>
                  </a:cubicBezTo>
                  <a:lnTo>
                    <a:pt x="114" y="1198"/>
                  </a:lnTo>
                  <a:lnTo>
                    <a:pt x="555" y="653"/>
                  </a:lnTo>
                  <a:cubicBezTo>
                    <a:pt x="561" y="647"/>
                    <a:pt x="563" y="643"/>
                    <a:pt x="563" y="638"/>
                  </a:cubicBezTo>
                  <a:cubicBezTo>
                    <a:pt x="563" y="636"/>
                    <a:pt x="563" y="634"/>
                    <a:pt x="557" y="624"/>
                  </a:cubicBezTo>
                  <a:lnTo>
                    <a:pt x="153" y="44"/>
                  </a:lnTo>
                  <a:lnTo>
                    <a:pt x="628" y="44"/>
                  </a:lnTo>
                  <a:cubicBezTo>
                    <a:pt x="744" y="44"/>
                    <a:pt x="822" y="56"/>
                    <a:pt x="830" y="58"/>
                  </a:cubicBezTo>
                  <a:cubicBezTo>
                    <a:pt x="878" y="66"/>
                    <a:pt x="952" y="81"/>
                    <a:pt x="1021" y="126"/>
                  </a:cubicBezTo>
                  <a:cubicBezTo>
                    <a:pt x="1043" y="141"/>
                    <a:pt x="1102" y="182"/>
                    <a:pt x="1131" y="257"/>
                  </a:cubicBezTo>
                  <a:lnTo>
                    <a:pt x="1153" y="257"/>
                  </a:lnTo>
                  <a:lnTo>
                    <a:pt x="1049" y="0"/>
                  </a:lnTo>
                  <a:lnTo>
                    <a:pt x="24" y="0"/>
                  </a:lnTo>
                  <a:cubicBezTo>
                    <a:pt x="4" y="0"/>
                    <a:pt x="4" y="0"/>
                    <a:pt x="0" y="6"/>
                  </a:cubicBezTo>
                  <a:cubicBezTo>
                    <a:pt x="0" y="8"/>
                    <a:pt x="0" y="27"/>
                    <a:pt x="0" y="37"/>
                  </a:cubicBezTo>
                  <a:lnTo>
                    <a:pt x="458"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D491AB40-D9D0-B648-B736-E52FC6E0D8C3}"/>
                </a:ext>
              </a:extLst>
            </p:cNvPr>
            <p:cNvSpPr/>
            <p:nvPr/>
          </p:nvSpPr>
          <p:spPr>
            <a:xfrm>
              <a:off x="4489920" y="5023440"/>
              <a:ext cx="87480" cy="104040"/>
            </a:xfrm>
            <a:custGeom>
              <a:avLst/>
              <a:gdLst/>
              <a:ahLst/>
              <a:cxnLst>
                <a:cxn ang="3cd4">
                  <a:pos x="hc" y="t"/>
                </a:cxn>
                <a:cxn ang="cd2">
                  <a:pos x="l" y="vc"/>
                </a:cxn>
                <a:cxn ang="cd4">
                  <a:pos x="hc" y="b"/>
                </a:cxn>
                <a:cxn ang="0">
                  <a:pos x="r" y="vc"/>
                </a:cxn>
              </a:cxnLst>
              <a:rect l="l" t="t" r="r" b="b"/>
              <a:pathLst>
                <a:path w="244" h="290">
                  <a:moveTo>
                    <a:pt x="220" y="41"/>
                  </a:moveTo>
                  <a:cubicBezTo>
                    <a:pt x="205" y="46"/>
                    <a:pt x="195" y="58"/>
                    <a:pt x="195" y="73"/>
                  </a:cubicBezTo>
                  <a:cubicBezTo>
                    <a:pt x="195" y="87"/>
                    <a:pt x="207" y="93"/>
                    <a:pt x="214" y="93"/>
                  </a:cubicBezTo>
                  <a:cubicBezTo>
                    <a:pt x="220" y="93"/>
                    <a:pt x="244" y="89"/>
                    <a:pt x="244" y="56"/>
                  </a:cubicBezTo>
                  <a:cubicBezTo>
                    <a:pt x="244" y="15"/>
                    <a:pt x="199" y="0"/>
                    <a:pt x="161" y="0"/>
                  </a:cubicBezTo>
                  <a:cubicBezTo>
                    <a:pt x="67" y="0"/>
                    <a:pt x="49" y="75"/>
                    <a:pt x="49" y="93"/>
                  </a:cubicBezTo>
                  <a:cubicBezTo>
                    <a:pt x="49" y="118"/>
                    <a:pt x="63" y="133"/>
                    <a:pt x="71" y="141"/>
                  </a:cubicBezTo>
                  <a:cubicBezTo>
                    <a:pt x="87" y="153"/>
                    <a:pt x="98" y="155"/>
                    <a:pt x="140" y="164"/>
                  </a:cubicBezTo>
                  <a:cubicBezTo>
                    <a:pt x="153" y="166"/>
                    <a:pt x="193" y="174"/>
                    <a:pt x="193" y="205"/>
                  </a:cubicBezTo>
                  <a:cubicBezTo>
                    <a:pt x="193" y="218"/>
                    <a:pt x="185" y="240"/>
                    <a:pt x="159" y="257"/>
                  </a:cubicBezTo>
                  <a:cubicBezTo>
                    <a:pt x="136" y="272"/>
                    <a:pt x="106" y="272"/>
                    <a:pt x="98" y="272"/>
                  </a:cubicBezTo>
                  <a:cubicBezTo>
                    <a:pt x="75" y="272"/>
                    <a:pt x="39" y="265"/>
                    <a:pt x="26" y="245"/>
                  </a:cubicBezTo>
                  <a:cubicBezTo>
                    <a:pt x="45" y="242"/>
                    <a:pt x="59" y="226"/>
                    <a:pt x="59" y="207"/>
                  </a:cubicBezTo>
                  <a:cubicBezTo>
                    <a:pt x="59" y="193"/>
                    <a:pt x="47" y="184"/>
                    <a:pt x="35" y="184"/>
                  </a:cubicBezTo>
                  <a:cubicBezTo>
                    <a:pt x="18" y="184"/>
                    <a:pt x="0" y="199"/>
                    <a:pt x="0" y="228"/>
                  </a:cubicBezTo>
                  <a:cubicBezTo>
                    <a:pt x="0" y="265"/>
                    <a:pt x="39" y="290"/>
                    <a:pt x="98" y="290"/>
                  </a:cubicBezTo>
                  <a:cubicBezTo>
                    <a:pt x="211" y="290"/>
                    <a:pt x="230" y="209"/>
                    <a:pt x="230" y="184"/>
                  </a:cubicBezTo>
                  <a:cubicBezTo>
                    <a:pt x="230" y="124"/>
                    <a:pt x="169" y="114"/>
                    <a:pt x="148" y="108"/>
                  </a:cubicBezTo>
                  <a:cubicBezTo>
                    <a:pt x="142" y="108"/>
                    <a:pt x="126" y="104"/>
                    <a:pt x="122" y="104"/>
                  </a:cubicBezTo>
                  <a:cubicBezTo>
                    <a:pt x="100" y="99"/>
                    <a:pt x="89" y="85"/>
                    <a:pt x="89" y="70"/>
                  </a:cubicBezTo>
                  <a:cubicBezTo>
                    <a:pt x="89" y="56"/>
                    <a:pt x="100" y="39"/>
                    <a:pt x="114" y="31"/>
                  </a:cubicBezTo>
                  <a:cubicBezTo>
                    <a:pt x="130" y="19"/>
                    <a:pt x="151" y="19"/>
                    <a:pt x="161" y="19"/>
                  </a:cubicBezTo>
                  <a:cubicBezTo>
                    <a:pt x="175" y="19"/>
                    <a:pt x="207" y="21"/>
                    <a:pt x="220"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5C70FEDA-0EF1-A74D-9F3B-6CFF37EC7BA9}"/>
                </a:ext>
              </a:extLst>
            </p:cNvPr>
            <p:cNvSpPr/>
            <p:nvPr/>
          </p:nvSpPr>
          <p:spPr>
            <a:xfrm>
              <a:off x="4605480" y="4967279"/>
              <a:ext cx="43560" cy="85320"/>
            </a:xfrm>
            <a:custGeom>
              <a:avLst/>
              <a:gdLst/>
              <a:ahLst/>
              <a:cxnLst>
                <a:cxn ang="3cd4">
                  <a:pos x="hc" y="t"/>
                </a:cxn>
                <a:cxn ang="cd2">
                  <a:pos x="l" y="vc"/>
                </a:cxn>
                <a:cxn ang="cd4">
                  <a:pos x="hc" y="b"/>
                </a:cxn>
                <a:cxn ang="0">
                  <a:pos x="r" y="vc"/>
                </a:cxn>
              </a:cxnLst>
              <a:rect l="l" t="t" r="r" b="b"/>
              <a:pathLst>
                <a:path w="122" h="238">
                  <a:moveTo>
                    <a:pt x="118" y="44"/>
                  </a:moveTo>
                  <a:cubicBezTo>
                    <a:pt x="118" y="44"/>
                    <a:pt x="122" y="33"/>
                    <a:pt x="122" y="27"/>
                  </a:cubicBezTo>
                  <a:cubicBezTo>
                    <a:pt x="122" y="10"/>
                    <a:pt x="108" y="0"/>
                    <a:pt x="94" y="0"/>
                  </a:cubicBezTo>
                  <a:cubicBezTo>
                    <a:pt x="77" y="0"/>
                    <a:pt x="71" y="15"/>
                    <a:pt x="69" y="21"/>
                  </a:cubicBezTo>
                  <a:lnTo>
                    <a:pt x="2" y="220"/>
                  </a:lnTo>
                  <a:cubicBezTo>
                    <a:pt x="0" y="226"/>
                    <a:pt x="0" y="226"/>
                    <a:pt x="0" y="228"/>
                  </a:cubicBezTo>
                  <a:cubicBezTo>
                    <a:pt x="0" y="234"/>
                    <a:pt x="18" y="238"/>
                    <a:pt x="20" y="238"/>
                  </a:cubicBezTo>
                  <a:cubicBezTo>
                    <a:pt x="24" y="238"/>
                    <a:pt x="24" y="236"/>
                    <a:pt x="26"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12C9CD6E-40F3-B449-90E7-C9B3727D8BB8}"/>
                </a:ext>
              </a:extLst>
            </p:cNvPr>
            <p:cNvSpPr/>
            <p:nvPr/>
          </p:nvSpPr>
          <p:spPr>
            <a:xfrm>
              <a:off x="4699440" y="5098680"/>
              <a:ext cx="28080" cy="71280"/>
            </a:xfrm>
            <a:custGeom>
              <a:avLst/>
              <a:gdLst/>
              <a:ahLst/>
              <a:cxnLst>
                <a:cxn ang="3cd4">
                  <a:pos x="hc" y="t"/>
                </a:cxn>
                <a:cxn ang="cd2">
                  <a:pos x="l" y="vc"/>
                </a:cxn>
                <a:cxn ang="cd4">
                  <a:pos x="hc" y="b"/>
                </a:cxn>
                <a:cxn ang="0">
                  <a:pos x="r" y="vc"/>
                </a:cxn>
              </a:cxnLst>
              <a:rect l="l" t="t" r="r" b="b"/>
              <a:pathLst>
                <a:path w="79" h="199">
                  <a:moveTo>
                    <a:pt x="61" y="64"/>
                  </a:moveTo>
                  <a:cubicBezTo>
                    <a:pt x="61" y="99"/>
                    <a:pt x="55" y="141"/>
                    <a:pt x="14" y="182"/>
                  </a:cubicBezTo>
                  <a:cubicBezTo>
                    <a:pt x="10" y="184"/>
                    <a:pt x="8" y="187"/>
                    <a:pt x="8" y="189"/>
                  </a:cubicBezTo>
                  <a:cubicBezTo>
                    <a:pt x="8" y="195"/>
                    <a:pt x="14" y="199"/>
                    <a:pt x="18" y="199"/>
                  </a:cubicBezTo>
                  <a:cubicBezTo>
                    <a:pt x="26" y="199"/>
                    <a:pt x="79" y="147"/>
                    <a:pt x="79" y="70"/>
                  </a:cubicBezTo>
                  <a:cubicBezTo>
                    <a:pt x="79" y="31"/>
                    <a:pt x="63" y="0"/>
                    <a:pt x="35" y="0"/>
                  </a:cubicBezTo>
                  <a:cubicBezTo>
                    <a:pt x="16" y="0"/>
                    <a:pt x="0" y="17"/>
                    <a:pt x="0" y="37"/>
                  </a:cubicBezTo>
                  <a:cubicBezTo>
                    <a:pt x="0" y="58"/>
                    <a:pt x="14" y="75"/>
                    <a:pt x="35" y="75"/>
                  </a:cubicBezTo>
                  <a:cubicBezTo>
                    <a:pt x="51" y="75"/>
                    <a:pt x="61" y="64"/>
                    <a:pt x="61"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56998E49-EED0-8544-8A97-04241E6E4B25}"/>
                </a:ext>
              </a:extLst>
            </p:cNvPr>
            <p:cNvSpPr/>
            <p:nvPr/>
          </p:nvSpPr>
          <p:spPr>
            <a:xfrm>
              <a:off x="4759200" y="5023440"/>
              <a:ext cx="101520" cy="104040"/>
            </a:xfrm>
            <a:custGeom>
              <a:avLst/>
              <a:gdLst/>
              <a:ahLst/>
              <a:cxnLst>
                <a:cxn ang="3cd4">
                  <a:pos x="hc" y="t"/>
                </a:cxn>
                <a:cxn ang="cd2">
                  <a:pos x="l" y="vc"/>
                </a:cxn>
                <a:cxn ang="cd4">
                  <a:pos x="hc" y="b"/>
                </a:cxn>
                <a:cxn ang="0">
                  <a:pos x="r" y="vc"/>
                </a:cxn>
              </a:cxnLst>
              <a:rect l="l" t="t" r="r" b="b"/>
              <a:pathLst>
                <a:path w="283" h="290">
                  <a:moveTo>
                    <a:pt x="114" y="153"/>
                  </a:moveTo>
                  <a:cubicBezTo>
                    <a:pt x="116" y="149"/>
                    <a:pt x="130" y="91"/>
                    <a:pt x="130" y="89"/>
                  </a:cubicBezTo>
                  <a:cubicBezTo>
                    <a:pt x="132" y="83"/>
                    <a:pt x="150" y="52"/>
                    <a:pt x="169" y="35"/>
                  </a:cubicBezTo>
                  <a:cubicBezTo>
                    <a:pt x="175" y="31"/>
                    <a:pt x="193" y="19"/>
                    <a:pt x="218" y="19"/>
                  </a:cubicBezTo>
                  <a:cubicBezTo>
                    <a:pt x="224" y="19"/>
                    <a:pt x="240" y="19"/>
                    <a:pt x="252" y="27"/>
                  </a:cubicBezTo>
                  <a:cubicBezTo>
                    <a:pt x="232" y="33"/>
                    <a:pt x="224" y="50"/>
                    <a:pt x="224" y="62"/>
                  </a:cubicBezTo>
                  <a:cubicBezTo>
                    <a:pt x="224" y="77"/>
                    <a:pt x="236" y="87"/>
                    <a:pt x="250" y="87"/>
                  </a:cubicBezTo>
                  <a:cubicBezTo>
                    <a:pt x="264" y="87"/>
                    <a:pt x="283" y="75"/>
                    <a:pt x="283" y="48"/>
                  </a:cubicBezTo>
                  <a:cubicBezTo>
                    <a:pt x="283" y="15"/>
                    <a:pt x="250" y="0"/>
                    <a:pt x="218" y="0"/>
                  </a:cubicBezTo>
                  <a:cubicBezTo>
                    <a:pt x="187" y="0"/>
                    <a:pt x="159" y="15"/>
                    <a:pt x="132" y="46"/>
                  </a:cubicBezTo>
                  <a:cubicBezTo>
                    <a:pt x="122" y="6"/>
                    <a:pt x="85" y="0"/>
                    <a:pt x="71" y="0"/>
                  </a:cubicBezTo>
                  <a:cubicBezTo>
                    <a:pt x="47" y="0"/>
                    <a:pt x="31" y="15"/>
                    <a:pt x="22" y="33"/>
                  </a:cubicBezTo>
                  <a:cubicBezTo>
                    <a:pt x="8" y="58"/>
                    <a:pt x="0" y="95"/>
                    <a:pt x="0" y="97"/>
                  </a:cubicBezTo>
                  <a:cubicBezTo>
                    <a:pt x="0" y="106"/>
                    <a:pt x="8" y="106"/>
                    <a:pt x="10" y="106"/>
                  </a:cubicBezTo>
                  <a:cubicBezTo>
                    <a:pt x="20" y="106"/>
                    <a:pt x="20" y="104"/>
                    <a:pt x="24" y="87"/>
                  </a:cubicBezTo>
                  <a:cubicBezTo>
                    <a:pt x="33" y="48"/>
                    <a:pt x="45" y="19"/>
                    <a:pt x="69" y="19"/>
                  </a:cubicBezTo>
                  <a:cubicBezTo>
                    <a:pt x="85" y="19"/>
                    <a:pt x="89" y="31"/>
                    <a:pt x="89" y="50"/>
                  </a:cubicBezTo>
                  <a:cubicBezTo>
                    <a:pt x="89" y="62"/>
                    <a:pt x="83" y="85"/>
                    <a:pt x="79" y="104"/>
                  </a:cubicBezTo>
                  <a:cubicBezTo>
                    <a:pt x="75" y="120"/>
                    <a:pt x="69" y="147"/>
                    <a:pt x="65" y="160"/>
                  </a:cubicBezTo>
                  <a:lnTo>
                    <a:pt x="45" y="242"/>
                  </a:lnTo>
                  <a:cubicBezTo>
                    <a:pt x="43" y="251"/>
                    <a:pt x="39" y="267"/>
                    <a:pt x="39" y="269"/>
                  </a:cubicBezTo>
                  <a:cubicBezTo>
                    <a:pt x="39" y="284"/>
                    <a:pt x="51" y="290"/>
                    <a:pt x="61" y="290"/>
                  </a:cubicBezTo>
                  <a:cubicBezTo>
                    <a:pt x="69" y="290"/>
                    <a:pt x="81" y="284"/>
                    <a:pt x="87" y="272"/>
                  </a:cubicBezTo>
                  <a:cubicBezTo>
                    <a:pt x="89" y="267"/>
                    <a:pt x="94" y="238"/>
                    <a:pt x="98"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FF7D055E-DCC3-0343-BA28-474E793D150B}"/>
                </a:ext>
              </a:extLst>
            </p:cNvPr>
            <p:cNvSpPr/>
            <p:nvPr/>
          </p:nvSpPr>
          <p:spPr>
            <a:xfrm>
              <a:off x="4939559" y="4588200"/>
              <a:ext cx="162720" cy="208440"/>
            </a:xfrm>
            <a:custGeom>
              <a:avLst/>
              <a:gdLst/>
              <a:ahLst/>
              <a:cxnLst>
                <a:cxn ang="3cd4">
                  <a:pos x="hc" y="t"/>
                </a:cxn>
                <a:cxn ang="cd2">
                  <a:pos x="l" y="vc"/>
                </a:cxn>
                <a:cxn ang="cd4">
                  <a:pos x="hc" y="b"/>
                </a:cxn>
                <a:cxn ang="0">
                  <a:pos x="r" y="vc"/>
                </a:cxn>
              </a:cxnLst>
              <a:rect l="l" t="t" r="r" b="b"/>
              <a:pathLst>
                <a:path w="453" h="580">
                  <a:moveTo>
                    <a:pt x="67" y="516"/>
                  </a:moveTo>
                  <a:cubicBezTo>
                    <a:pt x="59" y="547"/>
                    <a:pt x="59" y="553"/>
                    <a:pt x="20" y="553"/>
                  </a:cubicBezTo>
                  <a:cubicBezTo>
                    <a:pt x="10" y="553"/>
                    <a:pt x="0" y="553"/>
                    <a:pt x="0" y="570"/>
                  </a:cubicBezTo>
                  <a:cubicBezTo>
                    <a:pt x="0" y="578"/>
                    <a:pt x="4" y="580"/>
                    <a:pt x="12" y="580"/>
                  </a:cubicBezTo>
                  <a:cubicBezTo>
                    <a:pt x="35" y="580"/>
                    <a:pt x="59" y="578"/>
                    <a:pt x="85" y="578"/>
                  </a:cubicBezTo>
                  <a:cubicBezTo>
                    <a:pt x="112" y="578"/>
                    <a:pt x="142" y="580"/>
                    <a:pt x="169" y="580"/>
                  </a:cubicBezTo>
                  <a:cubicBezTo>
                    <a:pt x="175" y="580"/>
                    <a:pt x="185" y="580"/>
                    <a:pt x="185" y="564"/>
                  </a:cubicBezTo>
                  <a:cubicBezTo>
                    <a:pt x="185" y="553"/>
                    <a:pt x="177" y="553"/>
                    <a:pt x="165" y="553"/>
                  </a:cubicBezTo>
                  <a:cubicBezTo>
                    <a:pt x="122" y="553"/>
                    <a:pt x="122" y="547"/>
                    <a:pt x="122" y="539"/>
                  </a:cubicBezTo>
                  <a:cubicBezTo>
                    <a:pt x="122" y="526"/>
                    <a:pt x="157" y="379"/>
                    <a:pt x="163" y="356"/>
                  </a:cubicBezTo>
                  <a:cubicBezTo>
                    <a:pt x="175" y="381"/>
                    <a:pt x="199" y="415"/>
                    <a:pt x="244" y="415"/>
                  </a:cubicBezTo>
                  <a:cubicBezTo>
                    <a:pt x="344" y="415"/>
                    <a:pt x="453" y="280"/>
                    <a:pt x="453" y="147"/>
                  </a:cubicBezTo>
                  <a:cubicBezTo>
                    <a:pt x="453" y="60"/>
                    <a:pt x="403" y="0"/>
                    <a:pt x="338" y="0"/>
                  </a:cubicBezTo>
                  <a:cubicBezTo>
                    <a:pt x="295" y="0"/>
                    <a:pt x="252" y="33"/>
                    <a:pt x="224" y="68"/>
                  </a:cubicBezTo>
                  <a:cubicBezTo>
                    <a:pt x="214" y="19"/>
                    <a:pt x="177" y="0"/>
                    <a:pt x="146" y="0"/>
                  </a:cubicBezTo>
                  <a:cubicBezTo>
                    <a:pt x="106" y="0"/>
                    <a:pt x="89" y="35"/>
                    <a:pt x="81" y="52"/>
                  </a:cubicBezTo>
                  <a:cubicBezTo>
                    <a:pt x="67" y="83"/>
                    <a:pt x="55" y="139"/>
                    <a:pt x="55" y="141"/>
                  </a:cubicBezTo>
                  <a:cubicBezTo>
                    <a:pt x="55" y="149"/>
                    <a:pt x="63" y="149"/>
                    <a:pt x="65" y="149"/>
                  </a:cubicBezTo>
                  <a:cubicBezTo>
                    <a:pt x="75" y="149"/>
                    <a:pt x="75" y="149"/>
                    <a:pt x="81" y="129"/>
                  </a:cubicBezTo>
                  <a:cubicBezTo>
                    <a:pt x="94" y="64"/>
                    <a:pt x="112" y="21"/>
                    <a:pt x="144" y="21"/>
                  </a:cubicBezTo>
                  <a:cubicBezTo>
                    <a:pt x="157" y="21"/>
                    <a:pt x="169" y="27"/>
                    <a:pt x="169" y="62"/>
                  </a:cubicBezTo>
                  <a:cubicBezTo>
                    <a:pt x="169" y="83"/>
                    <a:pt x="167" y="93"/>
                    <a:pt x="163" y="108"/>
                  </a:cubicBezTo>
                  <a:close/>
                  <a:moveTo>
                    <a:pt x="220" y="118"/>
                  </a:moveTo>
                  <a:cubicBezTo>
                    <a:pt x="226" y="93"/>
                    <a:pt x="250" y="68"/>
                    <a:pt x="266" y="54"/>
                  </a:cubicBezTo>
                  <a:cubicBezTo>
                    <a:pt x="295" y="27"/>
                    <a:pt x="321" y="21"/>
                    <a:pt x="334" y="21"/>
                  </a:cubicBezTo>
                  <a:cubicBezTo>
                    <a:pt x="370" y="21"/>
                    <a:pt x="392" y="52"/>
                    <a:pt x="392" y="106"/>
                  </a:cubicBezTo>
                  <a:cubicBezTo>
                    <a:pt x="392" y="160"/>
                    <a:pt x="362" y="265"/>
                    <a:pt x="346" y="301"/>
                  </a:cubicBezTo>
                  <a:cubicBezTo>
                    <a:pt x="317" y="363"/>
                    <a:pt x="275" y="394"/>
                    <a:pt x="244" y="394"/>
                  </a:cubicBezTo>
                  <a:cubicBezTo>
                    <a:pt x="185" y="394"/>
                    <a:pt x="175" y="317"/>
                    <a:pt x="175" y="313"/>
                  </a:cubicBezTo>
                  <a:cubicBezTo>
                    <a:pt x="175" y="311"/>
                    <a:pt x="175" y="309"/>
                    <a:pt x="177" y="2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73F96784-6904-8443-B489-584BB7D7E857}"/>
                </a:ext>
              </a:extLst>
            </p:cNvPr>
            <p:cNvSpPr/>
            <p:nvPr/>
          </p:nvSpPr>
          <p:spPr>
            <a:xfrm>
              <a:off x="51364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7F6C4175-4A46-A149-B37B-61CD43A6F4D2}"/>
                </a:ext>
              </a:extLst>
            </p:cNvPr>
            <p:cNvSpPr/>
            <p:nvPr/>
          </p:nvSpPr>
          <p:spPr>
            <a:xfrm>
              <a:off x="52419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4"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981DA69C-FD9E-D248-B2AA-F07402576473}"/>
                </a:ext>
              </a:extLst>
            </p:cNvPr>
            <p:cNvSpPr/>
            <p:nvPr/>
          </p:nvSpPr>
          <p:spPr>
            <a:xfrm>
              <a:off x="53816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5A66348F-FFAE-0047-BD32-829C092BDE89}"/>
                </a:ext>
              </a:extLst>
            </p:cNvPr>
            <p:cNvSpPr/>
            <p:nvPr/>
          </p:nvSpPr>
          <p:spPr>
            <a:xfrm>
              <a:off x="5485679"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C30CF757-A684-584A-A7D5-C1D10641941D}"/>
                </a:ext>
              </a:extLst>
            </p:cNvPr>
            <p:cNvSpPr/>
            <p:nvPr/>
          </p:nvSpPr>
          <p:spPr>
            <a:xfrm>
              <a:off x="560556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7"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9" name="Freeform 138">
              <a:extLst>
                <a:ext uri="{FF2B5EF4-FFF2-40B4-BE49-F238E27FC236}">
                  <a16:creationId xmlns:a16="http://schemas.microsoft.com/office/drawing/2014/main" id="{9EB4BFC5-19EC-5F40-8B13-470582798609}"/>
                </a:ext>
              </a:extLst>
            </p:cNvPr>
            <p:cNvSpPr/>
            <p:nvPr/>
          </p:nvSpPr>
          <p:spPr>
            <a:xfrm>
              <a:off x="5782680" y="448776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0" name="Freeform 139">
              <a:extLst>
                <a:ext uri="{FF2B5EF4-FFF2-40B4-BE49-F238E27FC236}">
                  <a16:creationId xmlns:a16="http://schemas.microsoft.com/office/drawing/2014/main" id="{340B5379-D667-2148-80CB-F4D89BF05B9E}"/>
                </a:ext>
              </a:extLst>
            </p:cNvPr>
            <p:cNvSpPr/>
            <p:nvPr/>
          </p:nvSpPr>
          <p:spPr>
            <a:xfrm>
              <a:off x="5847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2"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CF7BD9C1-34D2-BF4D-BDD4-85C3A80F838D}"/>
                </a:ext>
              </a:extLst>
            </p:cNvPr>
            <p:cNvSpPr/>
            <p:nvPr/>
          </p:nvSpPr>
          <p:spPr>
            <a:xfrm>
              <a:off x="6003360" y="4698720"/>
              <a:ext cx="36360" cy="98280"/>
            </a:xfrm>
            <a:custGeom>
              <a:avLst/>
              <a:gdLst/>
              <a:ahLst/>
              <a:cxnLst>
                <a:cxn ang="3cd4">
                  <a:pos x="hc" y="t"/>
                </a:cxn>
                <a:cxn ang="cd2">
                  <a:pos x="l" y="vc"/>
                </a:cxn>
                <a:cxn ang="cd4">
                  <a:pos x="hc" y="b"/>
                </a:cxn>
                <a:cxn ang="0">
                  <a:pos x="r" y="vc"/>
                </a:cxn>
              </a:cxnLst>
              <a:rect l="l" t="t" r="r" b="b"/>
              <a:pathLst>
                <a:path w="102" h="274">
                  <a:moveTo>
                    <a:pt x="102" y="95"/>
                  </a:moveTo>
                  <a:cubicBezTo>
                    <a:pt x="102"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3" y="274"/>
                    <a:pt x="102" y="203"/>
                    <a:pt x="102"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C10E9B1C-1E82-C342-BFCE-2E303774827A}"/>
                </a:ext>
              </a:extLst>
            </p:cNvPr>
            <p:cNvSpPr/>
            <p:nvPr/>
          </p:nvSpPr>
          <p:spPr>
            <a:xfrm>
              <a:off x="6126840" y="4588200"/>
              <a:ext cx="142560" cy="149040"/>
            </a:xfrm>
            <a:custGeom>
              <a:avLst/>
              <a:gdLst/>
              <a:ahLst/>
              <a:cxnLst>
                <a:cxn ang="3cd4">
                  <a:pos x="hc" y="t"/>
                </a:cxn>
                <a:cxn ang="cd2">
                  <a:pos x="l" y="vc"/>
                </a:cxn>
                <a:cxn ang="cd4">
                  <a:pos x="hc" y="b"/>
                </a:cxn>
                <a:cxn ang="0">
                  <a:pos x="r" y="vc"/>
                </a:cxn>
              </a:cxnLst>
              <a:rect l="l" t="t" r="r" b="b"/>
              <a:pathLst>
                <a:path w="397" h="415">
                  <a:moveTo>
                    <a:pt x="289" y="58"/>
                  </a:moveTo>
                  <a:cubicBezTo>
                    <a:pt x="273" y="25"/>
                    <a:pt x="248" y="0"/>
                    <a:pt x="209" y="0"/>
                  </a:cubicBezTo>
                  <a:cubicBezTo>
                    <a:pt x="108" y="0"/>
                    <a:pt x="0" y="135"/>
                    <a:pt x="0" y="267"/>
                  </a:cubicBezTo>
                  <a:cubicBezTo>
                    <a:pt x="0" y="354"/>
                    <a:pt x="47" y="415"/>
                    <a:pt x="116" y="415"/>
                  </a:cubicBezTo>
                  <a:cubicBezTo>
                    <a:pt x="134" y="415"/>
                    <a:pt x="177" y="410"/>
                    <a:pt x="228" y="346"/>
                  </a:cubicBezTo>
                  <a:cubicBezTo>
                    <a:pt x="236" y="383"/>
                    <a:pt x="266" y="415"/>
                    <a:pt x="307" y="415"/>
                  </a:cubicBezTo>
                  <a:cubicBezTo>
                    <a:pt x="338" y="415"/>
                    <a:pt x="358" y="394"/>
                    <a:pt x="372" y="365"/>
                  </a:cubicBezTo>
                  <a:cubicBezTo>
                    <a:pt x="386" y="332"/>
                    <a:pt x="397" y="276"/>
                    <a:pt x="397" y="274"/>
                  </a:cubicBezTo>
                  <a:cubicBezTo>
                    <a:pt x="397" y="265"/>
                    <a:pt x="390" y="265"/>
                    <a:pt x="388" y="265"/>
                  </a:cubicBezTo>
                  <a:cubicBezTo>
                    <a:pt x="378" y="265"/>
                    <a:pt x="378" y="267"/>
                    <a:pt x="376" y="282"/>
                  </a:cubicBezTo>
                  <a:cubicBezTo>
                    <a:pt x="360" y="340"/>
                    <a:pt x="344" y="394"/>
                    <a:pt x="309" y="394"/>
                  </a:cubicBezTo>
                  <a:cubicBezTo>
                    <a:pt x="285" y="394"/>
                    <a:pt x="283" y="371"/>
                    <a:pt x="283" y="352"/>
                  </a:cubicBezTo>
                  <a:cubicBezTo>
                    <a:pt x="283" y="332"/>
                    <a:pt x="285" y="325"/>
                    <a:pt x="295" y="284"/>
                  </a:cubicBezTo>
                  <a:cubicBezTo>
                    <a:pt x="305" y="247"/>
                    <a:pt x="305" y="236"/>
                    <a:pt x="313" y="203"/>
                  </a:cubicBezTo>
                  <a:lnTo>
                    <a:pt x="344" y="75"/>
                  </a:lnTo>
                  <a:cubicBezTo>
                    <a:pt x="350" y="48"/>
                    <a:pt x="350" y="48"/>
                    <a:pt x="350" y="44"/>
                  </a:cubicBezTo>
                  <a:cubicBezTo>
                    <a:pt x="350" y="27"/>
                    <a:pt x="340" y="19"/>
                    <a:pt x="327" y="19"/>
                  </a:cubicBezTo>
                  <a:cubicBezTo>
                    <a:pt x="305" y="19"/>
                    <a:pt x="291" y="39"/>
                    <a:pt x="289" y="58"/>
                  </a:cubicBezTo>
                  <a:close/>
                  <a:moveTo>
                    <a:pt x="232" y="296"/>
                  </a:moveTo>
                  <a:cubicBezTo>
                    <a:pt x="228" y="313"/>
                    <a:pt x="228" y="313"/>
                    <a:pt x="216" y="330"/>
                  </a:cubicBezTo>
                  <a:cubicBezTo>
                    <a:pt x="177" y="379"/>
                    <a:pt x="142" y="394"/>
                    <a:pt x="118" y="394"/>
                  </a:cubicBezTo>
                  <a:cubicBezTo>
                    <a:pt x="75" y="394"/>
                    <a:pt x="61" y="344"/>
                    <a:pt x="61" y="309"/>
                  </a:cubicBezTo>
                  <a:cubicBezTo>
                    <a:pt x="61" y="263"/>
                    <a:pt x="89" y="149"/>
                    <a:pt x="110" y="108"/>
                  </a:cubicBezTo>
                  <a:cubicBezTo>
                    <a:pt x="136" y="54"/>
                    <a:pt x="175" y="21"/>
                    <a:pt x="211" y="21"/>
                  </a:cubicBezTo>
                  <a:cubicBezTo>
                    <a:pt x="268" y="21"/>
                    <a:pt x="279" y="95"/>
                    <a:pt x="279" y="102"/>
                  </a:cubicBezTo>
                  <a:cubicBezTo>
                    <a:pt x="279" y="106"/>
                    <a:pt x="277" y="112"/>
                    <a:pt x="275"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5FCD886A-B35C-E740-A26B-83822876C9E1}"/>
                </a:ext>
              </a:extLst>
            </p:cNvPr>
            <p:cNvSpPr/>
            <p:nvPr/>
          </p:nvSpPr>
          <p:spPr>
            <a:xfrm>
              <a:off x="6296039"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4" name="Freeform 143">
              <a:extLst>
                <a:ext uri="{FF2B5EF4-FFF2-40B4-BE49-F238E27FC236}">
                  <a16:creationId xmlns:a16="http://schemas.microsoft.com/office/drawing/2014/main" id="{3BEE500C-542E-784A-8D89-D9587C8114C3}"/>
                </a:ext>
              </a:extLst>
            </p:cNvPr>
            <p:cNvSpPr/>
            <p:nvPr/>
          </p:nvSpPr>
          <p:spPr>
            <a:xfrm>
              <a:off x="6435720" y="4487760"/>
              <a:ext cx="42840" cy="327960"/>
            </a:xfrm>
            <a:custGeom>
              <a:avLst/>
              <a:gdLst/>
              <a:ahLst/>
              <a:cxnLst>
                <a:cxn ang="3cd4">
                  <a:pos x="hc" y="t"/>
                </a:cxn>
                <a:cxn ang="cd2">
                  <a:pos x="l" y="vc"/>
                </a:cxn>
                <a:cxn ang="cd4">
                  <a:pos x="hc" y="b"/>
                </a:cxn>
                <a:cxn ang="0">
                  <a:pos x="r" y="vc"/>
                </a:cxn>
              </a:cxnLst>
              <a:rect l="l" t="t" r="r" b="b"/>
              <a:pathLst>
                <a:path w="120" h="912">
                  <a:moveTo>
                    <a:pt x="120" y="912"/>
                  </a:moveTo>
                  <a:lnTo>
                    <a:pt x="120" y="877"/>
                  </a:lnTo>
                  <a:lnTo>
                    <a:pt x="35" y="877"/>
                  </a:lnTo>
                  <a:lnTo>
                    <a:pt x="35" y="37"/>
                  </a:lnTo>
                  <a:lnTo>
                    <a:pt x="120" y="37"/>
                  </a:lnTo>
                  <a:lnTo>
                    <a:pt x="120" y="0"/>
                  </a:lnTo>
                  <a:lnTo>
                    <a:pt x="0" y="0"/>
                  </a:lnTo>
                  <a:lnTo>
                    <a:pt x="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5" name="Freeform 144">
              <a:extLst>
                <a:ext uri="{FF2B5EF4-FFF2-40B4-BE49-F238E27FC236}">
                  <a16:creationId xmlns:a16="http://schemas.microsoft.com/office/drawing/2014/main" id="{D01CFB28-88DA-E442-832D-0D34099B6BA8}"/>
                </a:ext>
              </a:extLst>
            </p:cNvPr>
            <p:cNvSpPr/>
            <p:nvPr/>
          </p:nvSpPr>
          <p:spPr>
            <a:xfrm>
              <a:off x="6494400" y="4588200"/>
              <a:ext cx="127080" cy="149040"/>
            </a:xfrm>
            <a:custGeom>
              <a:avLst/>
              <a:gdLst/>
              <a:ahLst/>
              <a:cxnLst>
                <a:cxn ang="3cd4">
                  <a:pos x="hc" y="t"/>
                </a:cxn>
                <a:cxn ang="cd2">
                  <a:pos x="l" y="vc"/>
                </a:cxn>
                <a:cxn ang="cd4">
                  <a:pos x="hc" y="b"/>
                </a:cxn>
                <a:cxn ang="0">
                  <a:pos x="r" y="vc"/>
                </a:cxn>
              </a:cxnLst>
              <a:rect l="l" t="t" r="r" b="b"/>
              <a:pathLst>
                <a:path w="354" h="415">
                  <a:moveTo>
                    <a:pt x="51" y="350"/>
                  </a:moveTo>
                  <a:cubicBezTo>
                    <a:pt x="49" y="365"/>
                    <a:pt x="43" y="386"/>
                    <a:pt x="43" y="390"/>
                  </a:cubicBezTo>
                  <a:cubicBezTo>
                    <a:pt x="43" y="406"/>
                    <a:pt x="55" y="415"/>
                    <a:pt x="69" y="415"/>
                  </a:cubicBezTo>
                  <a:cubicBezTo>
                    <a:pt x="79" y="415"/>
                    <a:pt x="94" y="406"/>
                    <a:pt x="100" y="390"/>
                  </a:cubicBezTo>
                  <a:cubicBezTo>
                    <a:pt x="102" y="386"/>
                    <a:pt x="132" y="261"/>
                    <a:pt x="136" y="245"/>
                  </a:cubicBezTo>
                  <a:cubicBezTo>
                    <a:pt x="142" y="213"/>
                    <a:pt x="157" y="149"/>
                    <a:pt x="163" y="124"/>
                  </a:cubicBezTo>
                  <a:cubicBezTo>
                    <a:pt x="167" y="114"/>
                    <a:pt x="191" y="70"/>
                    <a:pt x="212" y="50"/>
                  </a:cubicBezTo>
                  <a:cubicBezTo>
                    <a:pt x="218" y="44"/>
                    <a:pt x="244" y="21"/>
                    <a:pt x="281" y="21"/>
                  </a:cubicBezTo>
                  <a:cubicBezTo>
                    <a:pt x="305" y="21"/>
                    <a:pt x="317" y="31"/>
                    <a:pt x="319" y="31"/>
                  </a:cubicBezTo>
                  <a:cubicBezTo>
                    <a:pt x="291" y="35"/>
                    <a:pt x="273" y="58"/>
                    <a:pt x="273" y="81"/>
                  </a:cubicBezTo>
                  <a:cubicBezTo>
                    <a:pt x="273" y="95"/>
                    <a:pt x="283" y="114"/>
                    <a:pt x="305" y="114"/>
                  </a:cubicBezTo>
                  <a:cubicBezTo>
                    <a:pt x="329" y="114"/>
                    <a:pt x="354" y="93"/>
                    <a:pt x="354" y="60"/>
                  </a:cubicBezTo>
                  <a:cubicBezTo>
                    <a:pt x="354" y="27"/>
                    <a:pt x="327" y="0"/>
                    <a:pt x="281" y="0"/>
                  </a:cubicBezTo>
                  <a:cubicBezTo>
                    <a:pt x="224" y="0"/>
                    <a:pt x="187" y="46"/>
                    <a:pt x="171" y="70"/>
                  </a:cubicBezTo>
                  <a:cubicBezTo>
                    <a:pt x="163"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2"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6" name="Freeform 145">
              <a:extLst>
                <a:ext uri="{FF2B5EF4-FFF2-40B4-BE49-F238E27FC236}">
                  <a16:creationId xmlns:a16="http://schemas.microsoft.com/office/drawing/2014/main" id="{20CCEDBD-2902-FA4F-B48E-91E1B08832DE}"/>
                </a:ext>
              </a:extLst>
            </p:cNvPr>
            <p:cNvSpPr/>
            <p:nvPr/>
          </p:nvSpPr>
          <p:spPr>
            <a:xfrm>
              <a:off x="6720480" y="4542120"/>
              <a:ext cx="207000" cy="218880"/>
            </a:xfrm>
            <a:custGeom>
              <a:avLst/>
              <a:gdLst/>
              <a:ahLst/>
              <a:cxnLst>
                <a:cxn ang="3cd4">
                  <a:pos x="hc" y="t"/>
                </a:cxn>
                <a:cxn ang="cd2">
                  <a:pos x="l" y="vc"/>
                </a:cxn>
                <a:cxn ang="cd4">
                  <a:pos x="hc" y="b"/>
                </a:cxn>
                <a:cxn ang="0">
                  <a:pos x="r" y="vc"/>
                </a:cxn>
              </a:cxnLst>
              <a:rect l="l" t="t" r="r" b="b"/>
              <a:pathLst>
                <a:path w="576" h="609">
                  <a:moveTo>
                    <a:pt x="307" y="323"/>
                  </a:moveTo>
                  <a:lnTo>
                    <a:pt x="549" y="323"/>
                  </a:lnTo>
                  <a:cubicBezTo>
                    <a:pt x="561" y="323"/>
                    <a:pt x="576" y="323"/>
                    <a:pt x="576" y="305"/>
                  </a:cubicBezTo>
                  <a:cubicBezTo>
                    <a:pt x="576" y="286"/>
                    <a:pt x="561" y="286"/>
                    <a:pt x="549" y="286"/>
                  </a:cubicBezTo>
                  <a:lnTo>
                    <a:pt x="307" y="286"/>
                  </a:lnTo>
                  <a:lnTo>
                    <a:pt x="307" y="31"/>
                  </a:lnTo>
                  <a:cubicBezTo>
                    <a:pt x="307" y="17"/>
                    <a:pt x="307" y="0"/>
                    <a:pt x="289" y="0"/>
                  </a:cubicBezTo>
                  <a:cubicBezTo>
                    <a:pt x="272" y="0"/>
                    <a:pt x="272" y="17"/>
                    <a:pt x="272" y="31"/>
                  </a:cubicBezTo>
                  <a:lnTo>
                    <a:pt x="272" y="286"/>
                  </a:lnTo>
                  <a:lnTo>
                    <a:pt x="30" y="286"/>
                  </a:lnTo>
                  <a:cubicBezTo>
                    <a:pt x="16" y="286"/>
                    <a:pt x="0" y="286"/>
                    <a:pt x="0" y="305"/>
                  </a:cubicBezTo>
                  <a:cubicBezTo>
                    <a:pt x="0" y="323"/>
                    <a:pt x="16" y="323"/>
                    <a:pt x="30" y="323"/>
                  </a:cubicBezTo>
                  <a:lnTo>
                    <a:pt x="272" y="323"/>
                  </a:lnTo>
                  <a:lnTo>
                    <a:pt x="272" y="578"/>
                  </a:lnTo>
                  <a:cubicBezTo>
                    <a:pt x="272" y="591"/>
                    <a:pt x="272" y="609"/>
                    <a:pt x="289" y="609"/>
                  </a:cubicBezTo>
                  <a:cubicBezTo>
                    <a:pt x="307" y="609"/>
                    <a:pt x="307" y="591"/>
                    <a:pt x="307" y="5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7" name="Freeform 146">
              <a:extLst>
                <a:ext uri="{FF2B5EF4-FFF2-40B4-BE49-F238E27FC236}">
                  <a16:creationId xmlns:a16="http://schemas.microsoft.com/office/drawing/2014/main" id="{05E231A8-FD1B-7048-8BA7-B25615CE5C8B}"/>
                </a:ext>
              </a:extLst>
            </p:cNvPr>
            <p:cNvSpPr/>
            <p:nvPr/>
          </p:nvSpPr>
          <p:spPr>
            <a:xfrm>
              <a:off x="7018559" y="4588200"/>
              <a:ext cx="163800" cy="216000"/>
            </a:xfrm>
            <a:custGeom>
              <a:avLst/>
              <a:gdLst/>
              <a:ahLst/>
              <a:cxnLst>
                <a:cxn ang="3cd4">
                  <a:pos x="hc" y="t"/>
                </a:cxn>
                <a:cxn ang="cd2">
                  <a:pos x="l" y="vc"/>
                </a:cxn>
                <a:cxn ang="cd4">
                  <a:pos x="hc" y="b"/>
                </a:cxn>
                <a:cxn ang="0">
                  <a:pos x="r" y="vc"/>
                </a:cxn>
              </a:cxnLst>
              <a:rect l="l" t="t" r="r" b="b"/>
              <a:pathLst>
                <a:path w="456" h="601">
                  <a:moveTo>
                    <a:pt x="20" y="172"/>
                  </a:moveTo>
                  <a:cubicBezTo>
                    <a:pt x="53" y="66"/>
                    <a:pt x="148" y="66"/>
                    <a:pt x="157" y="66"/>
                  </a:cubicBezTo>
                  <a:cubicBezTo>
                    <a:pt x="289" y="66"/>
                    <a:pt x="299" y="226"/>
                    <a:pt x="299" y="298"/>
                  </a:cubicBezTo>
                  <a:cubicBezTo>
                    <a:pt x="299" y="354"/>
                    <a:pt x="295" y="369"/>
                    <a:pt x="289" y="388"/>
                  </a:cubicBezTo>
                  <a:cubicBezTo>
                    <a:pt x="270" y="454"/>
                    <a:pt x="244" y="560"/>
                    <a:pt x="244" y="584"/>
                  </a:cubicBezTo>
                  <a:cubicBezTo>
                    <a:pt x="244" y="595"/>
                    <a:pt x="248" y="601"/>
                    <a:pt x="254" y="601"/>
                  </a:cubicBezTo>
                  <a:cubicBezTo>
                    <a:pt x="266" y="601"/>
                    <a:pt x="273" y="580"/>
                    <a:pt x="281" y="545"/>
                  </a:cubicBezTo>
                  <a:cubicBezTo>
                    <a:pt x="303" y="468"/>
                    <a:pt x="311" y="417"/>
                    <a:pt x="315" y="388"/>
                  </a:cubicBezTo>
                  <a:cubicBezTo>
                    <a:pt x="317" y="377"/>
                    <a:pt x="319" y="365"/>
                    <a:pt x="321" y="352"/>
                  </a:cubicBezTo>
                  <a:cubicBezTo>
                    <a:pt x="348" y="263"/>
                    <a:pt x="405" y="126"/>
                    <a:pt x="439" y="54"/>
                  </a:cubicBezTo>
                  <a:cubicBezTo>
                    <a:pt x="445" y="44"/>
                    <a:pt x="456" y="23"/>
                    <a:pt x="456" y="19"/>
                  </a:cubicBezTo>
                  <a:cubicBezTo>
                    <a:pt x="456" y="10"/>
                    <a:pt x="447" y="10"/>
                    <a:pt x="445" y="10"/>
                  </a:cubicBezTo>
                  <a:cubicBezTo>
                    <a:pt x="443" y="10"/>
                    <a:pt x="437" y="10"/>
                    <a:pt x="435" y="17"/>
                  </a:cubicBezTo>
                  <a:cubicBezTo>
                    <a:pt x="390" y="104"/>
                    <a:pt x="354" y="195"/>
                    <a:pt x="321" y="286"/>
                  </a:cubicBezTo>
                  <a:cubicBezTo>
                    <a:pt x="319" y="259"/>
                    <a:pt x="319" y="189"/>
                    <a:pt x="285" y="99"/>
                  </a:cubicBezTo>
                  <a:cubicBezTo>
                    <a:pt x="264" y="46"/>
                    <a:pt x="228" y="0"/>
                    <a:pt x="169" y="0"/>
                  </a:cubicBezTo>
                  <a:cubicBezTo>
                    <a:pt x="61" y="0"/>
                    <a:pt x="0" y="139"/>
                    <a:pt x="0" y="168"/>
                  </a:cubicBezTo>
                  <a:cubicBezTo>
                    <a:pt x="0" y="176"/>
                    <a:pt x="8" y="176"/>
                    <a:pt x="16" y="1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8" name="Freeform 147">
              <a:extLst>
                <a:ext uri="{FF2B5EF4-FFF2-40B4-BE49-F238E27FC236}">
                  <a16:creationId xmlns:a16="http://schemas.microsoft.com/office/drawing/2014/main" id="{4B2272B7-A8E2-1549-9469-A39EC6409976}"/>
                </a:ext>
              </a:extLst>
            </p:cNvPr>
            <p:cNvSpPr/>
            <p:nvPr/>
          </p:nvSpPr>
          <p:spPr>
            <a:xfrm>
              <a:off x="7208280" y="4509360"/>
              <a:ext cx="222120" cy="231840"/>
            </a:xfrm>
            <a:custGeom>
              <a:avLst/>
              <a:gdLst/>
              <a:ahLst/>
              <a:cxnLst>
                <a:cxn ang="3cd4">
                  <a:pos x="hc" y="t"/>
                </a:cxn>
                <a:cxn ang="cd2">
                  <a:pos x="l" y="vc"/>
                </a:cxn>
                <a:cxn ang="cd4">
                  <a:pos x="hc" y="b"/>
                </a:cxn>
                <a:cxn ang="0">
                  <a:pos x="r" y="vc"/>
                </a:cxn>
              </a:cxnLst>
              <a:rect l="l" t="t" r="r" b="b"/>
              <a:pathLst>
                <a:path w="618" h="645">
                  <a:moveTo>
                    <a:pt x="496" y="104"/>
                  </a:moveTo>
                  <a:cubicBezTo>
                    <a:pt x="539" y="33"/>
                    <a:pt x="575" y="31"/>
                    <a:pt x="608" y="29"/>
                  </a:cubicBezTo>
                  <a:cubicBezTo>
                    <a:pt x="618" y="27"/>
                    <a:pt x="618" y="12"/>
                    <a:pt x="618" y="10"/>
                  </a:cubicBezTo>
                  <a:cubicBezTo>
                    <a:pt x="618" y="4"/>
                    <a:pt x="614" y="0"/>
                    <a:pt x="608" y="0"/>
                  </a:cubicBezTo>
                  <a:cubicBezTo>
                    <a:pt x="584" y="0"/>
                    <a:pt x="559" y="2"/>
                    <a:pt x="535" y="2"/>
                  </a:cubicBezTo>
                  <a:cubicBezTo>
                    <a:pt x="508" y="2"/>
                    <a:pt x="478" y="0"/>
                    <a:pt x="451" y="0"/>
                  </a:cubicBezTo>
                  <a:cubicBezTo>
                    <a:pt x="445" y="0"/>
                    <a:pt x="433" y="0"/>
                    <a:pt x="433" y="17"/>
                  </a:cubicBezTo>
                  <a:cubicBezTo>
                    <a:pt x="433" y="27"/>
                    <a:pt x="441" y="29"/>
                    <a:pt x="447" y="29"/>
                  </a:cubicBezTo>
                  <a:cubicBezTo>
                    <a:pt x="470" y="31"/>
                    <a:pt x="488" y="39"/>
                    <a:pt x="488" y="58"/>
                  </a:cubicBezTo>
                  <a:cubicBezTo>
                    <a:pt x="488" y="73"/>
                    <a:pt x="474" y="93"/>
                    <a:pt x="474" y="93"/>
                  </a:cubicBezTo>
                  <a:lnTo>
                    <a:pt x="209" y="539"/>
                  </a:lnTo>
                  <a:lnTo>
                    <a:pt x="150" y="56"/>
                  </a:lnTo>
                  <a:cubicBezTo>
                    <a:pt x="150" y="39"/>
                    <a:pt x="169" y="29"/>
                    <a:pt x="209" y="29"/>
                  </a:cubicBezTo>
                  <a:cubicBezTo>
                    <a:pt x="220" y="29"/>
                    <a:pt x="230" y="29"/>
                    <a:pt x="230" y="10"/>
                  </a:cubicBezTo>
                  <a:cubicBezTo>
                    <a:pt x="230" y="2"/>
                    <a:pt x="224" y="0"/>
                    <a:pt x="218" y="0"/>
                  </a:cubicBezTo>
                  <a:cubicBezTo>
                    <a:pt x="183" y="0"/>
                    <a:pt x="146" y="2"/>
                    <a:pt x="110" y="2"/>
                  </a:cubicBezTo>
                  <a:cubicBezTo>
                    <a:pt x="94" y="2"/>
                    <a:pt x="79" y="2"/>
                    <a:pt x="63" y="2"/>
                  </a:cubicBezTo>
                  <a:cubicBezTo>
                    <a:pt x="47" y="2"/>
                    <a:pt x="31" y="0"/>
                    <a:pt x="16" y="0"/>
                  </a:cubicBezTo>
                  <a:cubicBezTo>
                    <a:pt x="10" y="0"/>
                    <a:pt x="0" y="0"/>
                    <a:pt x="0" y="17"/>
                  </a:cubicBezTo>
                  <a:cubicBezTo>
                    <a:pt x="0" y="29"/>
                    <a:pt x="8" y="29"/>
                    <a:pt x="22" y="29"/>
                  </a:cubicBezTo>
                  <a:cubicBezTo>
                    <a:pt x="71" y="29"/>
                    <a:pt x="71" y="37"/>
                    <a:pt x="73" y="60"/>
                  </a:cubicBezTo>
                  <a:lnTo>
                    <a:pt x="142" y="624"/>
                  </a:lnTo>
                  <a:cubicBezTo>
                    <a:pt x="146" y="640"/>
                    <a:pt x="148" y="645"/>
                    <a:pt x="159"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9" name="Freeform 148">
              <a:extLst>
                <a:ext uri="{FF2B5EF4-FFF2-40B4-BE49-F238E27FC236}">
                  <a16:creationId xmlns:a16="http://schemas.microsoft.com/office/drawing/2014/main" id="{9C8586CC-4C41-5E46-91F6-16A9137607D1}"/>
                </a:ext>
              </a:extLst>
            </p:cNvPr>
            <p:cNvSpPr/>
            <p:nvPr/>
          </p:nvSpPr>
          <p:spPr>
            <a:xfrm>
              <a:off x="7450560" y="4498920"/>
              <a:ext cx="130680" cy="101880"/>
            </a:xfrm>
            <a:custGeom>
              <a:avLst/>
              <a:gdLst/>
              <a:ahLst/>
              <a:cxnLst>
                <a:cxn ang="3cd4">
                  <a:pos x="hc" y="t"/>
                </a:cxn>
                <a:cxn ang="cd2">
                  <a:pos x="l" y="vc"/>
                </a:cxn>
                <a:cxn ang="cd4">
                  <a:pos x="hc" y="b"/>
                </a:cxn>
                <a:cxn ang="0">
                  <a:pos x="r" y="vc"/>
                </a:cxn>
              </a:cxnLst>
              <a:rect l="l" t="t" r="r" b="b"/>
              <a:pathLst>
                <a:path w="364" h="284">
                  <a:moveTo>
                    <a:pt x="161" y="44"/>
                  </a:moveTo>
                  <a:lnTo>
                    <a:pt x="234" y="44"/>
                  </a:lnTo>
                  <a:cubicBezTo>
                    <a:pt x="224" y="83"/>
                    <a:pt x="212" y="141"/>
                    <a:pt x="212" y="191"/>
                  </a:cubicBezTo>
                  <a:cubicBezTo>
                    <a:pt x="212" y="218"/>
                    <a:pt x="214" y="234"/>
                    <a:pt x="218" y="249"/>
                  </a:cubicBezTo>
                  <a:cubicBezTo>
                    <a:pt x="228" y="280"/>
                    <a:pt x="236" y="284"/>
                    <a:pt x="246" y="284"/>
                  </a:cubicBezTo>
                  <a:cubicBezTo>
                    <a:pt x="260" y="284"/>
                    <a:pt x="273" y="269"/>
                    <a:pt x="273" y="255"/>
                  </a:cubicBezTo>
                  <a:cubicBezTo>
                    <a:pt x="273" y="249"/>
                    <a:pt x="273" y="247"/>
                    <a:pt x="270" y="240"/>
                  </a:cubicBezTo>
                  <a:cubicBezTo>
                    <a:pt x="258" y="216"/>
                    <a:pt x="248" y="180"/>
                    <a:pt x="248" y="126"/>
                  </a:cubicBezTo>
                  <a:cubicBezTo>
                    <a:pt x="248" y="114"/>
                    <a:pt x="248" y="89"/>
                    <a:pt x="256" y="44"/>
                  </a:cubicBezTo>
                  <a:lnTo>
                    <a:pt x="331" y="44"/>
                  </a:lnTo>
                  <a:cubicBezTo>
                    <a:pt x="342" y="44"/>
                    <a:pt x="348" y="44"/>
                    <a:pt x="354" y="39"/>
                  </a:cubicBezTo>
                  <a:cubicBezTo>
                    <a:pt x="362" y="31"/>
                    <a:pt x="364" y="23"/>
                    <a:pt x="364" y="19"/>
                  </a:cubicBezTo>
                  <a:cubicBezTo>
                    <a:pt x="364" y="0"/>
                    <a:pt x="348" y="0"/>
                    <a:pt x="338"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2"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0" name="Freeform 149">
              <a:extLst>
                <a:ext uri="{FF2B5EF4-FFF2-40B4-BE49-F238E27FC236}">
                  <a16:creationId xmlns:a16="http://schemas.microsoft.com/office/drawing/2014/main" id="{8A413B42-2AD8-6448-9482-190738366828}"/>
                </a:ext>
              </a:extLst>
            </p:cNvPr>
            <p:cNvSpPr/>
            <p:nvPr/>
          </p:nvSpPr>
          <p:spPr>
            <a:xfrm>
              <a:off x="7640280" y="448776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1" name="Freeform 150">
              <a:extLst>
                <a:ext uri="{FF2B5EF4-FFF2-40B4-BE49-F238E27FC236}">
                  <a16:creationId xmlns:a16="http://schemas.microsoft.com/office/drawing/2014/main" id="{47B5191C-397C-3F4B-A5CB-45390117EF22}"/>
                </a:ext>
              </a:extLst>
            </p:cNvPr>
            <p:cNvSpPr/>
            <p:nvPr/>
          </p:nvSpPr>
          <p:spPr>
            <a:xfrm>
              <a:off x="774684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2" name="Freeform 151">
              <a:extLst>
                <a:ext uri="{FF2B5EF4-FFF2-40B4-BE49-F238E27FC236}">
                  <a16:creationId xmlns:a16="http://schemas.microsoft.com/office/drawing/2014/main" id="{8D66E191-EAA9-2F40-8DB1-DB8F9D25E609}"/>
                </a:ext>
              </a:extLst>
            </p:cNvPr>
            <p:cNvSpPr/>
            <p:nvPr/>
          </p:nvSpPr>
          <p:spPr>
            <a:xfrm>
              <a:off x="7884719" y="4638960"/>
              <a:ext cx="74160" cy="145800"/>
            </a:xfrm>
            <a:custGeom>
              <a:avLst/>
              <a:gdLst/>
              <a:ahLst/>
              <a:cxnLst>
                <a:cxn ang="3cd4">
                  <a:pos x="hc" y="t"/>
                </a:cxn>
                <a:cxn ang="cd2">
                  <a:pos x="l" y="vc"/>
                </a:cxn>
                <a:cxn ang="cd4">
                  <a:pos x="hc" y="b"/>
                </a:cxn>
                <a:cxn ang="0">
                  <a:pos x="r" y="vc"/>
                </a:cxn>
              </a:cxnLst>
              <a:rect l="l" t="t" r="r" b="b"/>
              <a:pathLst>
                <a:path w="207" h="406">
                  <a:moveTo>
                    <a:pt x="124" y="147"/>
                  </a:moveTo>
                  <a:lnTo>
                    <a:pt x="187" y="147"/>
                  </a:lnTo>
                  <a:cubicBezTo>
                    <a:pt x="199" y="147"/>
                    <a:pt x="207" y="147"/>
                    <a:pt x="207" y="133"/>
                  </a:cubicBezTo>
                  <a:cubicBezTo>
                    <a:pt x="207" y="124"/>
                    <a:pt x="199" y="124"/>
                    <a:pt x="189" y="124"/>
                  </a:cubicBezTo>
                  <a:lnTo>
                    <a:pt x="130" y="124"/>
                  </a:lnTo>
                  <a:lnTo>
                    <a:pt x="153" y="29"/>
                  </a:lnTo>
                  <a:cubicBezTo>
                    <a:pt x="153" y="27"/>
                    <a:pt x="155" y="23"/>
                    <a:pt x="155" y="21"/>
                  </a:cubicBezTo>
                  <a:cubicBezTo>
                    <a:pt x="155" y="8"/>
                    <a:pt x="146" y="0"/>
                    <a:pt x="134" y="0"/>
                  </a:cubicBezTo>
                  <a:cubicBezTo>
                    <a:pt x="118" y="0"/>
                    <a:pt x="110" y="10"/>
                    <a:pt x="104" y="27"/>
                  </a:cubicBezTo>
                  <a:cubicBezTo>
                    <a:pt x="100" y="44"/>
                    <a:pt x="108" y="12"/>
                    <a:pt x="83" y="124"/>
                  </a:cubicBezTo>
                  <a:lnTo>
                    <a:pt x="20" y="124"/>
                  </a:lnTo>
                  <a:cubicBezTo>
                    <a:pt x="8" y="124"/>
                    <a:pt x="0" y="124"/>
                    <a:pt x="0" y="139"/>
                  </a:cubicBezTo>
                  <a:cubicBezTo>
                    <a:pt x="0" y="147"/>
                    <a:pt x="8" y="147"/>
                    <a:pt x="18" y="147"/>
                  </a:cubicBezTo>
                  <a:lnTo>
                    <a:pt x="77" y="147"/>
                  </a:lnTo>
                  <a:lnTo>
                    <a:pt x="41" y="298"/>
                  </a:lnTo>
                  <a:cubicBezTo>
                    <a:pt x="37" y="315"/>
                    <a:pt x="31" y="338"/>
                    <a:pt x="31" y="346"/>
                  </a:cubicBezTo>
                  <a:cubicBezTo>
                    <a:pt x="31" y="383"/>
                    <a:pt x="61" y="406"/>
                    <a:pt x="96" y="406"/>
                  </a:cubicBezTo>
                  <a:cubicBezTo>
                    <a:pt x="165" y="406"/>
                    <a:pt x="203" y="317"/>
                    <a:pt x="203" y="309"/>
                  </a:cubicBezTo>
                  <a:cubicBezTo>
                    <a:pt x="203" y="301"/>
                    <a:pt x="195" y="301"/>
                    <a:pt x="193" y="301"/>
                  </a:cubicBezTo>
                  <a:cubicBezTo>
                    <a:pt x="185" y="301"/>
                    <a:pt x="185" y="303"/>
                    <a:pt x="181" y="313"/>
                  </a:cubicBezTo>
                  <a:cubicBezTo>
                    <a:pt x="163" y="352"/>
                    <a:pt x="132" y="390"/>
                    <a:pt x="98" y="390"/>
                  </a:cubicBezTo>
                  <a:cubicBezTo>
                    <a:pt x="85" y="390"/>
                    <a:pt x="77" y="381"/>
                    <a:pt x="77" y="356"/>
                  </a:cubicBezTo>
                  <a:cubicBezTo>
                    <a:pt x="77" y="350"/>
                    <a:pt x="79" y="338"/>
                    <a:pt x="81" y="3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3" name="Freeform 152">
              <a:extLst>
                <a:ext uri="{FF2B5EF4-FFF2-40B4-BE49-F238E27FC236}">
                  <a16:creationId xmlns:a16="http://schemas.microsoft.com/office/drawing/2014/main" id="{53B57E64-703D-004F-AF41-20E284B02433}"/>
                </a:ext>
              </a:extLst>
            </p:cNvPr>
            <p:cNvSpPr/>
            <p:nvPr/>
          </p:nvSpPr>
          <p:spPr>
            <a:xfrm>
              <a:off x="7984800" y="4640400"/>
              <a:ext cx="160560" cy="169920"/>
            </a:xfrm>
            <a:custGeom>
              <a:avLst/>
              <a:gdLst/>
              <a:ahLst/>
              <a:cxnLst>
                <a:cxn ang="3cd4">
                  <a:pos x="hc" y="t"/>
                </a:cxn>
                <a:cxn ang="cd2">
                  <a:pos x="l" y="vc"/>
                </a:cxn>
                <a:cxn ang="cd4">
                  <a:pos x="hc" y="b"/>
                </a:cxn>
                <a:cxn ang="0">
                  <a:pos x="r" y="vc"/>
                </a:cxn>
              </a:cxnLst>
              <a:rect l="l" t="t" r="r" b="b"/>
              <a:pathLst>
                <a:path w="447" h="473">
                  <a:moveTo>
                    <a:pt x="238" y="251"/>
                  </a:moveTo>
                  <a:lnTo>
                    <a:pt x="425" y="251"/>
                  </a:lnTo>
                  <a:cubicBezTo>
                    <a:pt x="433" y="251"/>
                    <a:pt x="447" y="251"/>
                    <a:pt x="447" y="236"/>
                  </a:cubicBezTo>
                  <a:cubicBezTo>
                    <a:pt x="447" y="220"/>
                    <a:pt x="433" y="220"/>
                    <a:pt x="425" y="220"/>
                  </a:cubicBezTo>
                  <a:lnTo>
                    <a:pt x="238" y="220"/>
                  </a:lnTo>
                  <a:lnTo>
                    <a:pt x="238" y="23"/>
                  </a:lnTo>
                  <a:cubicBezTo>
                    <a:pt x="238" y="15"/>
                    <a:pt x="238" y="0"/>
                    <a:pt x="224" y="0"/>
                  </a:cubicBezTo>
                  <a:cubicBezTo>
                    <a:pt x="209" y="0"/>
                    <a:pt x="209" y="15"/>
                    <a:pt x="209" y="23"/>
                  </a:cubicBezTo>
                  <a:lnTo>
                    <a:pt x="209" y="220"/>
                  </a:lnTo>
                  <a:lnTo>
                    <a:pt x="22" y="220"/>
                  </a:lnTo>
                  <a:cubicBezTo>
                    <a:pt x="14" y="220"/>
                    <a:pt x="0" y="220"/>
                    <a:pt x="0" y="236"/>
                  </a:cubicBezTo>
                  <a:cubicBezTo>
                    <a:pt x="0" y="251"/>
                    <a:pt x="14" y="251"/>
                    <a:pt x="22" y="251"/>
                  </a:cubicBezTo>
                  <a:lnTo>
                    <a:pt x="209" y="251"/>
                  </a:lnTo>
                  <a:lnTo>
                    <a:pt x="209" y="448"/>
                  </a:lnTo>
                  <a:cubicBezTo>
                    <a:pt x="209" y="456"/>
                    <a:pt x="209" y="473"/>
                    <a:pt x="224" y="473"/>
                  </a:cubicBezTo>
                  <a:cubicBezTo>
                    <a:pt x="238" y="473"/>
                    <a:pt x="238" y="458"/>
                    <a:pt x="238"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4" name="Freeform 153">
              <a:extLst>
                <a:ext uri="{FF2B5EF4-FFF2-40B4-BE49-F238E27FC236}">
                  <a16:creationId xmlns:a16="http://schemas.microsoft.com/office/drawing/2014/main" id="{526649A2-40F9-6E47-B3DA-6AE6DEE3F4BF}"/>
                </a:ext>
              </a:extLst>
            </p:cNvPr>
            <p:cNvSpPr/>
            <p:nvPr/>
          </p:nvSpPr>
          <p:spPr>
            <a:xfrm>
              <a:off x="8183880" y="4629960"/>
              <a:ext cx="79560" cy="152640"/>
            </a:xfrm>
            <a:custGeom>
              <a:avLst/>
              <a:gdLst/>
              <a:ahLst/>
              <a:cxnLst>
                <a:cxn ang="3cd4">
                  <a:pos x="hc" y="t"/>
                </a:cxn>
                <a:cxn ang="cd2">
                  <a:pos x="l" y="vc"/>
                </a:cxn>
                <a:cxn ang="cd4">
                  <a:pos x="hc" y="b"/>
                </a:cxn>
                <a:cxn ang="0">
                  <a:pos x="r" y="vc"/>
                </a:cxn>
              </a:cxnLst>
              <a:rect l="l" t="t" r="r" b="b"/>
              <a:pathLst>
                <a:path w="222" h="425">
                  <a:moveTo>
                    <a:pt x="138" y="19"/>
                  </a:moveTo>
                  <a:cubicBezTo>
                    <a:pt x="138" y="0"/>
                    <a:pt x="136" y="0"/>
                    <a:pt x="120" y="0"/>
                  </a:cubicBezTo>
                  <a:cubicBezTo>
                    <a:pt x="81" y="39"/>
                    <a:pt x="26" y="41"/>
                    <a:pt x="0" y="41"/>
                  </a:cubicBezTo>
                  <a:lnTo>
                    <a:pt x="0" y="64"/>
                  </a:lnTo>
                  <a:cubicBezTo>
                    <a:pt x="14" y="64"/>
                    <a:pt x="55" y="64"/>
                    <a:pt x="89" y="46"/>
                  </a:cubicBezTo>
                  <a:lnTo>
                    <a:pt x="89" y="373"/>
                  </a:lnTo>
                  <a:cubicBezTo>
                    <a:pt x="89" y="394"/>
                    <a:pt x="89" y="402"/>
                    <a:pt x="28" y="402"/>
                  </a:cubicBezTo>
                  <a:lnTo>
                    <a:pt x="4" y="402"/>
                  </a:lnTo>
                  <a:lnTo>
                    <a:pt x="4" y="425"/>
                  </a:lnTo>
                  <a:cubicBezTo>
                    <a:pt x="16" y="425"/>
                    <a:pt x="91" y="423"/>
                    <a:pt x="112" y="423"/>
                  </a:cubicBezTo>
                  <a:cubicBezTo>
                    <a:pt x="132" y="423"/>
                    <a:pt x="209" y="425"/>
                    <a:pt x="222" y="425"/>
                  </a:cubicBezTo>
                  <a:lnTo>
                    <a:pt x="222" y="402"/>
                  </a:lnTo>
                  <a:lnTo>
                    <a:pt x="199" y="402"/>
                  </a:lnTo>
                  <a:cubicBezTo>
                    <a:pt x="138" y="402"/>
                    <a:pt x="138" y="394"/>
                    <a:pt x="138" y="3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5" name="Freeform 154">
              <a:extLst>
                <a:ext uri="{FF2B5EF4-FFF2-40B4-BE49-F238E27FC236}">
                  <a16:creationId xmlns:a16="http://schemas.microsoft.com/office/drawing/2014/main" id="{D7EEB79A-704F-0340-B027-51F214BA495E}"/>
                </a:ext>
              </a:extLst>
            </p:cNvPr>
            <p:cNvSpPr/>
            <p:nvPr/>
          </p:nvSpPr>
          <p:spPr>
            <a:xfrm>
              <a:off x="8403840" y="4613040"/>
              <a:ext cx="207000" cy="77400"/>
            </a:xfrm>
            <a:custGeom>
              <a:avLst/>
              <a:gdLst/>
              <a:ahLst/>
              <a:cxnLst>
                <a:cxn ang="3cd4">
                  <a:pos x="hc" y="t"/>
                </a:cxn>
                <a:cxn ang="cd2">
                  <a:pos x="l" y="vc"/>
                </a:cxn>
                <a:cxn ang="cd4">
                  <a:pos x="hc" y="b"/>
                </a:cxn>
                <a:cxn ang="0">
                  <a:pos x="r" y="vc"/>
                </a:cxn>
              </a:cxnLst>
              <a:rect l="l" t="t" r="r" b="b"/>
              <a:pathLst>
                <a:path w="576" h="216">
                  <a:moveTo>
                    <a:pt x="547" y="37"/>
                  </a:moveTo>
                  <a:cubicBezTo>
                    <a:pt x="561" y="37"/>
                    <a:pt x="576" y="37"/>
                    <a:pt x="576" y="19"/>
                  </a:cubicBezTo>
                  <a:cubicBezTo>
                    <a:pt x="576" y="0"/>
                    <a:pt x="561" y="0"/>
                    <a:pt x="549" y="0"/>
                  </a:cubicBezTo>
                  <a:lnTo>
                    <a:pt x="30" y="0"/>
                  </a:lnTo>
                  <a:cubicBezTo>
                    <a:pt x="16" y="0"/>
                    <a:pt x="0" y="0"/>
                    <a:pt x="0" y="19"/>
                  </a:cubicBezTo>
                  <a:cubicBezTo>
                    <a:pt x="0" y="37"/>
                    <a:pt x="16" y="37"/>
                    <a:pt x="30" y="37"/>
                  </a:cubicBezTo>
                  <a:close/>
                  <a:moveTo>
                    <a:pt x="549" y="216"/>
                  </a:moveTo>
                  <a:cubicBezTo>
                    <a:pt x="561" y="216"/>
                    <a:pt x="576" y="216"/>
                    <a:pt x="576" y="197"/>
                  </a:cubicBezTo>
                  <a:cubicBezTo>
                    <a:pt x="576" y="178"/>
                    <a:pt x="561" y="178"/>
                    <a:pt x="547"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6" name="Freeform 155">
              <a:extLst>
                <a:ext uri="{FF2B5EF4-FFF2-40B4-BE49-F238E27FC236}">
                  <a16:creationId xmlns:a16="http://schemas.microsoft.com/office/drawing/2014/main" id="{CD076035-AF61-574F-8DB2-D68B179BAF7A}"/>
                </a:ext>
              </a:extLst>
            </p:cNvPr>
            <p:cNvSpPr/>
            <p:nvPr/>
          </p:nvSpPr>
          <p:spPr>
            <a:xfrm>
              <a:off x="8730360" y="4588200"/>
              <a:ext cx="115200" cy="149040"/>
            </a:xfrm>
            <a:custGeom>
              <a:avLst/>
              <a:gdLst/>
              <a:ahLst/>
              <a:cxnLst>
                <a:cxn ang="3cd4">
                  <a:pos x="hc" y="t"/>
                </a:cxn>
                <a:cxn ang="cd2">
                  <a:pos x="l" y="vc"/>
                </a:cxn>
                <a:cxn ang="cd4">
                  <a:pos x="hc" y="b"/>
                </a:cxn>
                <a:cxn ang="0">
                  <a:pos x="r" y="vc"/>
                </a:cxn>
              </a:cxnLst>
              <a:rect l="l" t="t" r="r" b="b"/>
              <a:pathLst>
                <a:path w="321" h="415">
                  <a:moveTo>
                    <a:pt x="295" y="62"/>
                  </a:moveTo>
                  <a:cubicBezTo>
                    <a:pt x="270" y="62"/>
                    <a:pt x="254" y="83"/>
                    <a:pt x="254" y="104"/>
                  </a:cubicBezTo>
                  <a:cubicBezTo>
                    <a:pt x="254" y="116"/>
                    <a:pt x="262" y="131"/>
                    <a:pt x="279" y="131"/>
                  </a:cubicBezTo>
                  <a:cubicBezTo>
                    <a:pt x="299" y="131"/>
                    <a:pt x="321" y="114"/>
                    <a:pt x="321" y="79"/>
                  </a:cubicBezTo>
                  <a:cubicBezTo>
                    <a:pt x="321" y="37"/>
                    <a:pt x="283" y="0"/>
                    <a:pt x="216" y="0"/>
                  </a:cubicBezTo>
                  <a:cubicBezTo>
                    <a:pt x="102" y="0"/>
                    <a:pt x="69" y="93"/>
                    <a:pt x="69" y="133"/>
                  </a:cubicBezTo>
                  <a:cubicBezTo>
                    <a:pt x="69" y="205"/>
                    <a:pt x="134" y="220"/>
                    <a:pt x="159" y="224"/>
                  </a:cubicBezTo>
                  <a:cubicBezTo>
                    <a:pt x="205" y="234"/>
                    <a:pt x="250" y="242"/>
                    <a:pt x="250" y="294"/>
                  </a:cubicBezTo>
                  <a:cubicBezTo>
                    <a:pt x="250" y="317"/>
                    <a:pt x="230"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299" y="305"/>
                    <a:pt x="299" y="263"/>
                  </a:cubicBezTo>
                  <a:cubicBezTo>
                    <a:pt x="299" y="230"/>
                    <a:pt x="283" y="207"/>
                    <a:pt x="272" y="195"/>
                  </a:cubicBezTo>
                  <a:cubicBezTo>
                    <a:pt x="248" y="170"/>
                    <a:pt x="224" y="166"/>
                    <a:pt x="185" y="158"/>
                  </a:cubicBezTo>
                  <a:cubicBezTo>
                    <a:pt x="153" y="149"/>
                    <a:pt x="120" y="143"/>
                    <a:pt x="120" y="102"/>
                  </a:cubicBezTo>
                  <a:cubicBezTo>
                    <a:pt x="120" y="77"/>
                    <a:pt x="140" y="21"/>
                    <a:pt x="216" y="21"/>
                  </a:cubicBezTo>
                  <a:cubicBezTo>
                    <a:pt x="238" y="21"/>
                    <a:pt x="281" y="27"/>
                    <a:pt x="295"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7" name="Freeform 156">
              <a:extLst>
                <a:ext uri="{FF2B5EF4-FFF2-40B4-BE49-F238E27FC236}">
                  <a16:creationId xmlns:a16="http://schemas.microsoft.com/office/drawing/2014/main" id="{48674EE7-C336-0D47-B8AF-D8EAD24076A4}"/>
                </a:ext>
              </a:extLst>
            </p:cNvPr>
            <p:cNvSpPr/>
            <p:nvPr/>
          </p:nvSpPr>
          <p:spPr>
            <a:xfrm>
              <a:off x="8870040" y="4469760"/>
              <a:ext cx="54720" cy="119160"/>
            </a:xfrm>
            <a:custGeom>
              <a:avLst/>
              <a:gdLst/>
              <a:ahLst/>
              <a:cxnLst>
                <a:cxn ang="3cd4">
                  <a:pos x="hc" y="t"/>
                </a:cxn>
                <a:cxn ang="cd2">
                  <a:pos x="l" y="vc"/>
                </a:cxn>
                <a:cxn ang="cd4">
                  <a:pos x="hc" y="b"/>
                </a:cxn>
                <a:cxn ang="0">
                  <a:pos x="r" y="vc"/>
                </a:cxn>
              </a:cxnLst>
              <a:rect l="l" t="t" r="r" b="b"/>
              <a:pathLst>
                <a:path w="153" h="332">
                  <a:moveTo>
                    <a:pt x="148" y="56"/>
                  </a:moveTo>
                  <a:cubicBezTo>
                    <a:pt x="153" y="46"/>
                    <a:pt x="153" y="39"/>
                    <a:pt x="153" y="35"/>
                  </a:cubicBezTo>
                  <a:cubicBezTo>
                    <a:pt x="153" y="15"/>
                    <a:pt x="136" y="0"/>
                    <a:pt x="118" y="0"/>
                  </a:cubicBezTo>
                  <a:cubicBezTo>
                    <a:pt x="94" y="0"/>
                    <a:pt x="87" y="21"/>
                    <a:pt x="85" y="31"/>
                  </a:cubicBezTo>
                  <a:lnTo>
                    <a:pt x="4" y="309"/>
                  </a:lnTo>
                  <a:cubicBezTo>
                    <a:pt x="2" y="309"/>
                    <a:pt x="0" y="317"/>
                    <a:pt x="0" y="317"/>
                  </a:cubicBezTo>
                  <a:cubicBezTo>
                    <a:pt x="0" y="325"/>
                    <a:pt x="20" y="332"/>
                    <a:pt x="24" y="332"/>
                  </a:cubicBezTo>
                  <a:cubicBezTo>
                    <a:pt x="28" y="332"/>
                    <a:pt x="30" y="332"/>
                    <a:pt x="33"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8" name="Freeform 157">
              <a:extLst>
                <a:ext uri="{FF2B5EF4-FFF2-40B4-BE49-F238E27FC236}">
                  <a16:creationId xmlns:a16="http://schemas.microsoft.com/office/drawing/2014/main" id="{DBC05888-8A90-9E48-BA24-901995F9463F}"/>
                </a:ext>
              </a:extLst>
            </p:cNvPr>
            <p:cNvSpPr/>
            <p:nvPr/>
          </p:nvSpPr>
          <p:spPr>
            <a:xfrm>
              <a:off x="8965080" y="448776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2" y="60"/>
                    <a:pt x="18" y="0"/>
                    <a:pt x="8" y="0"/>
                  </a:cubicBezTo>
                  <a:cubicBezTo>
                    <a:pt x="4" y="0"/>
                    <a:pt x="0" y="4"/>
                    <a:pt x="0" y="8"/>
                  </a:cubicBezTo>
                  <a:cubicBezTo>
                    <a:pt x="0" y="12"/>
                    <a:pt x="0" y="15"/>
                    <a:pt x="16" y="31"/>
                  </a:cubicBezTo>
                  <a:cubicBezTo>
                    <a:pt x="102" y="120"/>
                    <a:pt x="151" y="265"/>
                    <a:pt x="151" y="456"/>
                  </a:cubicBezTo>
                  <a:cubicBezTo>
                    <a:pt x="151" y="611"/>
                    <a:pt x="120" y="773"/>
                    <a:pt x="12" y="887"/>
                  </a:cubicBezTo>
                  <a:cubicBezTo>
                    <a:pt x="0" y="900"/>
                    <a:pt x="0" y="902"/>
                    <a:pt x="0" y="904"/>
                  </a:cubicBezTo>
                  <a:cubicBezTo>
                    <a:pt x="0" y="910"/>
                    <a:pt x="4" y="912"/>
                    <a:pt x="8" y="912"/>
                  </a:cubicBezTo>
                  <a:cubicBezTo>
                    <a:pt x="18" y="912"/>
                    <a:pt x="96"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9" name="Freeform 158">
              <a:extLst>
                <a:ext uri="{FF2B5EF4-FFF2-40B4-BE49-F238E27FC236}">
                  <a16:creationId xmlns:a16="http://schemas.microsoft.com/office/drawing/2014/main" id="{11FBF77A-3004-F643-B698-5CE60E80B1A6}"/>
                </a:ext>
              </a:extLst>
            </p:cNvPr>
            <p:cNvSpPr/>
            <p:nvPr/>
          </p:nvSpPr>
          <p:spPr>
            <a:xfrm>
              <a:off x="9074160" y="4487760"/>
              <a:ext cx="42840" cy="327960"/>
            </a:xfrm>
            <a:custGeom>
              <a:avLst/>
              <a:gdLst/>
              <a:ahLst/>
              <a:cxnLst>
                <a:cxn ang="3cd4">
                  <a:pos x="hc" y="t"/>
                </a:cxn>
                <a:cxn ang="cd2">
                  <a:pos x="l" y="vc"/>
                </a:cxn>
                <a:cxn ang="cd4">
                  <a:pos x="hc" y="b"/>
                </a:cxn>
                <a:cxn ang="0">
                  <a:pos x="r" y="vc"/>
                </a:cxn>
              </a:cxnLst>
              <a:rect l="l" t="t" r="r" b="b"/>
              <a:pathLst>
                <a:path w="120" h="912">
                  <a:moveTo>
                    <a:pt x="120" y="0"/>
                  </a:moveTo>
                  <a:lnTo>
                    <a:pt x="0" y="0"/>
                  </a:lnTo>
                  <a:lnTo>
                    <a:pt x="0" y="37"/>
                  </a:lnTo>
                  <a:lnTo>
                    <a:pt x="85" y="37"/>
                  </a:lnTo>
                  <a:lnTo>
                    <a:pt x="85" y="877"/>
                  </a:lnTo>
                  <a:lnTo>
                    <a:pt x="0" y="877"/>
                  </a:lnTo>
                  <a:lnTo>
                    <a:pt x="0" y="912"/>
                  </a:lnTo>
                  <a:lnTo>
                    <a:pt x="12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60" name="Group 159" descr="28§display§V^\pi(s) = \sum_{a} \pi(a|s) \sum_{s',r} p(s',r|s,a) [ r + \gamma V^\pi(s') ]§svg§600§FALSE" title="TexMaths">
            <a:extLst>
              <a:ext uri="{FF2B5EF4-FFF2-40B4-BE49-F238E27FC236}">
                <a16:creationId xmlns:a16="http://schemas.microsoft.com/office/drawing/2014/main" id="{8086EFD6-8A94-AC49-937E-8D9CE9F9533B}"/>
              </a:ext>
            </a:extLst>
          </p:cNvPr>
          <p:cNvGrpSpPr/>
          <p:nvPr/>
        </p:nvGrpSpPr>
        <p:grpSpPr>
          <a:xfrm>
            <a:off x="3108960" y="6534000"/>
            <a:ext cx="6330240" cy="780840"/>
            <a:chOff x="3108959" y="6534000"/>
            <a:chExt cx="6330240" cy="780840"/>
          </a:xfrm>
        </p:grpSpPr>
        <p:sp>
          <p:nvSpPr>
            <p:cNvPr id="161" name="Freeform 160">
              <a:extLst>
                <a:ext uri="{FF2B5EF4-FFF2-40B4-BE49-F238E27FC236}">
                  <a16:creationId xmlns:a16="http://schemas.microsoft.com/office/drawing/2014/main" id="{19882112-6464-0B44-8F5F-65E544926DB2}"/>
                </a:ext>
              </a:extLst>
            </p:cNvPr>
            <p:cNvSpPr/>
            <p:nvPr/>
          </p:nvSpPr>
          <p:spPr>
            <a:xfrm>
              <a:off x="3108959" y="6534000"/>
              <a:ext cx="6330240" cy="780120"/>
            </a:xfrm>
            <a:custGeom>
              <a:avLst/>
              <a:gdLst/>
              <a:ahLst/>
              <a:cxnLst>
                <a:cxn ang="3cd4">
                  <a:pos x="hc" y="t"/>
                </a:cxn>
                <a:cxn ang="cd2">
                  <a:pos x="l" y="vc"/>
                </a:cxn>
                <a:cxn ang="cd4">
                  <a:pos x="hc" y="b"/>
                </a:cxn>
                <a:cxn ang="0">
                  <a:pos x="r" y="vc"/>
                </a:cxn>
              </a:cxnLst>
              <a:rect l="l" t="t" r="r" b="b"/>
              <a:pathLst>
                <a:path w="17585" h="2168">
                  <a:moveTo>
                    <a:pt x="8793" y="2168"/>
                  </a:moveTo>
                  <a:lnTo>
                    <a:pt x="0" y="2168"/>
                  </a:lnTo>
                  <a:lnTo>
                    <a:pt x="0" y="0"/>
                  </a:lnTo>
                  <a:lnTo>
                    <a:pt x="17585" y="0"/>
                  </a:lnTo>
                  <a:lnTo>
                    <a:pt x="17585" y="216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2" name="Freeform 161">
              <a:extLst>
                <a:ext uri="{FF2B5EF4-FFF2-40B4-BE49-F238E27FC236}">
                  <a16:creationId xmlns:a16="http://schemas.microsoft.com/office/drawing/2014/main" id="{F3C68511-D402-554E-9156-BCE953E4FA7A}"/>
                </a:ext>
              </a:extLst>
            </p:cNvPr>
            <p:cNvSpPr/>
            <p:nvPr/>
          </p:nvSpPr>
          <p:spPr>
            <a:xfrm>
              <a:off x="3126600" y="6654239"/>
              <a:ext cx="222480" cy="231840"/>
            </a:xfrm>
            <a:custGeom>
              <a:avLst/>
              <a:gdLst/>
              <a:ahLst/>
              <a:cxnLst>
                <a:cxn ang="3cd4">
                  <a:pos x="hc" y="t"/>
                </a:cxn>
                <a:cxn ang="cd2">
                  <a:pos x="l" y="vc"/>
                </a:cxn>
                <a:cxn ang="cd4">
                  <a:pos x="hc" y="b"/>
                </a:cxn>
                <a:cxn ang="0">
                  <a:pos x="r" y="vc"/>
                </a:cxn>
              </a:cxnLst>
              <a:rect l="l" t="t" r="r" b="b"/>
              <a:pathLst>
                <a:path w="619" h="645">
                  <a:moveTo>
                    <a:pt x="497" y="104"/>
                  </a:moveTo>
                  <a:cubicBezTo>
                    <a:pt x="540" y="33"/>
                    <a:pt x="576" y="31"/>
                    <a:pt x="609" y="29"/>
                  </a:cubicBezTo>
                  <a:cubicBezTo>
                    <a:pt x="619" y="27"/>
                    <a:pt x="619" y="12"/>
                    <a:pt x="619" y="10"/>
                  </a:cubicBezTo>
                  <a:cubicBezTo>
                    <a:pt x="619" y="4"/>
                    <a:pt x="615" y="0"/>
                    <a:pt x="609" y="0"/>
                  </a:cubicBezTo>
                  <a:cubicBezTo>
                    <a:pt x="585" y="0"/>
                    <a:pt x="560" y="2"/>
                    <a:pt x="536" y="2"/>
                  </a:cubicBezTo>
                  <a:cubicBezTo>
                    <a:pt x="509" y="2"/>
                    <a:pt x="479" y="0"/>
                    <a:pt x="451" y="0"/>
                  </a:cubicBezTo>
                  <a:cubicBezTo>
                    <a:pt x="445" y="0"/>
                    <a:pt x="434" y="0"/>
                    <a:pt x="434" y="17"/>
                  </a:cubicBezTo>
                  <a:cubicBezTo>
                    <a:pt x="434" y="27"/>
                    <a:pt x="442" y="29"/>
                    <a:pt x="447" y="29"/>
                  </a:cubicBezTo>
                  <a:cubicBezTo>
                    <a:pt x="471" y="31"/>
                    <a:pt x="489" y="39"/>
                    <a:pt x="489" y="58"/>
                  </a:cubicBezTo>
                  <a:cubicBezTo>
                    <a:pt x="489" y="73"/>
                    <a:pt x="475" y="93"/>
                    <a:pt x="475" y="93"/>
                  </a:cubicBezTo>
                  <a:lnTo>
                    <a:pt x="209" y="539"/>
                  </a:lnTo>
                  <a:lnTo>
                    <a:pt x="150" y="56"/>
                  </a:lnTo>
                  <a:cubicBezTo>
                    <a:pt x="150" y="39"/>
                    <a:pt x="170" y="29"/>
                    <a:pt x="209" y="29"/>
                  </a:cubicBezTo>
                  <a:cubicBezTo>
                    <a:pt x="221" y="29"/>
                    <a:pt x="231" y="29"/>
                    <a:pt x="231" y="10"/>
                  </a:cubicBezTo>
                  <a:cubicBezTo>
                    <a:pt x="231" y="2"/>
                    <a:pt x="225" y="0"/>
                    <a:pt x="219" y="0"/>
                  </a:cubicBezTo>
                  <a:cubicBezTo>
                    <a:pt x="183" y="0"/>
                    <a:pt x="146" y="2"/>
                    <a:pt x="110" y="2"/>
                  </a:cubicBezTo>
                  <a:cubicBezTo>
                    <a:pt x="95" y="2"/>
                    <a:pt x="79" y="2"/>
                    <a:pt x="63" y="2"/>
                  </a:cubicBezTo>
                  <a:cubicBezTo>
                    <a:pt x="47" y="2"/>
                    <a:pt x="32" y="0"/>
                    <a:pt x="16" y="0"/>
                  </a:cubicBezTo>
                  <a:cubicBezTo>
                    <a:pt x="10" y="0"/>
                    <a:pt x="0" y="0"/>
                    <a:pt x="0" y="17"/>
                  </a:cubicBezTo>
                  <a:cubicBezTo>
                    <a:pt x="0" y="29"/>
                    <a:pt x="8" y="29"/>
                    <a:pt x="22" y="29"/>
                  </a:cubicBezTo>
                  <a:cubicBezTo>
                    <a:pt x="71" y="29"/>
                    <a:pt x="71" y="37"/>
                    <a:pt x="73" y="60"/>
                  </a:cubicBezTo>
                  <a:lnTo>
                    <a:pt x="142" y="624"/>
                  </a:lnTo>
                  <a:cubicBezTo>
                    <a:pt x="146" y="640"/>
                    <a:pt x="148" y="645"/>
                    <a:pt x="160"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3" name="Freeform 162">
              <a:extLst>
                <a:ext uri="{FF2B5EF4-FFF2-40B4-BE49-F238E27FC236}">
                  <a16:creationId xmlns:a16="http://schemas.microsoft.com/office/drawing/2014/main" id="{954F760E-18DF-B341-8C7E-C0CFCA750A04}"/>
                </a:ext>
              </a:extLst>
            </p:cNvPr>
            <p:cNvSpPr/>
            <p:nvPr/>
          </p:nvSpPr>
          <p:spPr>
            <a:xfrm>
              <a:off x="3369240" y="6643799"/>
              <a:ext cx="131040" cy="101880"/>
            </a:xfrm>
            <a:custGeom>
              <a:avLst/>
              <a:gdLst/>
              <a:ahLst/>
              <a:cxnLst>
                <a:cxn ang="3cd4">
                  <a:pos x="hc" y="t"/>
                </a:cxn>
                <a:cxn ang="cd2">
                  <a:pos x="l" y="vc"/>
                </a:cxn>
                <a:cxn ang="cd4">
                  <a:pos x="hc" y="b"/>
                </a:cxn>
                <a:cxn ang="0">
                  <a:pos x="r" y="vc"/>
                </a:cxn>
              </a:cxnLst>
              <a:rect l="l" t="t" r="r" b="b"/>
              <a:pathLst>
                <a:path w="365" h="284">
                  <a:moveTo>
                    <a:pt x="162" y="44"/>
                  </a:moveTo>
                  <a:lnTo>
                    <a:pt x="235" y="44"/>
                  </a:lnTo>
                  <a:cubicBezTo>
                    <a:pt x="225" y="83"/>
                    <a:pt x="213" y="141"/>
                    <a:pt x="213" y="191"/>
                  </a:cubicBezTo>
                  <a:cubicBezTo>
                    <a:pt x="213" y="218"/>
                    <a:pt x="215" y="234"/>
                    <a:pt x="219" y="249"/>
                  </a:cubicBezTo>
                  <a:cubicBezTo>
                    <a:pt x="229" y="280"/>
                    <a:pt x="237" y="284"/>
                    <a:pt x="246" y="284"/>
                  </a:cubicBezTo>
                  <a:cubicBezTo>
                    <a:pt x="260" y="284"/>
                    <a:pt x="274" y="269"/>
                    <a:pt x="274" y="255"/>
                  </a:cubicBezTo>
                  <a:cubicBezTo>
                    <a:pt x="274" y="249"/>
                    <a:pt x="274" y="247"/>
                    <a:pt x="270" y="240"/>
                  </a:cubicBezTo>
                  <a:cubicBezTo>
                    <a:pt x="258" y="216"/>
                    <a:pt x="248" y="180"/>
                    <a:pt x="248" y="126"/>
                  </a:cubicBezTo>
                  <a:cubicBezTo>
                    <a:pt x="248" y="114"/>
                    <a:pt x="248" y="89"/>
                    <a:pt x="256" y="44"/>
                  </a:cubicBezTo>
                  <a:lnTo>
                    <a:pt x="333" y="44"/>
                  </a:lnTo>
                  <a:cubicBezTo>
                    <a:pt x="343" y="44"/>
                    <a:pt x="349" y="44"/>
                    <a:pt x="355" y="39"/>
                  </a:cubicBezTo>
                  <a:cubicBezTo>
                    <a:pt x="363" y="31"/>
                    <a:pt x="365" y="23"/>
                    <a:pt x="365" y="19"/>
                  </a:cubicBezTo>
                  <a:cubicBezTo>
                    <a:pt x="365" y="0"/>
                    <a:pt x="349" y="0"/>
                    <a:pt x="339"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3"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4" name="Freeform 163">
              <a:extLst>
                <a:ext uri="{FF2B5EF4-FFF2-40B4-BE49-F238E27FC236}">
                  <a16:creationId xmlns:a16="http://schemas.microsoft.com/office/drawing/2014/main" id="{A3D26083-ADBB-624C-BDB9-6A9B10A4293F}"/>
                </a:ext>
              </a:extLst>
            </p:cNvPr>
            <p:cNvSpPr/>
            <p:nvPr/>
          </p:nvSpPr>
          <p:spPr>
            <a:xfrm>
              <a:off x="355968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5" name="Freeform 164">
              <a:extLst>
                <a:ext uri="{FF2B5EF4-FFF2-40B4-BE49-F238E27FC236}">
                  <a16:creationId xmlns:a16="http://schemas.microsoft.com/office/drawing/2014/main" id="{3399C2F8-4CCE-8C4B-8740-34FC90AF8AF0}"/>
                </a:ext>
              </a:extLst>
            </p:cNvPr>
            <p:cNvSpPr/>
            <p:nvPr/>
          </p:nvSpPr>
          <p:spPr>
            <a:xfrm>
              <a:off x="3665159"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6" name="Freeform 165">
              <a:extLst>
                <a:ext uri="{FF2B5EF4-FFF2-40B4-BE49-F238E27FC236}">
                  <a16:creationId xmlns:a16="http://schemas.microsoft.com/office/drawing/2014/main" id="{A96CB4F2-7EE0-6D4B-8896-96305345730D}"/>
                </a:ext>
              </a:extLst>
            </p:cNvPr>
            <p:cNvSpPr/>
            <p:nvPr/>
          </p:nvSpPr>
          <p:spPr>
            <a:xfrm>
              <a:off x="3812759"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7" name="Freeform 166">
              <a:extLst>
                <a:ext uri="{FF2B5EF4-FFF2-40B4-BE49-F238E27FC236}">
                  <a16:creationId xmlns:a16="http://schemas.microsoft.com/office/drawing/2014/main" id="{3212A997-EA95-BE40-A968-26519FB46FB7}"/>
                </a:ext>
              </a:extLst>
            </p:cNvPr>
            <p:cNvSpPr/>
            <p:nvPr/>
          </p:nvSpPr>
          <p:spPr>
            <a:xfrm>
              <a:off x="4020120" y="6757919"/>
              <a:ext cx="207720" cy="77400"/>
            </a:xfrm>
            <a:custGeom>
              <a:avLst/>
              <a:gdLst/>
              <a:ahLst/>
              <a:cxnLst>
                <a:cxn ang="3cd4">
                  <a:pos x="hc" y="t"/>
                </a:cxn>
                <a:cxn ang="cd2">
                  <a:pos x="l" y="vc"/>
                </a:cxn>
                <a:cxn ang="cd4">
                  <a:pos x="hc" y="b"/>
                </a:cxn>
                <a:cxn ang="0">
                  <a:pos x="r" y="vc"/>
                </a:cxn>
              </a:cxnLst>
              <a:rect l="l" t="t" r="r" b="b"/>
              <a:pathLst>
                <a:path w="578" h="216">
                  <a:moveTo>
                    <a:pt x="548" y="37"/>
                  </a:moveTo>
                  <a:cubicBezTo>
                    <a:pt x="562" y="37"/>
                    <a:pt x="578" y="37"/>
                    <a:pt x="578" y="19"/>
                  </a:cubicBezTo>
                  <a:cubicBezTo>
                    <a:pt x="578" y="0"/>
                    <a:pt x="562" y="0"/>
                    <a:pt x="550" y="0"/>
                  </a:cubicBezTo>
                  <a:lnTo>
                    <a:pt x="30" y="0"/>
                  </a:lnTo>
                  <a:cubicBezTo>
                    <a:pt x="16" y="0"/>
                    <a:pt x="0" y="0"/>
                    <a:pt x="0" y="19"/>
                  </a:cubicBezTo>
                  <a:cubicBezTo>
                    <a:pt x="0" y="37"/>
                    <a:pt x="16" y="37"/>
                    <a:pt x="30" y="37"/>
                  </a:cubicBezTo>
                  <a:close/>
                  <a:moveTo>
                    <a:pt x="550" y="216"/>
                  </a:moveTo>
                  <a:cubicBezTo>
                    <a:pt x="562" y="216"/>
                    <a:pt x="578" y="216"/>
                    <a:pt x="578" y="197"/>
                  </a:cubicBezTo>
                  <a:cubicBezTo>
                    <a:pt x="578" y="178"/>
                    <a:pt x="562" y="178"/>
                    <a:pt x="548" y="178"/>
                  </a:cubicBezTo>
                  <a:lnTo>
                    <a:pt x="30" y="178"/>
                  </a:lnTo>
                  <a:cubicBezTo>
                    <a:pt x="16" y="178"/>
                    <a:pt x="0" y="178"/>
                    <a:pt x="0" y="197"/>
                  </a:cubicBezTo>
                  <a:cubicBezTo>
                    <a:pt x="0" y="216"/>
                    <a:pt x="16" y="216"/>
                    <a:pt x="30" y="2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8" name="Freeform 167">
              <a:extLst>
                <a:ext uri="{FF2B5EF4-FFF2-40B4-BE49-F238E27FC236}">
                  <a16:creationId xmlns:a16="http://schemas.microsoft.com/office/drawing/2014/main" id="{79C258DE-A1E4-8C40-91C2-2C19263FDE4C}"/>
                </a:ext>
              </a:extLst>
            </p:cNvPr>
            <p:cNvSpPr/>
            <p:nvPr/>
          </p:nvSpPr>
          <p:spPr>
            <a:xfrm>
              <a:off x="4348080" y="6566760"/>
              <a:ext cx="415440" cy="459360"/>
            </a:xfrm>
            <a:custGeom>
              <a:avLst/>
              <a:gdLst/>
              <a:ahLst/>
              <a:cxnLst>
                <a:cxn ang="3cd4">
                  <a:pos x="hc" y="t"/>
                </a:cxn>
                <a:cxn ang="cd2">
                  <a:pos x="l" y="vc"/>
                </a:cxn>
                <a:cxn ang="cd4">
                  <a:pos x="hc" y="b"/>
                </a:cxn>
                <a:cxn ang="0">
                  <a:pos x="r" y="vc"/>
                </a:cxn>
              </a:cxnLst>
              <a:rect l="l" t="t" r="r" b="b"/>
              <a:pathLst>
                <a:path w="1155" h="1277">
                  <a:moveTo>
                    <a:pt x="1051" y="1277"/>
                  </a:moveTo>
                  <a:lnTo>
                    <a:pt x="1155" y="984"/>
                  </a:lnTo>
                  <a:lnTo>
                    <a:pt x="1133" y="984"/>
                  </a:lnTo>
                  <a:cubicBezTo>
                    <a:pt x="1100" y="1080"/>
                    <a:pt x="1007" y="1142"/>
                    <a:pt x="907" y="1169"/>
                  </a:cubicBezTo>
                  <a:cubicBezTo>
                    <a:pt x="889" y="1173"/>
                    <a:pt x="804" y="1198"/>
                    <a:pt x="637" y="1198"/>
                  </a:cubicBezTo>
                  <a:lnTo>
                    <a:pt x="114" y="1198"/>
                  </a:lnTo>
                  <a:lnTo>
                    <a:pt x="556" y="653"/>
                  </a:lnTo>
                  <a:cubicBezTo>
                    <a:pt x="562" y="647"/>
                    <a:pt x="564" y="643"/>
                    <a:pt x="564" y="638"/>
                  </a:cubicBezTo>
                  <a:cubicBezTo>
                    <a:pt x="564" y="636"/>
                    <a:pt x="564" y="634"/>
                    <a:pt x="558" y="624"/>
                  </a:cubicBezTo>
                  <a:lnTo>
                    <a:pt x="154" y="44"/>
                  </a:lnTo>
                  <a:lnTo>
                    <a:pt x="629" y="44"/>
                  </a:lnTo>
                  <a:cubicBezTo>
                    <a:pt x="745" y="44"/>
                    <a:pt x="824" y="56"/>
                    <a:pt x="832" y="58"/>
                  </a:cubicBezTo>
                  <a:cubicBezTo>
                    <a:pt x="879" y="66"/>
                    <a:pt x="954" y="81"/>
                    <a:pt x="1023" y="126"/>
                  </a:cubicBezTo>
                  <a:cubicBezTo>
                    <a:pt x="1045" y="141"/>
                    <a:pt x="1104" y="182"/>
                    <a:pt x="1133" y="257"/>
                  </a:cubicBezTo>
                  <a:lnTo>
                    <a:pt x="1155" y="257"/>
                  </a:lnTo>
                  <a:lnTo>
                    <a:pt x="1051" y="0"/>
                  </a:lnTo>
                  <a:lnTo>
                    <a:pt x="24" y="0"/>
                  </a:lnTo>
                  <a:cubicBezTo>
                    <a:pt x="4" y="0"/>
                    <a:pt x="4" y="0"/>
                    <a:pt x="0" y="6"/>
                  </a:cubicBezTo>
                  <a:cubicBezTo>
                    <a:pt x="0" y="8"/>
                    <a:pt x="0" y="27"/>
                    <a:pt x="0" y="37"/>
                  </a:cubicBezTo>
                  <a:lnTo>
                    <a:pt x="459"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9" name="Freeform 168">
              <a:extLst>
                <a:ext uri="{FF2B5EF4-FFF2-40B4-BE49-F238E27FC236}">
                  <a16:creationId xmlns:a16="http://schemas.microsoft.com/office/drawing/2014/main" id="{5C554AB9-D0FC-2447-A8D9-89C379162B41}"/>
                </a:ext>
              </a:extLst>
            </p:cNvPr>
            <p:cNvSpPr/>
            <p:nvPr/>
          </p:nvSpPr>
          <p:spPr>
            <a:xfrm>
              <a:off x="4501080" y="7153920"/>
              <a:ext cx="111600" cy="104040"/>
            </a:xfrm>
            <a:custGeom>
              <a:avLst/>
              <a:gdLst/>
              <a:ahLst/>
              <a:cxnLst>
                <a:cxn ang="3cd4">
                  <a:pos x="hc" y="t"/>
                </a:cxn>
                <a:cxn ang="cd2">
                  <a:pos x="l" y="vc"/>
                </a:cxn>
                <a:cxn ang="cd4">
                  <a:pos x="hc" y="b"/>
                </a:cxn>
                <a:cxn ang="0">
                  <a:pos x="r" y="vc"/>
                </a:cxn>
              </a:cxnLst>
              <a:rect l="l" t="t" r="r" b="b"/>
              <a:pathLst>
                <a:path w="311" h="290">
                  <a:moveTo>
                    <a:pt x="221" y="37"/>
                  </a:moveTo>
                  <a:cubicBezTo>
                    <a:pt x="207" y="17"/>
                    <a:pt x="187" y="0"/>
                    <a:pt x="158" y="0"/>
                  </a:cubicBezTo>
                  <a:cubicBezTo>
                    <a:pt x="79" y="0"/>
                    <a:pt x="0" y="91"/>
                    <a:pt x="0" y="182"/>
                  </a:cubicBezTo>
                  <a:cubicBezTo>
                    <a:pt x="0" y="245"/>
                    <a:pt x="39" y="290"/>
                    <a:pt x="93" y="290"/>
                  </a:cubicBezTo>
                  <a:cubicBezTo>
                    <a:pt x="124" y="290"/>
                    <a:pt x="154" y="269"/>
                    <a:pt x="179" y="245"/>
                  </a:cubicBezTo>
                  <a:cubicBezTo>
                    <a:pt x="191" y="284"/>
                    <a:pt x="225" y="290"/>
                    <a:pt x="242" y="290"/>
                  </a:cubicBezTo>
                  <a:cubicBezTo>
                    <a:pt x="264" y="290"/>
                    <a:pt x="278" y="276"/>
                    <a:pt x="290" y="255"/>
                  </a:cubicBezTo>
                  <a:cubicBezTo>
                    <a:pt x="304" y="230"/>
                    <a:pt x="311" y="195"/>
                    <a:pt x="311" y="191"/>
                  </a:cubicBezTo>
                  <a:cubicBezTo>
                    <a:pt x="311" y="182"/>
                    <a:pt x="304" y="182"/>
                    <a:pt x="302" y="182"/>
                  </a:cubicBezTo>
                  <a:cubicBezTo>
                    <a:pt x="294" y="182"/>
                    <a:pt x="292" y="187"/>
                    <a:pt x="288" y="203"/>
                  </a:cubicBezTo>
                  <a:cubicBezTo>
                    <a:pt x="280" y="234"/>
                    <a:pt x="270" y="272"/>
                    <a:pt x="244" y="272"/>
                  </a:cubicBezTo>
                  <a:cubicBezTo>
                    <a:pt x="227" y="272"/>
                    <a:pt x="223" y="257"/>
                    <a:pt x="223" y="240"/>
                  </a:cubicBezTo>
                  <a:cubicBezTo>
                    <a:pt x="223" y="230"/>
                    <a:pt x="229" y="205"/>
                    <a:pt x="233" y="189"/>
                  </a:cubicBezTo>
                  <a:cubicBezTo>
                    <a:pt x="237" y="172"/>
                    <a:pt x="242" y="145"/>
                    <a:pt x="246" y="131"/>
                  </a:cubicBezTo>
                  <a:lnTo>
                    <a:pt x="258" y="83"/>
                  </a:lnTo>
                  <a:cubicBezTo>
                    <a:pt x="262" y="66"/>
                    <a:pt x="270" y="35"/>
                    <a:pt x="270" y="33"/>
                  </a:cubicBezTo>
                  <a:cubicBezTo>
                    <a:pt x="270" y="19"/>
                    <a:pt x="258" y="12"/>
                    <a:pt x="248" y="12"/>
                  </a:cubicBezTo>
                  <a:cubicBezTo>
                    <a:pt x="239" y="12"/>
                    <a:pt x="225" y="21"/>
                    <a:pt x="221" y="37"/>
                  </a:cubicBezTo>
                  <a:close/>
                  <a:moveTo>
                    <a:pt x="181" y="203"/>
                  </a:moveTo>
                  <a:cubicBezTo>
                    <a:pt x="177" y="222"/>
                    <a:pt x="164" y="234"/>
                    <a:pt x="150" y="247"/>
                  </a:cubicBezTo>
                  <a:cubicBezTo>
                    <a:pt x="144" y="251"/>
                    <a:pt x="120" y="272"/>
                    <a:pt x="95" y="272"/>
                  </a:cubicBezTo>
                  <a:cubicBezTo>
                    <a:pt x="71" y="272"/>
                    <a:pt x="49" y="255"/>
                    <a:pt x="49" y="209"/>
                  </a:cubicBezTo>
                  <a:cubicBezTo>
                    <a:pt x="49" y="176"/>
                    <a:pt x="67" y="104"/>
                    <a:pt x="81" y="79"/>
                  </a:cubicBezTo>
                  <a:cubicBezTo>
                    <a:pt x="108" y="27"/>
                    <a:pt x="140" y="19"/>
                    <a:pt x="158" y="19"/>
                  </a:cubicBezTo>
                  <a:cubicBezTo>
                    <a:pt x="199" y="19"/>
                    <a:pt x="211" y="66"/>
                    <a:pt x="211" y="75"/>
                  </a:cubicBezTo>
                  <a:cubicBezTo>
                    <a:pt x="211" y="77"/>
                    <a:pt x="211" y="81"/>
                    <a:pt x="209" y="8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0" name="Freeform 169">
              <a:extLst>
                <a:ext uri="{FF2B5EF4-FFF2-40B4-BE49-F238E27FC236}">
                  <a16:creationId xmlns:a16="http://schemas.microsoft.com/office/drawing/2014/main" id="{DA08F0D9-5C5E-2E4F-BECF-4290785387F9}"/>
                </a:ext>
              </a:extLst>
            </p:cNvPr>
            <p:cNvSpPr/>
            <p:nvPr/>
          </p:nvSpPr>
          <p:spPr>
            <a:xfrm>
              <a:off x="4841279" y="6737040"/>
              <a:ext cx="168480" cy="145080"/>
            </a:xfrm>
            <a:custGeom>
              <a:avLst/>
              <a:gdLst/>
              <a:ahLst/>
              <a:cxnLst>
                <a:cxn ang="3cd4">
                  <a:pos x="hc" y="t"/>
                </a:cxn>
                <a:cxn ang="cd2">
                  <a:pos x="l" y="vc"/>
                </a:cxn>
                <a:cxn ang="cd4">
                  <a:pos x="hc" y="b"/>
                </a:cxn>
                <a:cxn ang="0">
                  <a:pos x="r" y="vc"/>
                </a:cxn>
              </a:cxnLst>
              <a:rect l="l" t="t" r="r" b="b"/>
              <a:pathLst>
                <a:path w="469" h="404">
                  <a:moveTo>
                    <a:pt x="207" y="54"/>
                  </a:moveTo>
                  <a:lnTo>
                    <a:pt x="306" y="54"/>
                  </a:lnTo>
                  <a:cubicBezTo>
                    <a:pt x="276" y="189"/>
                    <a:pt x="268" y="228"/>
                    <a:pt x="268" y="290"/>
                  </a:cubicBezTo>
                  <a:cubicBezTo>
                    <a:pt x="268" y="303"/>
                    <a:pt x="268" y="327"/>
                    <a:pt x="276" y="359"/>
                  </a:cubicBezTo>
                  <a:cubicBezTo>
                    <a:pt x="284" y="400"/>
                    <a:pt x="294" y="404"/>
                    <a:pt x="308" y="404"/>
                  </a:cubicBezTo>
                  <a:cubicBezTo>
                    <a:pt x="325" y="404"/>
                    <a:pt x="343" y="388"/>
                    <a:pt x="343" y="369"/>
                  </a:cubicBezTo>
                  <a:cubicBezTo>
                    <a:pt x="343" y="365"/>
                    <a:pt x="343" y="363"/>
                    <a:pt x="337" y="350"/>
                  </a:cubicBezTo>
                  <a:cubicBezTo>
                    <a:pt x="311" y="284"/>
                    <a:pt x="311" y="224"/>
                    <a:pt x="311" y="199"/>
                  </a:cubicBezTo>
                  <a:cubicBezTo>
                    <a:pt x="311" y="149"/>
                    <a:pt x="317" y="102"/>
                    <a:pt x="327" y="54"/>
                  </a:cubicBezTo>
                  <a:lnTo>
                    <a:pt x="428" y="54"/>
                  </a:lnTo>
                  <a:cubicBezTo>
                    <a:pt x="438" y="54"/>
                    <a:pt x="469" y="54"/>
                    <a:pt x="469" y="23"/>
                  </a:cubicBezTo>
                  <a:cubicBezTo>
                    <a:pt x="469" y="0"/>
                    <a:pt x="451" y="0"/>
                    <a:pt x="436" y="0"/>
                  </a:cubicBezTo>
                  <a:lnTo>
                    <a:pt x="144" y="0"/>
                  </a:lnTo>
                  <a:cubicBezTo>
                    <a:pt x="124" y="0"/>
                    <a:pt x="91" y="0"/>
                    <a:pt x="53" y="44"/>
                  </a:cubicBezTo>
                  <a:cubicBezTo>
                    <a:pt x="22" y="79"/>
                    <a:pt x="0" y="120"/>
                    <a:pt x="0" y="124"/>
                  </a:cubicBezTo>
                  <a:cubicBezTo>
                    <a:pt x="0" y="126"/>
                    <a:pt x="0" y="135"/>
                    <a:pt x="10" y="135"/>
                  </a:cubicBezTo>
                  <a:cubicBezTo>
                    <a:pt x="18" y="135"/>
                    <a:pt x="20" y="131"/>
                    <a:pt x="24" y="124"/>
                  </a:cubicBezTo>
                  <a:cubicBezTo>
                    <a:pt x="67" y="54"/>
                    <a:pt x="118" y="54"/>
                    <a:pt x="134" y="54"/>
                  </a:cubicBezTo>
                  <a:lnTo>
                    <a:pt x="185" y="54"/>
                  </a:lnTo>
                  <a:cubicBezTo>
                    <a:pt x="156" y="164"/>
                    <a:pt x="110" y="274"/>
                    <a:pt x="73" y="359"/>
                  </a:cubicBezTo>
                  <a:cubicBezTo>
                    <a:pt x="67" y="371"/>
                    <a:pt x="67" y="373"/>
                    <a:pt x="67" y="379"/>
                  </a:cubicBezTo>
                  <a:cubicBezTo>
                    <a:pt x="67" y="398"/>
                    <a:pt x="81" y="404"/>
                    <a:pt x="91" y="404"/>
                  </a:cubicBezTo>
                  <a:cubicBezTo>
                    <a:pt x="118" y="404"/>
                    <a:pt x="124" y="379"/>
                    <a:pt x="134" y="344"/>
                  </a:cubicBezTo>
                  <a:cubicBezTo>
                    <a:pt x="148" y="303"/>
                    <a:pt x="148" y="301"/>
                    <a:pt x="158" y="2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1" name="Freeform 170">
              <a:extLst>
                <a:ext uri="{FF2B5EF4-FFF2-40B4-BE49-F238E27FC236}">
                  <a16:creationId xmlns:a16="http://schemas.microsoft.com/office/drawing/2014/main" id="{E7D6373B-0294-D44C-8EA6-7F942709A86A}"/>
                </a:ext>
              </a:extLst>
            </p:cNvPr>
            <p:cNvSpPr/>
            <p:nvPr/>
          </p:nvSpPr>
          <p:spPr>
            <a:xfrm>
              <a:off x="505188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2" name="Freeform 171">
              <a:extLst>
                <a:ext uri="{FF2B5EF4-FFF2-40B4-BE49-F238E27FC236}">
                  <a16:creationId xmlns:a16="http://schemas.microsoft.com/office/drawing/2014/main" id="{11D3D0AD-7676-E748-ABDC-CD34FBDD4A70}"/>
                </a:ext>
              </a:extLst>
            </p:cNvPr>
            <p:cNvSpPr/>
            <p:nvPr/>
          </p:nvSpPr>
          <p:spPr>
            <a:xfrm>
              <a:off x="5154120" y="6733080"/>
              <a:ext cx="142920" cy="149040"/>
            </a:xfrm>
            <a:custGeom>
              <a:avLst/>
              <a:gdLst/>
              <a:ahLst/>
              <a:cxnLst>
                <a:cxn ang="3cd4">
                  <a:pos x="hc" y="t"/>
                </a:cxn>
                <a:cxn ang="cd2">
                  <a:pos x="l" y="vc"/>
                </a:cxn>
                <a:cxn ang="cd4">
                  <a:pos x="hc" y="b"/>
                </a:cxn>
                <a:cxn ang="0">
                  <a:pos x="r" y="vc"/>
                </a:cxn>
              </a:cxnLst>
              <a:rect l="l" t="t" r="r" b="b"/>
              <a:pathLst>
                <a:path w="398" h="415">
                  <a:moveTo>
                    <a:pt x="290" y="58"/>
                  </a:moveTo>
                  <a:cubicBezTo>
                    <a:pt x="274" y="25"/>
                    <a:pt x="248" y="0"/>
                    <a:pt x="209" y="0"/>
                  </a:cubicBezTo>
                  <a:cubicBezTo>
                    <a:pt x="108" y="0"/>
                    <a:pt x="0" y="135"/>
                    <a:pt x="0" y="267"/>
                  </a:cubicBezTo>
                  <a:cubicBezTo>
                    <a:pt x="0" y="354"/>
                    <a:pt x="47" y="415"/>
                    <a:pt x="116" y="415"/>
                  </a:cubicBezTo>
                  <a:cubicBezTo>
                    <a:pt x="134" y="415"/>
                    <a:pt x="177" y="410"/>
                    <a:pt x="229" y="346"/>
                  </a:cubicBezTo>
                  <a:cubicBezTo>
                    <a:pt x="237" y="383"/>
                    <a:pt x="266" y="415"/>
                    <a:pt x="308" y="415"/>
                  </a:cubicBezTo>
                  <a:cubicBezTo>
                    <a:pt x="339" y="415"/>
                    <a:pt x="359" y="394"/>
                    <a:pt x="373" y="365"/>
                  </a:cubicBezTo>
                  <a:cubicBezTo>
                    <a:pt x="386" y="332"/>
                    <a:pt x="398" y="276"/>
                    <a:pt x="398" y="274"/>
                  </a:cubicBezTo>
                  <a:cubicBezTo>
                    <a:pt x="398" y="265"/>
                    <a:pt x="390" y="265"/>
                    <a:pt x="388" y="265"/>
                  </a:cubicBezTo>
                  <a:cubicBezTo>
                    <a:pt x="378" y="265"/>
                    <a:pt x="378" y="267"/>
                    <a:pt x="376" y="282"/>
                  </a:cubicBezTo>
                  <a:cubicBezTo>
                    <a:pt x="361" y="340"/>
                    <a:pt x="345" y="394"/>
                    <a:pt x="309" y="394"/>
                  </a:cubicBezTo>
                  <a:cubicBezTo>
                    <a:pt x="286" y="394"/>
                    <a:pt x="284" y="371"/>
                    <a:pt x="284" y="352"/>
                  </a:cubicBezTo>
                  <a:cubicBezTo>
                    <a:pt x="284" y="332"/>
                    <a:pt x="286" y="325"/>
                    <a:pt x="296" y="284"/>
                  </a:cubicBezTo>
                  <a:cubicBezTo>
                    <a:pt x="306" y="247"/>
                    <a:pt x="306" y="236"/>
                    <a:pt x="313" y="203"/>
                  </a:cubicBezTo>
                  <a:lnTo>
                    <a:pt x="345" y="75"/>
                  </a:lnTo>
                  <a:cubicBezTo>
                    <a:pt x="351" y="48"/>
                    <a:pt x="351" y="48"/>
                    <a:pt x="351" y="44"/>
                  </a:cubicBezTo>
                  <a:cubicBezTo>
                    <a:pt x="351" y="27"/>
                    <a:pt x="341" y="19"/>
                    <a:pt x="327" y="19"/>
                  </a:cubicBezTo>
                  <a:cubicBezTo>
                    <a:pt x="306" y="19"/>
                    <a:pt x="292" y="39"/>
                    <a:pt x="290" y="58"/>
                  </a:cubicBezTo>
                  <a:close/>
                  <a:moveTo>
                    <a:pt x="233" y="296"/>
                  </a:moveTo>
                  <a:cubicBezTo>
                    <a:pt x="229" y="313"/>
                    <a:pt x="229" y="313"/>
                    <a:pt x="215" y="330"/>
                  </a:cubicBezTo>
                  <a:cubicBezTo>
                    <a:pt x="177" y="379"/>
                    <a:pt x="142" y="394"/>
                    <a:pt x="118" y="394"/>
                  </a:cubicBezTo>
                  <a:cubicBezTo>
                    <a:pt x="73" y="394"/>
                    <a:pt x="61" y="344"/>
                    <a:pt x="61" y="309"/>
                  </a:cubicBezTo>
                  <a:cubicBezTo>
                    <a:pt x="61" y="263"/>
                    <a:pt x="89" y="149"/>
                    <a:pt x="110" y="108"/>
                  </a:cubicBezTo>
                  <a:cubicBezTo>
                    <a:pt x="136" y="54"/>
                    <a:pt x="175" y="21"/>
                    <a:pt x="211" y="21"/>
                  </a:cubicBezTo>
                  <a:cubicBezTo>
                    <a:pt x="268" y="21"/>
                    <a:pt x="280" y="95"/>
                    <a:pt x="280" y="102"/>
                  </a:cubicBezTo>
                  <a:cubicBezTo>
                    <a:pt x="280" y="106"/>
                    <a:pt x="278" y="112"/>
                    <a:pt x="276"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3" name="Freeform 172">
              <a:extLst>
                <a:ext uri="{FF2B5EF4-FFF2-40B4-BE49-F238E27FC236}">
                  <a16:creationId xmlns:a16="http://schemas.microsoft.com/office/drawing/2014/main" id="{7DD50D92-5696-7D49-9926-F482D5D816C9}"/>
                </a:ext>
              </a:extLst>
            </p:cNvPr>
            <p:cNvSpPr/>
            <p:nvPr/>
          </p:nvSpPr>
          <p:spPr>
            <a:xfrm>
              <a:off x="5342760" y="663264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4" name="Freeform 173">
              <a:extLst>
                <a:ext uri="{FF2B5EF4-FFF2-40B4-BE49-F238E27FC236}">
                  <a16:creationId xmlns:a16="http://schemas.microsoft.com/office/drawing/2014/main" id="{20E7A60E-2981-B046-8670-BB4DAE55A644}"/>
                </a:ext>
              </a:extLst>
            </p:cNvPr>
            <p:cNvSpPr/>
            <p:nvPr/>
          </p:nvSpPr>
          <p:spPr>
            <a:xfrm>
              <a:off x="540900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5" name="Freeform 174">
              <a:extLst>
                <a:ext uri="{FF2B5EF4-FFF2-40B4-BE49-F238E27FC236}">
                  <a16:creationId xmlns:a16="http://schemas.microsoft.com/office/drawing/2014/main" id="{0C490A28-13A2-BB4C-AE4F-E6B71A564C36}"/>
                </a:ext>
              </a:extLst>
            </p:cNvPr>
            <p:cNvSpPr/>
            <p:nvPr/>
          </p:nvSpPr>
          <p:spPr>
            <a:xfrm>
              <a:off x="555588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6" name="Freeform 175">
              <a:extLst>
                <a:ext uri="{FF2B5EF4-FFF2-40B4-BE49-F238E27FC236}">
                  <a16:creationId xmlns:a16="http://schemas.microsoft.com/office/drawing/2014/main" id="{4E5DBD60-C158-D446-8130-18611DD3E4E2}"/>
                </a:ext>
              </a:extLst>
            </p:cNvPr>
            <p:cNvSpPr/>
            <p:nvPr/>
          </p:nvSpPr>
          <p:spPr>
            <a:xfrm>
              <a:off x="5728320" y="6566760"/>
              <a:ext cx="415440" cy="459360"/>
            </a:xfrm>
            <a:custGeom>
              <a:avLst/>
              <a:gdLst/>
              <a:ahLst/>
              <a:cxnLst>
                <a:cxn ang="3cd4">
                  <a:pos x="hc" y="t"/>
                </a:cxn>
                <a:cxn ang="cd2">
                  <a:pos x="l" y="vc"/>
                </a:cxn>
                <a:cxn ang="cd4">
                  <a:pos x="hc" y="b"/>
                </a:cxn>
                <a:cxn ang="0">
                  <a:pos x="r" y="vc"/>
                </a:cxn>
              </a:cxnLst>
              <a:rect l="l" t="t" r="r" b="b"/>
              <a:pathLst>
                <a:path w="1155" h="1277">
                  <a:moveTo>
                    <a:pt x="1051" y="1277"/>
                  </a:moveTo>
                  <a:lnTo>
                    <a:pt x="1155" y="984"/>
                  </a:lnTo>
                  <a:lnTo>
                    <a:pt x="1133" y="984"/>
                  </a:lnTo>
                  <a:cubicBezTo>
                    <a:pt x="1100" y="1080"/>
                    <a:pt x="1007" y="1142"/>
                    <a:pt x="907" y="1169"/>
                  </a:cubicBezTo>
                  <a:cubicBezTo>
                    <a:pt x="889" y="1173"/>
                    <a:pt x="804" y="1198"/>
                    <a:pt x="637" y="1198"/>
                  </a:cubicBezTo>
                  <a:lnTo>
                    <a:pt x="114" y="1198"/>
                  </a:lnTo>
                  <a:lnTo>
                    <a:pt x="556" y="653"/>
                  </a:lnTo>
                  <a:cubicBezTo>
                    <a:pt x="562" y="647"/>
                    <a:pt x="564" y="643"/>
                    <a:pt x="564" y="638"/>
                  </a:cubicBezTo>
                  <a:cubicBezTo>
                    <a:pt x="564" y="636"/>
                    <a:pt x="564" y="634"/>
                    <a:pt x="558" y="624"/>
                  </a:cubicBezTo>
                  <a:lnTo>
                    <a:pt x="154" y="44"/>
                  </a:lnTo>
                  <a:lnTo>
                    <a:pt x="629" y="44"/>
                  </a:lnTo>
                  <a:cubicBezTo>
                    <a:pt x="745" y="44"/>
                    <a:pt x="824" y="56"/>
                    <a:pt x="832" y="58"/>
                  </a:cubicBezTo>
                  <a:cubicBezTo>
                    <a:pt x="879" y="66"/>
                    <a:pt x="954" y="81"/>
                    <a:pt x="1023" y="126"/>
                  </a:cubicBezTo>
                  <a:cubicBezTo>
                    <a:pt x="1045" y="141"/>
                    <a:pt x="1104" y="182"/>
                    <a:pt x="1133" y="257"/>
                  </a:cubicBezTo>
                  <a:lnTo>
                    <a:pt x="1155" y="257"/>
                  </a:lnTo>
                  <a:lnTo>
                    <a:pt x="1051" y="0"/>
                  </a:lnTo>
                  <a:lnTo>
                    <a:pt x="24" y="0"/>
                  </a:lnTo>
                  <a:cubicBezTo>
                    <a:pt x="4" y="0"/>
                    <a:pt x="4" y="0"/>
                    <a:pt x="0" y="6"/>
                  </a:cubicBezTo>
                  <a:cubicBezTo>
                    <a:pt x="0" y="8"/>
                    <a:pt x="0" y="27"/>
                    <a:pt x="0" y="37"/>
                  </a:cubicBezTo>
                  <a:lnTo>
                    <a:pt x="459" y="696"/>
                  </a:lnTo>
                  <a:lnTo>
                    <a:pt x="10" y="1250"/>
                  </a:lnTo>
                  <a:cubicBezTo>
                    <a:pt x="0" y="1262"/>
                    <a:pt x="0" y="1266"/>
                    <a:pt x="0" y="1266"/>
                  </a:cubicBezTo>
                  <a:cubicBezTo>
                    <a:pt x="0" y="1277"/>
                    <a:pt x="8" y="1277"/>
                    <a:pt x="24" y="12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7" name="Freeform 176">
              <a:extLst>
                <a:ext uri="{FF2B5EF4-FFF2-40B4-BE49-F238E27FC236}">
                  <a16:creationId xmlns:a16="http://schemas.microsoft.com/office/drawing/2014/main" id="{87BEB9C2-4FC3-E945-A119-2B903876B5A9}"/>
                </a:ext>
              </a:extLst>
            </p:cNvPr>
            <p:cNvSpPr/>
            <p:nvPr/>
          </p:nvSpPr>
          <p:spPr>
            <a:xfrm>
              <a:off x="5752440" y="7168320"/>
              <a:ext cx="87480" cy="104040"/>
            </a:xfrm>
            <a:custGeom>
              <a:avLst/>
              <a:gdLst/>
              <a:ahLst/>
              <a:cxnLst>
                <a:cxn ang="3cd4">
                  <a:pos x="hc" y="t"/>
                </a:cxn>
                <a:cxn ang="cd2">
                  <a:pos x="l" y="vc"/>
                </a:cxn>
                <a:cxn ang="cd4">
                  <a:pos x="hc" y="b"/>
                </a:cxn>
                <a:cxn ang="0">
                  <a:pos x="r" y="vc"/>
                </a:cxn>
              </a:cxnLst>
              <a:rect l="l" t="t" r="r" b="b"/>
              <a:pathLst>
                <a:path w="244" h="290">
                  <a:moveTo>
                    <a:pt x="221" y="41"/>
                  </a:moveTo>
                  <a:cubicBezTo>
                    <a:pt x="205" y="46"/>
                    <a:pt x="195" y="58"/>
                    <a:pt x="195" y="73"/>
                  </a:cubicBezTo>
                  <a:cubicBezTo>
                    <a:pt x="195" y="87"/>
                    <a:pt x="207" y="93"/>
                    <a:pt x="215" y="93"/>
                  </a:cubicBezTo>
                  <a:cubicBezTo>
                    <a:pt x="221" y="93"/>
                    <a:pt x="244" y="89"/>
                    <a:pt x="244" y="56"/>
                  </a:cubicBezTo>
                  <a:cubicBezTo>
                    <a:pt x="244" y="15"/>
                    <a:pt x="199" y="0"/>
                    <a:pt x="162" y="0"/>
                  </a:cubicBezTo>
                  <a:cubicBezTo>
                    <a:pt x="67" y="0"/>
                    <a:pt x="49" y="75"/>
                    <a:pt x="49" y="93"/>
                  </a:cubicBezTo>
                  <a:cubicBezTo>
                    <a:pt x="49" y="118"/>
                    <a:pt x="63" y="133"/>
                    <a:pt x="71" y="141"/>
                  </a:cubicBezTo>
                  <a:cubicBezTo>
                    <a:pt x="87" y="153"/>
                    <a:pt x="99" y="155"/>
                    <a:pt x="140" y="164"/>
                  </a:cubicBezTo>
                  <a:cubicBezTo>
                    <a:pt x="154" y="166"/>
                    <a:pt x="193" y="174"/>
                    <a:pt x="193" y="205"/>
                  </a:cubicBezTo>
                  <a:cubicBezTo>
                    <a:pt x="193" y="218"/>
                    <a:pt x="185" y="240"/>
                    <a:pt x="160" y="257"/>
                  </a:cubicBezTo>
                  <a:cubicBezTo>
                    <a:pt x="136" y="272"/>
                    <a:pt x="106" y="272"/>
                    <a:pt x="99" y="272"/>
                  </a:cubicBezTo>
                  <a:cubicBezTo>
                    <a:pt x="75" y="272"/>
                    <a:pt x="39" y="265"/>
                    <a:pt x="26" y="245"/>
                  </a:cubicBezTo>
                  <a:cubicBezTo>
                    <a:pt x="45" y="242"/>
                    <a:pt x="59" y="226"/>
                    <a:pt x="59" y="207"/>
                  </a:cubicBezTo>
                  <a:cubicBezTo>
                    <a:pt x="59" y="193"/>
                    <a:pt x="47" y="184"/>
                    <a:pt x="35" y="184"/>
                  </a:cubicBezTo>
                  <a:cubicBezTo>
                    <a:pt x="18" y="184"/>
                    <a:pt x="0" y="199"/>
                    <a:pt x="0" y="228"/>
                  </a:cubicBezTo>
                  <a:cubicBezTo>
                    <a:pt x="0" y="265"/>
                    <a:pt x="39" y="290"/>
                    <a:pt x="99" y="290"/>
                  </a:cubicBezTo>
                  <a:cubicBezTo>
                    <a:pt x="211" y="290"/>
                    <a:pt x="231" y="209"/>
                    <a:pt x="231" y="184"/>
                  </a:cubicBezTo>
                  <a:cubicBezTo>
                    <a:pt x="231" y="124"/>
                    <a:pt x="170" y="114"/>
                    <a:pt x="148" y="108"/>
                  </a:cubicBezTo>
                  <a:cubicBezTo>
                    <a:pt x="142" y="108"/>
                    <a:pt x="126" y="104"/>
                    <a:pt x="122" y="104"/>
                  </a:cubicBezTo>
                  <a:cubicBezTo>
                    <a:pt x="101" y="99"/>
                    <a:pt x="89" y="85"/>
                    <a:pt x="89" y="70"/>
                  </a:cubicBezTo>
                  <a:cubicBezTo>
                    <a:pt x="89" y="56"/>
                    <a:pt x="101" y="39"/>
                    <a:pt x="114" y="31"/>
                  </a:cubicBezTo>
                  <a:cubicBezTo>
                    <a:pt x="130" y="19"/>
                    <a:pt x="152" y="19"/>
                    <a:pt x="162" y="19"/>
                  </a:cubicBezTo>
                  <a:cubicBezTo>
                    <a:pt x="175" y="19"/>
                    <a:pt x="207" y="21"/>
                    <a:pt x="221"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8" name="Freeform 177">
              <a:extLst>
                <a:ext uri="{FF2B5EF4-FFF2-40B4-BE49-F238E27FC236}">
                  <a16:creationId xmlns:a16="http://schemas.microsoft.com/office/drawing/2014/main" id="{AEA96EF5-6DE9-5443-A35B-9CC2D4182B8F}"/>
                </a:ext>
              </a:extLst>
            </p:cNvPr>
            <p:cNvSpPr/>
            <p:nvPr/>
          </p:nvSpPr>
          <p:spPr>
            <a:xfrm>
              <a:off x="5868000" y="7112160"/>
              <a:ext cx="43560" cy="85320"/>
            </a:xfrm>
            <a:custGeom>
              <a:avLst/>
              <a:gdLst/>
              <a:ahLst/>
              <a:cxnLst>
                <a:cxn ang="3cd4">
                  <a:pos x="hc" y="t"/>
                </a:cxn>
                <a:cxn ang="cd2">
                  <a:pos x="l" y="vc"/>
                </a:cxn>
                <a:cxn ang="cd4">
                  <a:pos x="hc" y="b"/>
                </a:cxn>
                <a:cxn ang="0">
                  <a:pos x="r" y="vc"/>
                </a:cxn>
              </a:cxnLst>
              <a:rect l="l" t="t" r="r" b="b"/>
              <a:pathLst>
                <a:path w="122" h="238">
                  <a:moveTo>
                    <a:pt x="118" y="44"/>
                  </a:moveTo>
                  <a:cubicBezTo>
                    <a:pt x="118" y="44"/>
                    <a:pt x="122" y="33"/>
                    <a:pt x="122" y="27"/>
                  </a:cubicBezTo>
                  <a:cubicBezTo>
                    <a:pt x="122" y="10"/>
                    <a:pt x="108" y="0"/>
                    <a:pt x="95" y="0"/>
                  </a:cubicBezTo>
                  <a:cubicBezTo>
                    <a:pt x="77" y="0"/>
                    <a:pt x="71" y="15"/>
                    <a:pt x="69" y="21"/>
                  </a:cubicBezTo>
                  <a:lnTo>
                    <a:pt x="2" y="220"/>
                  </a:lnTo>
                  <a:cubicBezTo>
                    <a:pt x="0" y="226"/>
                    <a:pt x="0" y="226"/>
                    <a:pt x="0" y="228"/>
                  </a:cubicBezTo>
                  <a:cubicBezTo>
                    <a:pt x="0" y="234"/>
                    <a:pt x="18" y="238"/>
                    <a:pt x="20" y="238"/>
                  </a:cubicBezTo>
                  <a:cubicBezTo>
                    <a:pt x="24" y="238"/>
                    <a:pt x="24" y="236"/>
                    <a:pt x="26"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9" name="Freeform 178">
              <a:extLst>
                <a:ext uri="{FF2B5EF4-FFF2-40B4-BE49-F238E27FC236}">
                  <a16:creationId xmlns:a16="http://schemas.microsoft.com/office/drawing/2014/main" id="{A4B13A9C-9282-5444-8107-CB8E45725770}"/>
                </a:ext>
              </a:extLst>
            </p:cNvPr>
            <p:cNvSpPr/>
            <p:nvPr/>
          </p:nvSpPr>
          <p:spPr>
            <a:xfrm>
              <a:off x="5962319" y="7243560"/>
              <a:ext cx="28080" cy="71280"/>
            </a:xfrm>
            <a:custGeom>
              <a:avLst/>
              <a:gdLst/>
              <a:ahLst/>
              <a:cxnLst>
                <a:cxn ang="3cd4">
                  <a:pos x="hc" y="t"/>
                </a:cxn>
                <a:cxn ang="cd2">
                  <a:pos x="l" y="vc"/>
                </a:cxn>
                <a:cxn ang="cd4">
                  <a:pos x="hc" y="b"/>
                </a:cxn>
                <a:cxn ang="0">
                  <a:pos x="r" y="vc"/>
                </a:cxn>
              </a:cxnLst>
              <a:rect l="l" t="t" r="r" b="b"/>
              <a:pathLst>
                <a:path w="79" h="199">
                  <a:moveTo>
                    <a:pt x="61" y="64"/>
                  </a:moveTo>
                  <a:cubicBezTo>
                    <a:pt x="61" y="99"/>
                    <a:pt x="55" y="141"/>
                    <a:pt x="14" y="182"/>
                  </a:cubicBezTo>
                  <a:cubicBezTo>
                    <a:pt x="10" y="184"/>
                    <a:pt x="8" y="187"/>
                    <a:pt x="8" y="189"/>
                  </a:cubicBezTo>
                  <a:cubicBezTo>
                    <a:pt x="8" y="195"/>
                    <a:pt x="14" y="199"/>
                    <a:pt x="18" y="199"/>
                  </a:cubicBezTo>
                  <a:cubicBezTo>
                    <a:pt x="26" y="199"/>
                    <a:pt x="79" y="147"/>
                    <a:pt x="79" y="70"/>
                  </a:cubicBezTo>
                  <a:cubicBezTo>
                    <a:pt x="79" y="31"/>
                    <a:pt x="65" y="0"/>
                    <a:pt x="35" y="0"/>
                  </a:cubicBezTo>
                  <a:cubicBezTo>
                    <a:pt x="16" y="0"/>
                    <a:pt x="0" y="17"/>
                    <a:pt x="0" y="37"/>
                  </a:cubicBezTo>
                  <a:cubicBezTo>
                    <a:pt x="0" y="58"/>
                    <a:pt x="14" y="75"/>
                    <a:pt x="35" y="75"/>
                  </a:cubicBezTo>
                  <a:cubicBezTo>
                    <a:pt x="51" y="75"/>
                    <a:pt x="61" y="64"/>
                    <a:pt x="61" y="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0" name="Freeform 179">
              <a:extLst>
                <a:ext uri="{FF2B5EF4-FFF2-40B4-BE49-F238E27FC236}">
                  <a16:creationId xmlns:a16="http://schemas.microsoft.com/office/drawing/2014/main" id="{80939F88-5F01-A143-BBF8-0364338AA6BC}"/>
                </a:ext>
              </a:extLst>
            </p:cNvPr>
            <p:cNvSpPr/>
            <p:nvPr/>
          </p:nvSpPr>
          <p:spPr>
            <a:xfrm>
              <a:off x="6022079" y="7168320"/>
              <a:ext cx="101880" cy="104040"/>
            </a:xfrm>
            <a:custGeom>
              <a:avLst/>
              <a:gdLst/>
              <a:ahLst/>
              <a:cxnLst>
                <a:cxn ang="3cd4">
                  <a:pos x="hc" y="t"/>
                </a:cxn>
                <a:cxn ang="cd2">
                  <a:pos x="l" y="vc"/>
                </a:cxn>
                <a:cxn ang="cd4">
                  <a:pos x="hc" y="b"/>
                </a:cxn>
                <a:cxn ang="0">
                  <a:pos x="r" y="vc"/>
                </a:cxn>
              </a:cxnLst>
              <a:rect l="l" t="t" r="r" b="b"/>
              <a:pathLst>
                <a:path w="284" h="290">
                  <a:moveTo>
                    <a:pt x="114" y="153"/>
                  </a:moveTo>
                  <a:cubicBezTo>
                    <a:pt x="116" y="149"/>
                    <a:pt x="130" y="91"/>
                    <a:pt x="130" y="89"/>
                  </a:cubicBezTo>
                  <a:cubicBezTo>
                    <a:pt x="132" y="83"/>
                    <a:pt x="150" y="52"/>
                    <a:pt x="170" y="35"/>
                  </a:cubicBezTo>
                  <a:cubicBezTo>
                    <a:pt x="175" y="31"/>
                    <a:pt x="193" y="19"/>
                    <a:pt x="219" y="19"/>
                  </a:cubicBezTo>
                  <a:cubicBezTo>
                    <a:pt x="225" y="19"/>
                    <a:pt x="240" y="19"/>
                    <a:pt x="252" y="27"/>
                  </a:cubicBezTo>
                  <a:cubicBezTo>
                    <a:pt x="233" y="33"/>
                    <a:pt x="225" y="50"/>
                    <a:pt x="225" y="62"/>
                  </a:cubicBezTo>
                  <a:cubicBezTo>
                    <a:pt x="225" y="77"/>
                    <a:pt x="237" y="87"/>
                    <a:pt x="250" y="87"/>
                  </a:cubicBezTo>
                  <a:cubicBezTo>
                    <a:pt x="264" y="87"/>
                    <a:pt x="284" y="75"/>
                    <a:pt x="284" y="48"/>
                  </a:cubicBezTo>
                  <a:cubicBezTo>
                    <a:pt x="284" y="15"/>
                    <a:pt x="250" y="0"/>
                    <a:pt x="219" y="0"/>
                  </a:cubicBezTo>
                  <a:cubicBezTo>
                    <a:pt x="187" y="0"/>
                    <a:pt x="160" y="15"/>
                    <a:pt x="134" y="46"/>
                  </a:cubicBezTo>
                  <a:cubicBezTo>
                    <a:pt x="122" y="6"/>
                    <a:pt x="85" y="0"/>
                    <a:pt x="71" y="0"/>
                  </a:cubicBezTo>
                  <a:cubicBezTo>
                    <a:pt x="47" y="0"/>
                    <a:pt x="32" y="15"/>
                    <a:pt x="22" y="33"/>
                  </a:cubicBezTo>
                  <a:cubicBezTo>
                    <a:pt x="8" y="58"/>
                    <a:pt x="0" y="95"/>
                    <a:pt x="0" y="97"/>
                  </a:cubicBezTo>
                  <a:cubicBezTo>
                    <a:pt x="0" y="106"/>
                    <a:pt x="8" y="106"/>
                    <a:pt x="10" y="106"/>
                  </a:cubicBezTo>
                  <a:cubicBezTo>
                    <a:pt x="20" y="106"/>
                    <a:pt x="20" y="104"/>
                    <a:pt x="24" y="87"/>
                  </a:cubicBezTo>
                  <a:cubicBezTo>
                    <a:pt x="34" y="48"/>
                    <a:pt x="45" y="19"/>
                    <a:pt x="69" y="19"/>
                  </a:cubicBezTo>
                  <a:cubicBezTo>
                    <a:pt x="85" y="19"/>
                    <a:pt x="89" y="31"/>
                    <a:pt x="89" y="50"/>
                  </a:cubicBezTo>
                  <a:cubicBezTo>
                    <a:pt x="89" y="62"/>
                    <a:pt x="83" y="85"/>
                    <a:pt x="79" y="104"/>
                  </a:cubicBezTo>
                  <a:cubicBezTo>
                    <a:pt x="75" y="120"/>
                    <a:pt x="69" y="147"/>
                    <a:pt x="65" y="160"/>
                  </a:cubicBezTo>
                  <a:lnTo>
                    <a:pt x="45" y="242"/>
                  </a:lnTo>
                  <a:cubicBezTo>
                    <a:pt x="43" y="251"/>
                    <a:pt x="39" y="267"/>
                    <a:pt x="39" y="269"/>
                  </a:cubicBezTo>
                  <a:cubicBezTo>
                    <a:pt x="39" y="284"/>
                    <a:pt x="51" y="290"/>
                    <a:pt x="61" y="290"/>
                  </a:cubicBezTo>
                  <a:cubicBezTo>
                    <a:pt x="69" y="290"/>
                    <a:pt x="83" y="284"/>
                    <a:pt x="87" y="272"/>
                  </a:cubicBezTo>
                  <a:cubicBezTo>
                    <a:pt x="89" y="267"/>
                    <a:pt x="95" y="238"/>
                    <a:pt x="9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1" name="Freeform 180">
              <a:extLst>
                <a:ext uri="{FF2B5EF4-FFF2-40B4-BE49-F238E27FC236}">
                  <a16:creationId xmlns:a16="http://schemas.microsoft.com/office/drawing/2014/main" id="{E5CB90CF-31EC-E140-92D9-FE9BE42810D0}"/>
                </a:ext>
              </a:extLst>
            </p:cNvPr>
            <p:cNvSpPr/>
            <p:nvPr/>
          </p:nvSpPr>
          <p:spPr>
            <a:xfrm>
              <a:off x="6202800" y="6733080"/>
              <a:ext cx="162720" cy="208440"/>
            </a:xfrm>
            <a:custGeom>
              <a:avLst/>
              <a:gdLst/>
              <a:ahLst/>
              <a:cxnLst>
                <a:cxn ang="3cd4">
                  <a:pos x="hc" y="t"/>
                </a:cxn>
                <a:cxn ang="cd2">
                  <a:pos x="l" y="vc"/>
                </a:cxn>
                <a:cxn ang="cd4">
                  <a:pos x="hc" y="b"/>
                </a:cxn>
                <a:cxn ang="0">
                  <a:pos x="r" y="vc"/>
                </a:cxn>
              </a:cxnLst>
              <a:rect l="l" t="t" r="r" b="b"/>
              <a:pathLst>
                <a:path w="453" h="580">
                  <a:moveTo>
                    <a:pt x="67" y="516"/>
                  </a:moveTo>
                  <a:cubicBezTo>
                    <a:pt x="59" y="547"/>
                    <a:pt x="59" y="553"/>
                    <a:pt x="20" y="553"/>
                  </a:cubicBezTo>
                  <a:cubicBezTo>
                    <a:pt x="10" y="553"/>
                    <a:pt x="0" y="553"/>
                    <a:pt x="0" y="570"/>
                  </a:cubicBezTo>
                  <a:cubicBezTo>
                    <a:pt x="0" y="578"/>
                    <a:pt x="4" y="580"/>
                    <a:pt x="12" y="580"/>
                  </a:cubicBezTo>
                  <a:cubicBezTo>
                    <a:pt x="35" y="580"/>
                    <a:pt x="59" y="578"/>
                    <a:pt x="85" y="578"/>
                  </a:cubicBezTo>
                  <a:cubicBezTo>
                    <a:pt x="112" y="578"/>
                    <a:pt x="142" y="580"/>
                    <a:pt x="170" y="580"/>
                  </a:cubicBezTo>
                  <a:cubicBezTo>
                    <a:pt x="175" y="580"/>
                    <a:pt x="185" y="580"/>
                    <a:pt x="185" y="564"/>
                  </a:cubicBezTo>
                  <a:cubicBezTo>
                    <a:pt x="185" y="553"/>
                    <a:pt x="177" y="553"/>
                    <a:pt x="166" y="553"/>
                  </a:cubicBezTo>
                  <a:cubicBezTo>
                    <a:pt x="122" y="553"/>
                    <a:pt x="122" y="547"/>
                    <a:pt x="122" y="539"/>
                  </a:cubicBezTo>
                  <a:cubicBezTo>
                    <a:pt x="122" y="526"/>
                    <a:pt x="158" y="379"/>
                    <a:pt x="164" y="356"/>
                  </a:cubicBezTo>
                  <a:cubicBezTo>
                    <a:pt x="175" y="381"/>
                    <a:pt x="199" y="415"/>
                    <a:pt x="244" y="415"/>
                  </a:cubicBezTo>
                  <a:cubicBezTo>
                    <a:pt x="345" y="415"/>
                    <a:pt x="453" y="280"/>
                    <a:pt x="453" y="147"/>
                  </a:cubicBezTo>
                  <a:cubicBezTo>
                    <a:pt x="453" y="60"/>
                    <a:pt x="404" y="0"/>
                    <a:pt x="339" y="0"/>
                  </a:cubicBezTo>
                  <a:cubicBezTo>
                    <a:pt x="296" y="0"/>
                    <a:pt x="252" y="33"/>
                    <a:pt x="225" y="68"/>
                  </a:cubicBezTo>
                  <a:cubicBezTo>
                    <a:pt x="215" y="19"/>
                    <a:pt x="177" y="0"/>
                    <a:pt x="146" y="0"/>
                  </a:cubicBezTo>
                  <a:cubicBezTo>
                    <a:pt x="106" y="0"/>
                    <a:pt x="89" y="35"/>
                    <a:pt x="81" y="52"/>
                  </a:cubicBezTo>
                  <a:cubicBezTo>
                    <a:pt x="67" y="83"/>
                    <a:pt x="55" y="139"/>
                    <a:pt x="55" y="141"/>
                  </a:cubicBezTo>
                  <a:cubicBezTo>
                    <a:pt x="55" y="149"/>
                    <a:pt x="63" y="149"/>
                    <a:pt x="65" y="149"/>
                  </a:cubicBezTo>
                  <a:cubicBezTo>
                    <a:pt x="73" y="149"/>
                    <a:pt x="75" y="149"/>
                    <a:pt x="81" y="129"/>
                  </a:cubicBezTo>
                  <a:cubicBezTo>
                    <a:pt x="95" y="64"/>
                    <a:pt x="112" y="21"/>
                    <a:pt x="144" y="21"/>
                  </a:cubicBezTo>
                  <a:cubicBezTo>
                    <a:pt x="158" y="21"/>
                    <a:pt x="170" y="27"/>
                    <a:pt x="170" y="62"/>
                  </a:cubicBezTo>
                  <a:cubicBezTo>
                    <a:pt x="170" y="83"/>
                    <a:pt x="168" y="93"/>
                    <a:pt x="164" y="108"/>
                  </a:cubicBezTo>
                  <a:close/>
                  <a:moveTo>
                    <a:pt x="221" y="118"/>
                  </a:moveTo>
                  <a:cubicBezTo>
                    <a:pt x="227" y="93"/>
                    <a:pt x="250" y="68"/>
                    <a:pt x="266" y="54"/>
                  </a:cubicBezTo>
                  <a:cubicBezTo>
                    <a:pt x="296" y="27"/>
                    <a:pt x="321" y="21"/>
                    <a:pt x="335" y="21"/>
                  </a:cubicBezTo>
                  <a:cubicBezTo>
                    <a:pt x="371" y="21"/>
                    <a:pt x="392" y="52"/>
                    <a:pt x="392" y="106"/>
                  </a:cubicBezTo>
                  <a:cubicBezTo>
                    <a:pt x="392" y="160"/>
                    <a:pt x="363" y="265"/>
                    <a:pt x="347" y="301"/>
                  </a:cubicBezTo>
                  <a:cubicBezTo>
                    <a:pt x="317" y="363"/>
                    <a:pt x="276" y="394"/>
                    <a:pt x="244" y="394"/>
                  </a:cubicBezTo>
                  <a:cubicBezTo>
                    <a:pt x="185" y="394"/>
                    <a:pt x="175" y="317"/>
                    <a:pt x="175" y="313"/>
                  </a:cubicBezTo>
                  <a:cubicBezTo>
                    <a:pt x="175" y="311"/>
                    <a:pt x="175" y="309"/>
                    <a:pt x="177" y="2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2" name="Freeform 181">
              <a:extLst>
                <a:ext uri="{FF2B5EF4-FFF2-40B4-BE49-F238E27FC236}">
                  <a16:creationId xmlns:a16="http://schemas.microsoft.com/office/drawing/2014/main" id="{CFE9F5B1-4F61-B843-BF22-CF70CF231182}"/>
                </a:ext>
              </a:extLst>
            </p:cNvPr>
            <p:cNvSpPr/>
            <p:nvPr/>
          </p:nvSpPr>
          <p:spPr>
            <a:xfrm>
              <a:off x="6400079"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3" name="Freeform 182">
              <a:extLst>
                <a:ext uri="{FF2B5EF4-FFF2-40B4-BE49-F238E27FC236}">
                  <a16:creationId xmlns:a16="http://schemas.microsoft.com/office/drawing/2014/main" id="{CF6D787D-2B12-8644-BFEE-21D9BA8FC526}"/>
                </a:ext>
              </a:extLst>
            </p:cNvPr>
            <p:cNvSpPr/>
            <p:nvPr/>
          </p:nvSpPr>
          <p:spPr>
            <a:xfrm>
              <a:off x="65059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4" name="Freeform 183">
              <a:extLst>
                <a:ext uri="{FF2B5EF4-FFF2-40B4-BE49-F238E27FC236}">
                  <a16:creationId xmlns:a16="http://schemas.microsoft.com/office/drawing/2014/main" id="{87B41D14-1CAB-074A-89B7-79DBAF2ED784}"/>
                </a:ext>
              </a:extLst>
            </p:cNvPr>
            <p:cNvSpPr/>
            <p:nvPr/>
          </p:nvSpPr>
          <p:spPr>
            <a:xfrm>
              <a:off x="6645599" y="6614640"/>
              <a:ext cx="55080" cy="119160"/>
            </a:xfrm>
            <a:custGeom>
              <a:avLst/>
              <a:gdLst/>
              <a:ahLst/>
              <a:cxnLst>
                <a:cxn ang="3cd4">
                  <a:pos x="hc" y="t"/>
                </a:cxn>
                <a:cxn ang="cd2">
                  <a:pos x="l" y="vc"/>
                </a:cxn>
                <a:cxn ang="cd4">
                  <a:pos x="hc" y="b"/>
                </a:cxn>
                <a:cxn ang="0">
                  <a:pos x="r" y="vc"/>
                </a:cxn>
              </a:cxnLst>
              <a:rect l="l" t="t" r="r" b="b"/>
              <a:pathLst>
                <a:path w="154" h="332">
                  <a:moveTo>
                    <a:pt x="148" y="56"/>
                  </a:moveTo>
                  <a:cubicBezTo>
                    <a:pt x="154" y="46"/>
                    <a:pt x="154" y="39"/>
                    <a:pt x="154" y="35"/>
                  </a:cubicBezTo>
                  <a:cubicBezTo>
                    <a:pt x="154" y="15"/>
                    <a:pt x="136" y="0"/>
                    <a:pt x="118" y="0"/>
                  </a:cubicBezTo>
                  <a:cubicBezTo>
                    <a:pt x="95" y="0"/>
                    <a:pt x="87" y="21"/>
                    <a:pt x="85" y="31"/>
                  </a:cubicBezTo>
                  <a:lnTo>
                    <a:pt x="4" y="309"/>
                  </a:lnTo>
                  <a:cubicBezTo>
                    <a:pt x="2" y="309"/>
                    <a:pt x="0" y="317"/>
                    <a:pt x="0" y="317"/>
                  </a:cubicBezTo>
                  <a:cubicBezTo>
                    <a:pt x="0" y="325"/>
                    <a:pt x="20" y="332"/>
                    <a:pt x="24" y="332"/>
                  </a:cubicBezTo>
                  <a:cubicBezTo>
                    <a:pt x="28" y="332"/>
                    <a:pt x="30" y="332"/>
                    <a:pt x="34"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5" name="Freeform 184">
              <a:extLst>
                <a:ext uri="{FF2B5EF4-FFF2-40B4-BE49-F238E27FC236}">
                  <a16:creationId xmlns:a16="http://schemas.microsoft.com/office/drawing/2014/main" id="{1F68F3F2-D255-B342-B485-249267E93B11}"/>
                </a:ext>
              </a:extLst>
            </p:cNvPr>
            <p:cNvSpPr/>
            <p:nvPr/>
          </p:nvSpPr>
          <p:spPr>
            <a:xfrm>
              <a:off x="6750000" y="6843600"/>
              <a:ext cx="36720" cy="98280"/>
            </a:xfrm>
            <a:custGeom>
              <a:avLst/>
              <a:gdLst/>
              <a:ahLst/>
              <a:cxnLst>
                <a:cxn ang="3cd4">
                  <a:pos x="hc" y="t"/>
                </a:cxn>
                <a:cxn ang="cd2">
                  <a:pos x="l" y="vc"/>
                </a:cxn>
                <a:cxn ang="cd4">
                  <a:pos x="hc" y="b"/>
                </a:cxn>
                <a:cxn ang="0">
                  <a:pos x="r" y="vc"/>
                </a:cxn>
              </a:cxnLst>
              <a:rect l="l" t="t" r="r" b="b"/>
              <a:pathLst>
                <a:path w="103" h="274">
                  <a:moveTo>
                    <a:pt x="103" y="95"/>
                  </a:moveTo>
                  <a:cubicBezTo>
                    <a:pt x="103"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4" y="274"/>
                    <a:pt x="103" y="203"/>
                    <a:pt x="103"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6" name="Freeform 185">
              <a:extLst>
                <a:ext uri="{FF2B5EF4-FFF2-40B4-BE49-F238E27FC236}">
                  <a16:creationId xmlns:a16="http://schemas.microsoft.com/office/drawing/2014/main" id="{5A13182C-D5FC-4142-8DC2-B6654ADC38FB}"/>
                </a:ext>
              </a:extLst>
            </p:cNvPr>
            <p:cNvSpPr/>
            <p:nvPr/>
          </p:nvSpPr>
          <p:spPr>
            <a:xfrm>
              <a:off x="6869879" y="6733080"/>
              <a:ext cx="127440" cy="149040"/>
            </a:xfrm>
            <a:custGeom>
              <a:avLst/>
              <a:gdLst/>
              <a:ahLst/>
              <a:cxnLst>
                <a:cxn ang="3cd4">
                  <a:pos x="hc" y="t"/>
                </a:cxn>
                <a:cxn ang="cd2">
                  <a:pos x="l" y="vc"/>
                </a:cxn>
                <a:cxn ang="cd4">
                  <a:pos x="hc" y="b"/>
                </a:cxn>
                <a:cxn ang="0">
                  <a:pos x="r" y="vc"/>
                </a:cxn>
              </a:cxnLst>
              <a:rect l="l" t="t" r="r" b="b"/>
              <a:pathLst>
                <a:path w="355" h="415">
                  <a:moveTo>
                    <a:pt x="51" y="350"/>
                  </a:moveTo>
                  <a:cubicBezTo>
                    <a:pt x="49" y="365"/>
                    <a:pt x="43" y="386"/>
                    <a:pt x="43" y="390"/>
                  </a:cubicBezTo>
                  <a:cubicBezTo>
                    <a:pt x="43" y="406"/>
                    <a:pt x="55" y="415"/>
                    <a:pt x="69" y="415"/>
                  </a:cubicBezTo>
                  <a:cubicBezTo>
                    <a:pt x="79" y="415"/>
                    <a:pt x="95" y="406"/>
                    <a:pt x="101" y="390"/>
                  </a:cubicBezTo>
                  <a:cubicBezTo>
                    <a:pt x="103" y="386"/>
                    <a:pt x="132" y="261"/>
                    <a:pt x="136" y="245"/>
                  </a:cubicBezTo>
                  <a:cubicBezTo>
                    <a:pt x="142" y="213"/>
                    <a:pt x="158" y="149"/>
                    <a:pt x="164" y="124"/>
                  </a:cubicBezTo>
                  <a:cubicBezTo>
                    <a:pt x="168" y="114"/>
                    <a:pt x="191" y="70"/>
                    <a:pt x="213" y="50"/>
                  </a:cubicBezTo>
                  <a:cubicBezTo>
                    <a:pt x="219" y="44"/>
                    <a:pt x="244" y="21"/>
                    <a:pt x="282" y="21"/>
                  </a:cubicBezTo>
                  <a:cubicBezTo>
                    <a:pt x="306" y="21"/>
                    <a:pt x="317" y="31"/>
                    <a:pt x="319" y="31"/>
                  </a:cubicBezTo>
                  <a:cubicBezTo>
                    <a:pt x="292" y="35"/>
                    <a:pt x="274" y="58"/>
                    <a:pt x="274" y="81"/>
                  </a:cubicBezTo>
                  <a:cubicBezTo>
                    <a:pt x="274" y="95"/>
                    <a:pt x="284" y="114"/>
                    <a:pt x="308" y="114"/>
                  </a:cubicBezTo>
                  <a:cubicBezTo>
                    <a:pt x="329" y="114"/>
                    <a:pt x="355" y="93"/>
                    <a:pt x="355" y="60"/>
                  </a:cubicBezTo>
                  <a:cubicBezTo>
                    <a:pt x="355" y="27"/>
                    <a:pt x="327" y="0"/>
                    <a:pt x="282" y="0"/>
                  </a:cubicBezTo>
                  <a:cubicBezTo>
                    <a:pt x="225" y="0"/>
                    <a:pt x="187" y="46"/>
                    <a:pt x="171" y="70"/>
                  </a:cubicBezTo>
                  <a:cubicBezTo>
                    <a:pt x="164"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3"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7" name="Freeform 186">
              <a:extLst>
                <a:ext uri="{FF2B5EF4-FFF2-40B4-BE49-F238E27FC236}">
                  <a16:creationId xmlns:a16="http://schemas.microsoft.com/office/drawing/2014/main" id="{065E3ECE-D87E-1949-9E0C-0279DC2335DF}"/>
                </a:ext>
              </a:extLst>
            </p:cNvPr>
            <p:cNvSpPr/>
            <p:nvPr/>
          </p:nvSpPr>
          <p:spPr>
            <a:xfrm>
              <a:off x="7047360" y="6632640"/>
              <a:ext cx="12960" cy="327960"/>
            </a:xfrm>
            <a:custGeom>
              <a:avLst/>
              <a:gdLst/>
              <a:ahLst/>
              <a:cxnLst>
                <a:cxn ang="3cd4">
                  <a:pos x="hc" y="t"/>
                </a:cxn>
                <a:cxn ang="cd2">
                  <a:pos x="l" y="vc"/>
                </a:cxn>
                <a:cxn ang="cd4">
                  <a:pos x="hc" y="b"/>
                </a:cxn>
                <a:cxn ang="0">
                  <a:pos x="r" y="vc"/>
                </a:cxn>
              </a:cxnLst>
              <a:rect l="l" t="t" r="r" b="b"/>
              <a:pathLst>
                <a:path w="37" h="912">
                  <a:moveTo>
                    <a:pt x="37" y="33"/>
                  </a:moveTo>
                  <a:cubicBezTo>
                    <a:pt x="37" y="17"/>
                    <a:pt x="37" y="0"/>
                    <a:pt x="18" y="0"/>
                  </a:cubicBezTo>
                  <a:cubicBezTo>
                    <a:pt x="0" y="0"/>
                    <a:pt x="0" y="17"/>
                    <a:pt x="0" y="33"/>
                  </a:cubicBezTo>
                  <a:lnTo>
                    <a:pt x="0" y="879"/>
                  </a:lnTo>
                  <a:cubicBezTo>
                    <a:pt x="0" y="895"/>
                    <a:pt x="0" y="912"/>
                    <a:pt x="18" y="912"/>
                  </a:cubicBezTo>
                  <a:cubicBezTo>
                    <a:pt x="37" y="912"/>
                    <a:pt x="37" y="895"/>
                    <a:pt x="37" y="87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8" name="Freeform 187">
              <a:extLst>
                <a:ext uri="{FF2B5EF4-FFF2-40B4-BE49-F238E27FC236}">
                  <a16:creationId xmlns:a16="http://schemas.microsoft.com/office/drawing/2014/main" id="{98260560-594D-2748-9E57-7376F8B8D601}"/>
                </a:ext>
              </a:extLst>
            </p:cNvPr>
            <p:cNvSpPr/>
            <p:nvPr/>
          </p:nvSpPr>
          <p:spPr>
            <a:xfrm>
              <a:off x="71125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9" name="Freeform 188">
              <a:extLst>
                <a:ext uri="{FF2B5EF4-FFF2-40B4-BE49-F238E27FC236}">
                  <a16:creationId xmlns:a16="http://schemas.microsoft.com/office/drawing/2014/main" id="{95AED5AE-812A-9145-BA56-8069D011C10D}"/>
                </a:ext>
              </a:extLst>
            </p:cNvPr>
            <p:cNvSpPr/>
            <p:nvPr/>
          </p:nvSpPr>
          <p:spPr>
            <a:xfrm>
              <a:off x="7268760" y="6843600"/>
              <a:ext cx="36720" cy="98280"/>
            </a:xfrm>
            <a:custGeom>
              <a:avLst/>
              <a:gdLst/>
              <a:ahLst/>
              <a:cxnLst>
                <a:cxn ang="3cd4">
                  <a:pos x="hc" y="t"/>
                </a:cxn>
                <a:cxn ang="cd2">
                  <a:pos x="l" y="vc"/>
                </a:cxn>
                <a:cxn ang="cd4">
                  <a:pos x="hc" y="b"/>
                </a:cxn>
                <a:cxn ang="0">
                  <a:pos x="r" y="vc"/>
                </a:cxn>
              </a:cxnLst>
              <a:rect l="l" t="t" r="r" b="b"/>
              <a:pathLst>
                <a:path w="103" h="274">
                  <a:moveTo>
                    <a:pt x="103" y="95"/>
                  </a:moveTo>
                  <a:cubicBezTo>
                    <a:pt x="103" y="35"/>
                    <a:pt x="81" y="0"/>
                    <a:pt x="47" y="0"/>
                  </a:cubicBezTo>
                  <a:cubicBezTo>
                    <a:pt x="18" y="0"/>
                    <a:pt x="0" y="23"/>
                    <a:pt x="0" y="48"/>
                  </a:cubicBezTo>
                  <a:cubicBezTo>
                    <a:pt x="0" y="73"/>
                    <a:pt x="18" y="97"/>
                    <a:pt x="47" y="97"/>
                  </a:cubicBezTo>
                  <a:cubicBezTo>
                    <a:pt x="57" y="97"/>
                    <a:pt x="69" y="93"/>
                    <a:pt x="77" y="85"/>
                  </a:cubicBezTo>
                  <a:cubicBezTo>
                    <a:pt x="81" y="83"/>
                    <a:pt x="81" y="83"/>
                    <a:pt x="83" y="83"/>
                  </a:cubicBezTo>
                  <a:cubicBezTo>
                    <a:pt x="83" y="83"/>
                    <a:pt x="85" y="83"/>
                    <a:pt x="85" y="95"/>
                  </a:cubicBezTo>
                  <a:cubicBezTo>
                    <a:pt x="85" y="164"/>
                    <a:pt x="53" y="220"/>
                    <a:pt x="24" y="249"/>
                  </a:cubicBezTo>
                  <a:cubicBezTo>
                    <a:pt x="14" y="259"/>
                    <a:pt x="14" y="261"/>
                    <a:pt x="14" y="263"/>
                  </a:cubicBezTo>
                  <a:cubicBezTo>
                    <a:pt x="14" y="272"/>
                    <a:pt x="18" y="274"/>
                    <a:pt x="24" y="274"/>
                  </a:cubicBezTo>
                  <a:cubicBezTo>
                    <a:pt x="34" y="274"/>
                    <a:pt x="103" y="203"/>
                    <a:pt x="103"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0" name="Freeform 189">
              <a:extLst>
                <a:ext uri="{FF2B5EF4-FFF2-40B4-BE49-F238E27FC236}">
                  <a16:creationId xmlns:a16="http://schemas.microsoft.com/office/drawing/2014/main" id="{89F7317F-494E-8248-9622-A6F33D63B74B}"/>
                </a:ext>
              </a:extLst>
            </p:cNvPr>
            <p:cNvSpPr/>
            <p:nvPr/>
          </p:nvSpPr>
          <p:spPr>
            <a:xfrm>
              <a:off x="7392240" y="6733080"/>
              <a:ext cx="142920" cy="149040"/>
            </a:xfrm>
            <a:custGeom>
              <a:avLst/>
              <a:gdLst/>
              <a:ahLst/>
              <a:cxnLst>
                <a:cxn ang="3cd4">
                  <a:pos x="hc" y="t"/>
                </a:cxn>
                <a:cxn ang="cd2">
                  <a:pos x="l" y="vc"/>
                </a:cxn>
                <a:cxn ang="cd4">
                  <a:pos x="hc" y="b"/>
                </a:cxn>
                <a:cxn ang="0">
                  <a:pos x="r" y="vc"/>
                </a:cxn>
              </a:cxnLst>
              <a:rect l="l" t="t" r="r" b="b"/>
              <a:pathLst>
                <a:path w="398" h="415">
                  <a:moveTo>
                    <a:pt x="290" y="58"/>
                  </a:moveTo>
                  <a:cubicBezTo>
                    <a:pt x="274" y="25"/>
                    <a:pt x="248" y="0"/>
                    <a:pt x="209" y="0"/>
                  </a:cubicBezTo>
                  <a:cubicBezTo>
                    <a:pt x="108" y="0"/>
                    <a:pt x="0" y="135"/>
                    <a:pt x="0" y="267"/>
                  </a:cubicBezTo>
                  <a:cubicBezTo>
                    <a:pt x="0" y="354"/>
                    <a:pt x="47" y="415"/>
                    <a:pt x="116" y="415"/>
                  </a:cubicBezTo>
                  <a:cubicBezTo>
                    <a:pt x="134" y="415"/>
                    <a:pt x="177" y="410"/>
                    <a:pt x="229" y="346"/>
                  </a:cubicBezTo>
                  <a:cubicBezTo>
                    <a:pt x="237" y="383"/>
                    <a:pt x="266" y="415"/>
                    <a:pt x="308" y="415"/>
                  </a:cubicBezTo>
                  <a:cubicBezTo>
                    <a:pt x="339" y="415"/>
                    <a:pt x="359" y="394"/>
                    <a:pt x="373" y="365"/>
                  </a:cubicBezTo>
                  <a:cubicBezTo>
                    <a:pt x="386" y="332"/>
                    <a:pt x="398" y="276"/>
                    <a:pt x="398" y="274"/>
                  </a:cubicBezTo>
                  <a:cubicBezTo>
                    <a:pt x="398" y="265"/>
                    <a:pt x="390" y="265"/>
                    <a:pt x="388" y="265"/>
                  </a:cubicBezTo>
                  <a:cubicBezTo>
                    <a:pt x="380" y="265"/>
                    <a:pt x="378" y="267"/>
                    <a:pt x="376" y="282"/>
                  </a:cubicBezTo>
                  <a:cubicBezTo>
                    <a:pt x="361" y="340"/>
                    <a:pt x="345" y="394"/>
                    <a:pt x="309" y="394"/>
                  </a:cubicBezTo>
                  <a:cubicBezTo>
                    <a:pt x="286" y="394"/>
                    <a:pt x="284" y="371"/>
                    <a:pt x="284" y="352"/>
                  </a:cubicBezTo>
                  <a:cubicBezTo>
                    <a:pt x="284" y="332"/>
                    <a:pt x="286" y="325"/>
                    <a:pt x="296" y="284"/>
                  </a:cubicBezTo>
                  <a:cubicBezTo>
                    <a:pt x="306" y="247"/>
                    <a:pt x="306" y="236"/>
                    <a:pt x="313" y="203"/>
                  </a:cubicBezTo>
                  <a:lnTo>
                    <a:pt x="345" y="75"/>
                  </a:lnTo>
                  <a:cubicBezTo>
                    <a:pt x="351" y="48"/>
                    <a:pt x="351" y="48"/>
                    <a:pt x="351" y="44"/>
                  </a:cubicBezTo>
                  <a:cubicBezTo>
                    <a:pt x="351" y="27"/>
                    <a:pt x="341" y="19"/>
                    <a:pt x="327" y="19"/>
                  </a:cubicBezTo>
                  <a:cubicBezTo>
                    <a:pt x="306" y="19"/>
                    <a:pt x="292" y="39"/>
                    <a:pt x="290" y="58"/>
                  </a:cubicBezTo>
                  <a:close/>
                  <a:moveTo>
                    <a:pt x="233" y="296"/>
                  </a:moveTo>
                  <a:cubicBezTo>
                    <a:pt x="229" y="313"/>
                    <a:pt x="229" y="313"/>
                    <a:pt x="217" y="330"/>
                  </a:cubicBezTo>
                  <a:cubicBezTo>
                    <a:pt x="177" y="379"/>
                    <a:pt x="142" y="394"/>
                    <a:pt x="118" y="394"/>
                  </a:cubicBezTo>
                  <a:cubicBezTo>
                    <a:pt x="75" y="394"/>
                    <a:pt x="61" y="344"/>
                    <a:pt x="61" y="309"/>
                  </a:cubicBezTo>
                  <a:cubicBezTo>
                    <a:pt x="61" y="263"/>
                    <a:pt x="91" y="149"/>
                    <a:pt x="110" y="108"/>
                  </a:cubicBezTo>
                  <a:cubicBezTo>
                    <a:pt x="136" y="54"/>
                    <a:pt x="175" y="21"/>
                    <a:pt x="211" y="21"/>
                  </a:cubicBezTo>
                  <a:cubicBezTo>
                    <a:pt x="268" y="21"/>
                    <a:pt x="280" y="95"/>
                    <a:pt x="280" y="102"/>
                  </a:cubicBezTo>
                  <a:cubicBezTo>
                    <a:pt x="280" y="106"/>
                    <a:pt x="278" y="112"/>
                    <a:pt x="276" y="1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1" name="Freeform 190">
              <a:extLst>
                <a:ext uri="{FF2B5EF4-FFF2-40B4-BE49-F238E27FC236}">
                  <a16:creationId xmlns:a16="http://schemas.microsoft.com/office/drawing/2014/main" id="{4FC20CFC-A31E-AA42-A033-9189A1F5FC1E}"/>
                </a:ext>
              </a:extLst>
            </p:cNvPr>
            <p:cNvSpPr/>
            <p:nvPr/>
          </p:nvSpPr>
          <p:spPr>
            <a:xfrm>
              <a:off x="756180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2" name="Freeform 191">
              <a:extLst>
                <a:ext uri="{FF2B5EF4-FFF2-40B4-BE49-F238E27FC236}">
                  <a16:creationId xmlns:a16="http://schemas.microsoft.com/office/drawing/2014/main" id="{2E8ED66B-17E3-6940-963E-06CE7C96DE48}"/>
                </a:ext>
              </a:extLst>
            </p:cNvPr>
            <p:cNvSpPr/>
            <p:nvPr/>
          </p:nvSpPr>
          <p:spPr>
            <a:xfrm>
              <a:off x="7701840" y="6632640"/>
              <a:ext cx="42840" cy="327960"/>
            </a:xfrm>
            <a:custGeom>
              <a:avLst/>
              <a:gdLst/>
              <a:ahLst/>
              <a:cxnLst>
                <a:cxn ang="3cd4">
                  <a:pos x="hc" y="t"/>
                </a:cxn>
                <a:cxn ang="cd2">
                  <a:pos x="l" y="vc"/>
                </a:cxn>
                <a:cxn ang="cd4">
                  <a:pos x="hc" y="b"/>
                </a:cxn>
                <a:cxn ang="0">
                  <a:pos x="r" y="vc"/>
                </a:cxn>
              </a:cxnLst>
              <a:rect l="l" t="t" r="r" b="b"/>
              <a:pathLst>
                <a:path w="120" h="912">
                  <a:moveTo>
                    <a:pt x="120" y="912"/>
                  </a:moveTo>
                  <a:lnTo>
                    <a:pt x="120" y="877"/>
                  </a:lnTo>
                  <a:lnTo>
                    <a:pt x="35" y="877"/>
                  </a:lnTo>
                  <a:lnTo>
                    <a:pt x="35" y="37"/>
                  </a:lnTo>
                  <a:lnTo>
                    <a:pt x="120" y="37"/>
                  </a:lnTo>
                  <a:lnTo>
                    <a:pt x="120" y="0"/>
                  </a:lnTo>
                  <a:lnTo>
                    <a:pt x="0" y="0"/>
                  </a:lnTo>
                  <a:lnTo>
                    <a:pt x="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3" name="Freeform 192">
              <a:extLst>
                <a:ext uri="{FF2B5EF4-FFF2-40B4-BE49-F238E27FC236}">
                  <a16:creationId xmlns:a16="http://schemas.microsoft.com/office/drawing/2014/main" id="{E855CEB6-6317-2244-9FA9-CA2CE39F366B}"/>
                </a:ext>
              </a:extLst>
            </p:cNvPr>
            <p:cNvSpPr/>
            <p:nvPr/>
          </p:nvSpPr>
          <p:spPr>
            <a:xfrm>
              <a:off x="7760520" y="6733080"/>
              <a:ext cx="127440" cy="149040"/>
            </a:xfrm>
            <a:custGeom>
              <a:avLst/>
              <a:gdLst/>
              <a:ahLst/>
              <a:cxnLst>
                <a:cxn ang="3cd4">
                  <a:pos x="hc" y="t"/>
                </a:cxn>
                <a:cxn ang="cd2">
                  <a:pos x="l" y="vc"/>
                </a:cxn>
                <a:cxn ang="cd4">
                  <a:pos x="hc" y="b"/>
                </a:cxn>
                <a:cxn ang="0">
                  <a:pos x="r" y="vc"/>
                </a:cxn>
              </a:cxnLst>
              <a:rect l="l" t="t" r="r" b="b"/>
              <a:pathLst>
                <a:path w="355" h="415">
                  <a:moveTo>
                    <a:pt x="51" y="350"/>
                  </a:moveTo>
                  <a:cubicBezTo>
                    <a:pt x="49" y="365"/>
                    <a:pt x="43" y="386"/>
                    <a:pt x="43" y="390"/>
                  </a:cubicBezTo>
                  <a:cubicBezTo>
                    <a:pt x="43" y="406"/>
                    <a:pt x="55" y="415"/>
                    <a:pt x="69" y="415"/>
                  </a:cubicBezTo>
                  <a:cubicBezTo>
                    <a:pt x="79" y="415"/>
                    <a:pt x="95" y="406"/>
                    <a:pt x="101" y="390"/>
                  </a:cubicBezTo>
                  <a:cubicBezTo>
                    <a:pt x="103" y="386"/>
                    <a:pt x="132" y="261"/>
                    <a:pt x="136" y="245"/>
                  </a:cubicBezTo>
                  <a:cubicBezTo>
                    <a:pt x="142" y="213"/>
                    <a:pt x="158" y="149"/>
                    <a:pt x="164" y="124"/>
                  </a:cubicBezTo>
                  <a:cubicBezTo>
                    <a:pt x="168" y="114"/>
                    <a:pt x="191" y="70"/>
                    <a:pt x="213" y="50"/>
                  </a:cubicBezTo>
                  <a:cubicBezTo>
                    <a:pt x="219" y="44"/>
                    <a:pt x="244" y="21"/>
                    <a:pt x="282" y="21"/>
                  </a:cubicBezTo>
                  <a:cubicBezTo>
                    <a:pt x="306" y="21"/>
                    <a:pt x="317" y="31"/>
                    <a:pt x="319" y="31"/>
                  </a:cubicBezTo>
                  <a:cubicBezTo>
                    <a:pt x="292" y="35"/>
                    <a:pt x="274" y="58"/>
                    <a:pt x="274" y="81"/>
                  </a:cubicBezTo>
                  <a:cubicBezTo>
                    <a:pt x="274" y="95"/>
                    <a:pt x="284" y="114"/>
                    <a:pt x="308" y="114"/>
                  </a:cubicBezTo>
                  <a:cubicBezTo>
                    <a:pt x="329" y="114"/>
                    <a:pt x="355" y="93"/>
                    <a:pt x="355" y="60"/>
                  </a:cubicBezTo>
                  <a:cubicBezTo>
                    <a:pt x="355" y="27"/>
                    <a:pt x="327" y="0"/>
                    <a:pt x="282" y="0"/>
                  </a:cubicBezTo>
                  <a:cubicBezTo>
                    <a:pt x="225" y="0"/>
                    <a:pt x="187" y="46"/>
                    <a:pt x="171" y="70"/>
                  </a:cubicBezTo>
                  <a:cubicBezTo>
                    <a:pt x="164" y="29"/>
                    <a:pt x="132" y="0"/>
                    <a:pt x="91" y="0"/>
                  </a:cubicBezTo>
                  <a:cubicBezTo>
                    <a:pt x="51" y="0"/>
                    <a:pt x="35" y="35"/>
                    <a:pt x="28" y="52"/>
                  </a:cubicBezTo>
                  <a:cubicBezTo>
                    <a:pt x="12" y="83"/>
                    <a:pt x="0" y="139"/>
                    <a:pt x="0" y="141"/>
                  </a:cubicBezTo>
                  <a:cubicBezTo>
                    <a:pt x="0" y="149"/>
                    <a:pt x="8" y="149"/>
                    <a:pt x="10" y="149"/>
                  </a:cubicBezTo>
                  <a:cubicBezTo>
                    <a:pt x="20" y="149"/>
                    <a:pt x="20" y="149"/>
                    <a:pt x="26" y="129"/>
                  </a:cubicBezTo>
                  <a:cubicBezTo>
                    <a:pt x="39" y="64"/>
                    <a:pt x="57" y="21"/>
                    <a:pt x="89" y="21"/>
                  </a:cubicBezTo>
                  <a:cubicBezTo>
                    <a:pt x="104" y="21"/>
                    <a:pt x="116" y="27"/>
                    <a:pt x="116" y="62"/>
                  </a:cubicBezTo>
                  <a:cubicBezTo>
                    <a:pt x="116" y="81"/>
                    <a:pt x="112" y="91"/>
                    <a:pt x="103" y="1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4" name="Freeform 193">
              <a:extLst>
                <a:ext uri="{FF2B5EF4-FFF2-40B4-BE49-F238E27FC236}">
                  <a16:creationId xmlns:a16="http://schemas.microsoft.com/office/drawing/2014/main" id="{BCDB7CC9-2FCA-6D4B-B10D-5569DFBFA8BF}"/>
                </a:ext>
              </a:extLst>
            </p:cNvPr>
            <p:cNvSpPr/>
            <p:nvPr/>
          </p:nvSpPr>
          <p:spPr>
            <a:xfrm>
              <a:off x="7986960" y="6687000"/>
              <a:ext cx="207720" cy="218880"/>
            </a:xfrm>
            <a:custGeom>
              <a:avLst/>
              <a:gdLst/>
              <a:ahLst/>
              <a:cxnLst>
                <a:cxn ang="3cd4">
                  <a:pos x="hc" y="t"/>
                </a:cxn>
                <a:cxn ang="cd2">
                  <a:pos x="l" y="vc"/>
                </a:cxn>
                <a:cxn ang="cd4">
                  <a:pos x="hc" y="b"/>
                </a:cxn>
                <a:cxn ang="0">
                  <a:pos x="r" y="vc"/>
                </a:cxn>
              </a:cxnLst>
              <a:rect l="l" t="t" r="r" b="b"/>
              <a:pathLst>
                <a:path w="578" h="609">
                  <a:moveTo>
                    <a:pt x="308" y="323"/>
                  </a:moveTo>
                  <a:lnTo>
                    <a:pt x="550" y="323"/>
                  </a:lnTo>
                  <a:cubicBezTo>
                    <a:pt x="562" y="323"/>
                    <a:pt x="578" y="323"/>
                    <a:pt x="578" y="305"/>
                  </a:cubicBezTo>
                  <a:cubicBezTo>
                    <a:pt x="578" y="286"/>
                    <a:pt x="562" y="286"/>
                    <a:pt x="550" y="286"/>
                  </a:cubicBezTo>
                  <a:lnTo>
                    <a:pt x="308" y="286"/>
                  </a:lnTo>
                  <a:lnTo>
                    <a:pt x="308" y="31"/>
                  </a:lnTo>
                  <a:cubicBezTo>
                    <a:pt x="308" y="17"/>
                    <a:pt x="308" y="0"/>
                    <a:pt x="290" y="0"/>
                  </a:cubicBezTo>
                  <a:cubicBezTo>
                    <a:pt x="272" y="0"/>
                    <a:pt x="272" y="17"/>
                    <a:pt x="272" y="31"/>
                  </a:cubicBezTo>
                  <a:lnTo>
                    <a:pt x="272" y="286"/>
                  </a:lnTo>
                  <a:lnTo>
                    <a:pt x="30" y="286"/>
                  </a:lnTo>
                  <a:cubicBezTo>
                    <a:pt x="16" y="286"/>
                    <a:pt x="0" y="286"/>
                    <a:pt x="0" y="305"/>
                  </a:cubicBezTo>
                  <a:cubicBezTo>
                    <a:pt x="0" y="323"/>
                    <a:pt x="16" y="323"/>
                    <a:pt x="30" y="323"/>
                  </a:cubicBezTo>
                  <a:lnTo>
                    <a:pt x="272" y="323"/>
                  </a:lnTo>
                  <a:lnTo>
                    <a:pt x="272" y="578"/>
                  </a:lnTo>
                  <a:cubicBezTo>
                    <a:pt x="272" y="591"/>
                    <a:pt x="272" y="609"/>
                    <a:pt x="290" y="609"/>
                  </a:cubicBezTo>
                  <a:cubicBezTo>
                    <a:pt x="308" y="609"/>
                    <a:pt x="308" y="591"/>
                    <a:pt x="308" y="5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5" name="Freeform 194">
              <a:extLst>
                <a:ext uri="{FF2B5EF4-FFF2-40B4-BE49-F238E27FC236}">
                  <a16:creationId xmlns:a16="http://schemas.microsoft.com/office/drawing/2014/main" id="{3519B9DF-3287-9248-A914-92CEEB2A29EF}"/>
                </a:ext>
              </a:extLst>
            </p:cNvPr>
            <p:cNvSpPr/>
            <p:nvPr/>
          </p:nvSpPr>
          <p:spPr>
            <a:xfrm>
              <a:off x="8285760" y="6733080"/>
              <a:ext cx="164160" cy="216000"/>
            </a:xfrm>
            <a:custGeom>
              <a:avLst/>
              <a:gdLst/>
              <a:ahLst/>
              <a:cxnLst>
                <a:cxn ang="3cd4">
                  <a:pos x="hc" y="t"/>
                </a:cxn>
                <a:cxn ang="cd2">
                  <a:pos x="l" y="vc"/>
                </a:cxn>
                <a:cxn ang="cd4">
                  <a:pos x="hc" y="b"/>
                </a:cxn>
                <a:cxn ang="0">
                  <a:pos x="r" y="vc"/>
                </a:cxn>
              </a:cxnLst>
              <a:rect l="l" t="t" r="r" b="b"/>
              <a:pathLst>
                <a:path w="457" h="601">
                  <a:moveTo>
                    <a:pt x="20" y="172"/>
                  </a:moveTo>
                  <a:cubicBezTo>
                    <a:pt x="53" y="66"/>
                    <a:pt x="148" y="66"/>
                    <a:pt x="158" y="66"/>
                  </a:cubicBezTo>
                  <a:cubicBezTo>
                    <a:pt x="290" y="66"/>
                    <a:pt x="300" y="226"/>
                    <a:pt x="300" y="298"/>
                  </a:cubicBezTo>
                  <a:cubicBezTo>
                    <a:pt x="300" y="354"/>
                    <a:pt x="296" y="369"/>
                    <a:pt x="288" y="388"/>
                  </a:cubicBezTo>
                  <a:cubicBezTo>
                    <a:pt x="270" y="454"/>
                    <a:pt x="244" y="560"/>
                    <a:pt x="244" y="584"/>
                  </a:cubicBezTo>
                  <a:cubicBezTo>
                    <a:pt x="244" y="595"/>
                    <a:pt x="248" y="601"/>
                    <a:pt x="254" y="601"/>
                  </a:cubicBezTo>
                  <a:cubicBezTo>
                    <a:pt x="266" y="601"/>
                    <a:pt x="274" y="580"/>
                    <a:pt x="282" y="545"/>
                  </a:cubicBezTo>
                  <a:cubicBezTo>
                    <a:pt x="304" y="468"/>
                    <a:pt x="311" y="417"/>
                    <a:pt x="315" y="388"/>
                  </a:cubicBezTo>
                  <a:cubicBezTo>
                    <a:pt x="317" y="377"/>
                    <a:pt x="317" y="365"/>
                    <a:pt x="321" y="352"/>
                  </a:cubicBezTo>
                  <a:cubicBezTo>
                    <a:pt x="349" y="263"/>
                    <a:pt x="406" y="126"/>
                    <a:pt x="440" y="54"/>
                  </a:cubicBezTo>
                  <a:cubicBezTo>
                    <a:pt x="445" y="44"/>
                    <a:pt x="457" y="23"/>
                    <a:pt x="457" y="19"/>
                  </a:cubicBezTo>
                  <a:cubicBezTo>
                    <a:pt x="457" y="10"/>
                    <a:pt x="447" y="10"/>
                    <a:pt x="445" y="10"/>
                  </a:cubicBezTo>
                  <a:cubicBezTo>
                    <a:pt x="444" y="10"/>
                    <a:pt x="438" y="10"/>
                    <a:pt x="436" y="17"/>
                  </a:cubicBezTo>
                  <a:cubicBezTo>
                    <a:pt x="390" y="104"/>
                    <a:pt x="355" y="195"/>
                    <a:pt x="321" y="286"/>
                  </a:cubicBezTo>
                  <a:cubicBezTo>
                    <a:pt x="319" y="259"/>
                    <a:pt x="319" y="189"/>
                    <a:pt x="286" y="99"/>
                  </a:cubicBezTo>
                  <a:cubicBezTo>
                    <a:pt x="264" y="46"/>
                    <a:pt x="229" y="0"/>
                    <a:pt x="170" y="0"/>
                  </a:cubicBezTo>
                  <a:cubicBezTo>
                    <a:pt x="61" y="0"/>
                    <a:pt x="0" y="139"/>
                    <a:pt x="0" y="168"/>
                  </a:cubicBezTo>
                  <a:cubicBezTo>
                    <a:pt x="0" y="176"/>
                    <a:pt x="8" y="176"/>
                    <a:pt x="16" y="1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6" name="Freeform 195">
              <a:extLst>
                <a:ext uri="{FF2B5EF4-FFF2-40B4-BE49-F238E27FC236}">
                  <a16:creationId xmlns:a16="http://schemas.microsoft.com/office/drawing/2014/main" id="{F40E9DA4-80DD-1347-A5C7-6825E7E6932A}"/>
                </a:ext>
              </a:extLst>
            </p:cNvPr>
            <p:cNvSpPr/>
            <p:nvPr/>
          </p:nvSpPr>
          <p:spPr>
            <a:xfrm>
              <a:off x="8475840" y="6654239"/>
              <a:ext cx="222480" cy="231840"/>
            </a:xfrm>
            <a:custGeom>
              <a:avLst/>
              <a:gdLst/>
              <a:ahLst/>
              <a:cxnLst>
                <a:cxn ang="3cd4">
                  <a:pos x="hc" y="t"/>
                </a:cxn>
                <a:cxn ang="cd2">
                  <a:pos x="l" y="vc"/>
                </a:cxn>
                <a:cxn ang="cd4">
                  <a:pos x="hc" y="b"/>
                </a:cxn>
                <a:cxn ang="0">
                  <a:pos x="r" y="vc"/>
                </a:cxn>
              </a:cxnLst>
              <a:rect l="l" t="t" r="r" b="b"/>
              <a:pathLst>
                <a:path w="619" h="645">
                  <a:moveTo>
                    <a:pt x="497" y="104"/>
                  </a:moveTo>
                  <a:cubicBezTo>
                    <a:pt x="540" y="33"/>
                    <a:pt x="576" y="31"/>
                    <a:pt x="607" y="29"/>
                  </a:cubicBezTo>
                  <a:cubicBezTo>
                    <a:pt x="619" y="27"/>
                    <a:pt x="619" y="12"/>
                    <a:pt x="619" y="10"/>
                  </a:cubicBezTo>
                  <a:cubicBezTo>
                    <a:pt x="619" y="4"/>
                    <a:pt x="615" y="0"/>
                    <a:pt x="607" y="0"/>
                  </a:cubicBezTo>
                  <a:cubicBezTo>
                    <a:pt x="585" y="0"/>
                    <a:pt x="560" y="2"/>
                    <a:pt x="536" y="2"/>
                  </a:cubicBezTo>
                  <a:cubicBezTo>
                    <a:pt x="509" y="2"/>
                    <a:pt x="479" y="0"/>
                    <a:pt x="451" y="0"/>
                  </a:cubicBezTo>
                  <a:cubicBezTo>
                    <a:pt x="445" y="0"/>
                    <a:pt x="434" y="0"/>
                    <a:pt x="434" y="17"/>
                  </a:cubicBezTo>
                  <a:cubicBezTo>
                    <a:pt x="434" y="27"/>
                    <a:pt x="442" y="29"/>
                    <a:pt x="447" y="29"/>
                  </a:cubicBezTo>
                  <a:cubicBezTo>
                    <a:pt x="471" y="31"/>
                    <a:pt x="489" y="39"/>
                    <a:pt x="489" y="58"/>
                  </a:cubicBezTo>
                  <a:cubicBezTo>
                    <a:pt x="489" y="73"/>
                    <a:pt x="475" y="93"/>
                    <a:pt x="475" y="93"/>
                  </a:cubicBezTo>
                  <a:lnTo>
                    <a:pt x="209" y="539"/>
                  </a:lnTo>
                  <a:lnTo>
                    <a:pt x="150" y="56"/>
                  </a:lnTo>
                  <a:cubicBezTo>
                    <a:pt x="150" y="39"/>
                    <a:pt x="170" y="29"/>
                    <a:pt x="209" y="29"/>
                  </a:cubicBezTo>
                  <a:cubicBezTo>
                    <a:pt x="221" y="29"/>
                    <a:pt x="231" y="29"/>
                    <a:pt x="231" y="10"/>
                  </a:cubicBezTo>
                  <a:cubicBezTo>
                    <a:pt x="231" y="2"/>
                    <a:pt x="225" y="0"/>
                    <a:pt x="219" y="0"/>
                  </a:cubicBezTo>
                  <a:cubicBezTo>
                    <a:pt x="183" y="0"/>
                    <a:pt x="146" y="2"/>
                    <a:pt x="110" y="2"/>
                  </a:cubicBezTo>
                  <a:cubicBezTo>
                    <a:pt x="95" y="2"/>
                    <a:pt x="79" y="2"/>
                    <a:pt x="63" y="2"/>
                  </a:cubicBezTo>
                  <a:cubicBezTo>
                    <a:pt x="47" y="2"/>
                    <a:pt x="32" y="0"/>
                    <a:pt x="16" y="0"/>
                  </a:cubicBezTo>
                  <a:cubicBezTo>
                    <a:pt x="10" y="0"/>
                    <a:pt x="0" y="0"/>
                    <a:pt x="0" y="17"/>
                  </a:cubicBezTo>
                  <a:cubicBezTo>
                    <a:pt x="0" y="29"/>
                    <a:pt x="8" y="29"/>
                    <a:pt x="22" y="29"/>
                  </a:cubicBezTo>
                  <a:cubicBezTo>
                    <a:pt x="71" y="29"/>
                    <a:pt x="71" y="37"/>
                    <a:pt x="73" y="60"/>
                  </a:cubicBezTo>
                  <a:lnTo>
                    <a:pt x="142" y="624"/>
                  </a:lnTo>
                  <a:cubicBezTo>
                    <a:pt x="146" y="640"/>
                    <a:pt x="148" y="645"/>
                    <a:pt x="160" y="645"/>
                  </a:cubicBezTo>
                  <a:cubicBezTo>
                    <a:pt x="173" y="645"/>
                    <a:pt x="177" y="640"/>
                    <a:pt x="183" y="6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7" name="Freeform 196">
              <a:extLst>
                <a:ext uri="{FF2B5EF4-FFF2-40B4-BE49-F238E27FC236}">
                  <a16:creationId xmlns:a16="http://schemas.microsoft.com/office/drawing/2014/main" id="{90F07445-7530-F043-B4C7-93605142BE86}"/>
                </a:ext>
              </a:extLst>
            </p:cNvPr>
            <p:cNvSpPr/>
            <p:nvPr/>
          </p:nvSpPr>
          <p:spPr>
            <a:xfrm>
              <a:off x="8718480" y="6643799"/>
              <a:ext cx="131040" cy="101880"/>
            </a:xfrm>
            <a:custGeom>
              <a:avLst/>
              <a:gdLst/>
              <a:ahLst/>
              <a:cxnLst>
                <a:cxn ang="3cd4">
                  <a:pos x="hc" y="t"/>
                </a:cxn>
                <a:cxn ang="cd2">
                  <a:pos x="l" y="vc"/>
                </a:cxn>
                <a:cxn ang="cd4">
                  <a:pos x="hc" y="b"/>
                </a:cxn>
                <a:cxn ang="0">
                  <a:pos x="r" y="vc"/>
                </a:cxn>
              </a:cxnLst>
              <a:rect l="l" t="t" r="r" b="b"/>
              <a:pathLst>
                <a:path w="365" h="284">
                  <a:moveTo>
                    <a:pt x="162" y="44"/>
                  </a:moveTo>
                  <a:lnTo>
                    <a:pt x="235" y="44"/>
                  </a:lnTo>
                  <a:cubicBezTo>
                    <a:pt x="225" y="83"/>
                    <a:pt x="213" y="141"/>
                    <a:pt x="213" y="191"/>
                  </a:cubicBezTo>
                  <a:cubicBezTo>
                    <a:pt x="213" y="218"/>
                    <a:pt x="215" y="234"/>
                    <a:pt x="219" y="249"/>
                  </a:cubicBezTo>
                  <a:cubicBezTo>
                    <a:pt x="229" y="280"/>
                    <a:pt x="237" y="284"/>
                    <a:pt x="246" y="284"/>
                  </a:cubicBezTo>
                  <a:cubicBezTo>
                    <a:pt x="260" y="284"/>
                    <a:pt x="274" y="269"/>
                    <a:pt x="274" y="255"/>
                  </a:cubicBezTo>
                  <a:cubicBezTo>
                    <a:pt x="274" y="249"/>
                    <a:pt x="274" y="247"/>
                    <a:pt x="270" y="240"/>
                  </a:cubicBezTo>
                  <a:cubicBezTo>
                    <a:pt x="258" y="216"/>
                    <a:pt x="248" y="180"/>
                    <a:pt x="248" y="126"/>
                  </a:cubicBezTo>
                  <a:cubicBezTo>
                    <a:pt x="248" y="114"/>
                    <a:pt x="248" y="89"/>
                    <a:pt x="256" y="44"/>
                  </a:cubicBezTo>
                  <a:lnTo>
                    <a:pt x="333" y="44"/>
                  </a:lnTo>
                  <a:cubicBezTo>
                    <a:pt x="343" y="44"/>
                    <a:pt x="349" y="44"/>
                    <a:pt x="355" y="39"/>
                  </a:cubicBezTo>
                  <a:cubicBezTo>
                    <a:pt x="363" y="31"/>
                    <a:pt x="365" y="23"/>
                    <a:pt x="365" y="19"/>
                  </a:cubicBezTo>
                  <a:cubicBezTo>
                    <a:pt x="365" y="0"/>
                    <a:pt x="349" y="0"/>
                    <a:pt x="339" y="0"/>
                  </a:cubicBezTo>
                  <a:lnTo>
                    <a:pt x="108" y="0"/>
                  </a:lnTo>
                  <a:cubicBezTo>
                    <a:pt x="85" y="0"/>
                    <a:pt x="67" y="6"/>
                    <a:pt x="39" y="33"/>
                  </a:cubicBezTo>
                  <a:cubicBezTo>
                    <a:pt x="24" y="48"/>
                    <a:pt x="0" y="83"/>
                    <a:pt x="0" y="87"/>
                  </a:cubicBezTo>
                  <a:cubicBezTo>
                    <a:pt x="0" y="95"/>
                    <a:pt x="8" y="95"/>
                    <a:pt x="10" y="95"/>
                  </a:cubicBezTo>
                  <a:cubicBezTo>
                    <a:pt x="18" y="95"/>
                    <a:pt x="18" y="95"/>
                    <a:pt x="22" y="89"/>
                  </a:cubicBezTo>
                  <a:cubicBezTo>
                    <a:pt x="53" y="44"/>
                    <a:pt x="91" y="44"/>
                    <a:pt x="104" y="44"/>
                  </a:cubicBezTo>
                  <a:lnTo>
                    <a:pt x="140" y="44"/>
                  </a:lnTo>
                  <a:cubicBezTo>
                    <a:pt x="122" y="114"/>
                    <a:pt x="89" y="191"/>
                    <a:pt x="71" y="228"/>
                  </a:cubicBezTo>
                  <a:cubicBezTo>
                    <a:pt x="67" y="236"/>
                    <a:pt x="61" y="251"/>
                    <a:pt x="59" y="253"/>
                  </a:cubicBezTo>
                  <a:cubicBezTo>
                    <a:pt x="59" y="255"/>
                    <a:pt x="57" y="259"/>
                    <a:pt x="57" y="263"/>
                  </a:cubicBezTo>
                  <a:cubicBezTo>
                    <a:pt x="57" y="274"/>
                    <a:pt x="65" y="284"/>
                    <a:pt x="79" y="284"/>
                  </a:cubicBezTo>
                  <a:cubicBezTo>
                    <a:pt x="103" y="284"/>
                    <a:pt x="110" y="255"/>
                    <a:pt x="124" y="1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8" name="Freeform 197">
              <a:extLst>
                <a:ext uri="{FF2B5EF4-FFF2-40B4-BE49-F238E27FC236}">
                  <a16:creationId xmlns:a16="http://schemas.microsoft.com/office/drawing/2014/main" id="{28B7D9F8-9688-E84B-B5DC-522D6991B0BD}"/>
                </a:ext>
              </a:extLst>
            </p:cNvPr>
            <p:cNvSpPr/>
            <p:nvPr/>
          </p:nvSpPr>
          <p:spPr>
            <a:xfrm>
              <a:off x="8908920" y="6632640"/>
              <a:ext cx="72720" cy="327960"/>
            </a:xfrm>
            <a:custGeom>
              <a:avLst/>
              <a:gdLst/>
              <a:ahLst/>
              <a:cxnLst>
                <a:cxn ang="3cd4">
                  <a:pos x="hc" y="t"/>
                </a:cxn>
                <a:cxn ang="cd2">
                  <a:pos x="l" y="vc"/>
                </a:cxn>
                <a:cxn ang="cd4">
                  <a:pos x="hc" y="b"/>
                </a:cxn>
                <a:cxn ang="0">
                  <a:pos x="r" y="vc"/>
                </a:cxn>
              </a:cxnLst>
              <a:rect l="l" t="t" r="r" b="b"/>
              <a:pathLst>
                <a:path w="203" h="912">
                  <a:moveTo>
                    <a:pt x="203" y="904"/>
                  </a:moveTo>
                  <a:cubicBezTo>
                    <a:pt x="203" y="902"/>
                    <a:pt x="203" y="900"/>
                    <a:pt x="187" y="883"/>
                  </a:cubicBezTo>
                  <a:cubicBezTo>
                    <a:pt x="79" y="769"/>
                    <a:pt x="51" y="597"/>
                    <a:pt x="51" y="456"/>
                  </a:cubicBezTo>
                  <a:cubicBezTo>
                    <a:pt x="51" y="298"/>
                    <a:pt x="85" y="139"/>
                    <a:pt x="191" y="25"/>
                  </a:cubicBezTo>
                  <a:cubicBezTo>
                    <a:pt x="203" y="15"/>
                    <a:pt x="203" y="12"/>
                    <a:pt x="203" y="8"/>
                  </a:cubicBezTo>
                  <a:cubicBezTo>
                    <a:pt x="203" y="2"/>
                    <a:pt x="199" y="0"/>
                    <a:pt x="193" y="0"/>
                  </a:cubicBezTo>
                  <a:cubicBezTo>
                    <a:pt x="185" y="0"/>
                    <a:pt x="106" y="62"/>
                    <a:pt x="55" y="178"/>
                  </a:cubicBezTo>
                  <a:cubicBezTo>
                    <a:pt x="10" y="278"/>
                    <a:pt x="0" y="379"/>
                    <a:pt x="0" y="456"/>
                  </a:cubicBezTo>
                  <a:cubicBezTo>
                    <a:pt x="0" y="529"/>
                    <a:pt x="10" y="638"/>
                    <a:pt x="57" y="742"/>
                  </a:cubicBezTo>
                  <a:cubicBezTo>
                    <a:pt x="110" y="854"/>
                    <a:pt x="185" y="912"/>
                    <a:pt x="193" y="912"/>
                  </a:cubicBezTo>
                  <a:cubicBezTo>
                    <a:pt x="199" y="912"/>
                    <a:pt x="203" y="910"/>
                    <a:pt x="203" y="90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9" name="Freeform 198">
              <a:extLst>
                <a:ext uri="{FF2B5EF4-FFF2-40B4-BE49-F238E27FC236}">
                  <a16:creationId xmlns:a16="http://schemas.microsoft.com/office/drawing/2014/main" id="{BF353ADB-64A1-B24B-8CC6-3FC9E06B2980}"/>
                </a:ext>
              </a:extLst>
            </p:cNvPr>
            <p:cNvSpPr/>
            <p:nvPr/>
          </p:nvSpPr>
          <p:spPr>
            <a:xfrm>
              <a:off x="9015120" y="6733080"/>
              <a:ext cx="115200" cy="149040"/>
            </a:xfrm>
            <a:custGeom>
              <a:avLst/>
              <a:gdLst/>
              <a:ahLst/>
              <a:cxnLst>
                <a:cxn ang="3cd4">
                  <a:pos x="hc" y="t"/>
                </a:cxn>
                <a:cxn ang="cd2">
                  <a:pos x="l" y="vc"/>
                </a:cxn>
                <a:cxn ang="cd4">
                  <a:pos x="hc" y="b"/>
                </a:cxn>
                <a:cxn ang="0">
                  <a:pos x="r" y="vc"/>
                </a:cxn>
              </a:cxnLst>
              <a:rect l="l" t="t" r="r" b="b"/>
              <a:pathLst>
                <a:path w="321" h="415">
                  <a:moveTo>
                    <a:pt x="296" y="62"/>
                  </a:moveTo>
                  <a:cubicBezTo>
                    <a:pt x="270" y="62"/>
                    <a:pt x="254" y="83"/>
                    <a:pt x="254" y="104"/>
                  </a:cubicBezTo>
                  <a:cubicBezTo>
                    <a:pt x="254" y="116"/>
                    <a:pt x="262" y="131"/>
                    <a:pt x="280" y="131"/>
                  </a:cubicBezTo>
                  <a:cubicBezTo>
                    <a:pt x="300" y="131"/>
                    <a:pt x="321" y="114"/>
                    <a:pt x="321" y="79"/>
                  </a:cubicBezTo>
                  <a:cubicBezTo>
                    <a:pt x="321" y="37"/>
                    <a:pt x="284" y="0"/>
                    <a:pt x="217" y="0"/>
                  </a:cubicBezTo>
                  <a:cubicBezTo>
                    <a:pt x="103" y="0"/>
                    <a:pt x="69" y="93"/>
                    <a:pt x="69" y="133"/>
                  </a:cubicBezTo>
                  <a:cubicBezTo>
                    <a:pt x="69" y="205"/>
                    <a:pt x="134" y="220"/>
                    <a:pt x="160" y="224"/>
                  </a:cubicBezTo>
                  <a:cubicBezTo>
                    <a:pt x="205" y="234"/>
                    <a:pt x="250" y="242"/>
                    <a:pt x="250" y="294"/>
                  </a:cubicBezTo>
                  <a:cubicBezTo>
                    <a:pt x="250" y="317"/>
                    <a:pt x="231" y="394"/>
                    <a:pt x="126" y="394"/>
                  </a:cubicBezTo>
                  <a:cubicBezTo>
                    <a:pt x="112" y="394"/>
                    <a:pt x="45" y="394"/>
                    <a:pt x="26" y="346"/>
                  </a:cubicBezTo>
                  <a:cubicBezTo>
                    <a:pt x="59" y="350"/>
                    <a:pt x="81" y="323"/>
                    <a:pt x="81" y="296"/>
                  </a:cubicBezTo>
                  <a:cubicBezTo>
                    <a:pt x="81" y="276"/>
                    <a:pt x="67" y="265"/>
                    <a:pt x="49" y="265"/>
                  </a:cubicBezTo>
                  <a:cubicBezTo>
                    <a:pt x="26" y="265"/>
                    <a:pt x="0" y="284"/>
                    <a:pt x="0" y="325"/>
                  </a:cubicBezTo>
                  <a:cubicBezTo>
                    <a:pt x="0" y="377"/>
                    <a:pt x="49" y="415"/>
                    <a:pt x="124" y="415"/>
                  </a:cubicBezTo>
                  <a:cubicBezTo>
                    <a:pt x="266" y="415"/>
                    <a:pt x="300" y="305"/>
                    <a:pt x="300" y="263"/>
                  </a:cubicBezTo>
                  <a:cubicBezTo>
                    <a:pt x="300" y="230"/>
                    <a:pt x="284" y="207"/>
                    <a:pt x="272" y="195"/>
                  </a:cubicBezTo>
                  <a:cubicBezTo>
                    <a:pt x="248" y="170"/>
                    <a:pt x="225" y="166"/>
                    <a:pt x="185" y="158"/>
                  </a:cubicBezTo>
                  <a:cubicBezTo>
                    <a:pt x="154" y="149"/>
                    <a:pt x="120" y="143"/>
                    <a:pt x="120" y="102"/>
                  </a:cubicBezTo>
                  <a:cubicBezTo>
                    <a:pt x="120" y="77"/>
                    <a:pt x="140" y="21"/>
                    <a:pt x="217" y="21"/>
                  </a:cubicBezTo>
                  <a:cubicBezTo>
                    <a:pt x="239" y="21"/>
                    <a:pt x="282" y="27"/>
                    <a:pt x="296" y="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0" name="Freeform 199">
              <a:extLst>
                <a:ext uri="{FF2B5EF4-FFF2-40B4-BE49-F238E27FC236}">
                  <a16:creationId xmlns:a16="http://schemas.microsoft.com/office/drawing/2014/main" id="{7C2D56EB-4161-BF49-A547-DC680587C94F}"/>
                </a:ext>
              </a:extLst>
            </p:cNvPr>
            <p:cNvSpPr/>
            <p:nvPr/>
          </p:nvSpPr>
          <p:spPr>
            <a:xfrm>
              <a:off x="9155160" y="6614640"/>
              <a:ext cx="55080" cy="119160"/>
            </a:xfrm>
            <a:custGeom>
              <a:avLst/>
              <a:gdLst/>
              <a:ahLst/>
              <a:cxnLst>
                <a:cxn ang="3cd4">
                  <a:pos x="hc" y="t"/>
                </a:cxn>
                <a:cxn ang="cd2">
                  <a:pos x="l" y="vc"/>
                </a:cxn>
                <a:cxn ang="cd4">
                  <a:pos x="hc" y="b"/>
                </a:cxn>
                <a:cxn ang="0">
                  <a:pos x="r" y="vc"/>
                </a:cxn>
              </a:cxnLst>
              <a:rect l="l" t="t" r="r" b="b"/>
              <a:pathLst>
                <a:path w="154" h="332">
                  <a:moveTo>
                    <a:pt x="148" y="56"/>
                  </a:moveTo>
                  <a:cubicBezTo>
                    <a:pt x="154" y="46"/>
                    <a:pt x="154" y="39"/>
                    <a:pt x="154" y="35"/>
                  </a:cubicBezTo>
                  <a:cubicBezTo>
                    <a:pt x="154" y="15"/>
                    <a:pt x="136" y="0"/>
                    <a:pt x="118" y="0"/>
                  </a:cubicBezTo>
                  <a:cubicBezTo>
                    <a:pt x="95" y="0"/>
                    <a:pt x="87" y="21"/>
                    <a:pt x="85" y="31"/>
                  </a:cubicBezTo>
                  <a:lnTo>
                    <a:pt x="4" y="309"/>
                  </a:lnTo>
                  <a:cubicBezTo>
                    <a:pt x="2" y="309"/>
                    <a:pt x="0" y="317"/>
                    <a:pt x="0" y="317"/>
                  </a:cubicBezTo>
                  <a:cubicBezTo>
                    <a:pt x="0" y="325"/>
                    <a:pt x="20" y="332"/>
                    <a:pt x="24" y="332"/>
                  </a:cubicBezTo>
                  <a:cubicBezTo>
                    <a:pt x="28" y="332"/>
                    <a:pt x="30" y="332"/>
                    <a:pt x="34" y="3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1" name="Freeform 200">
              <a:extLst>
                <a:ext uri="{FF2B5EF4-FFF2-40B4-BE49-F238E27FC236}">
                  <a16:creationId xmlns:a16="http://schemas.microsoft.com/office/drawing/2014/main" id="{C86DD1C5-59A7-774E-B7E5-02E6915FEDB0}"/>
                </a:ext>
              </a:extLst>
            </p:cNvPr>
            <p:cNvSpPr/>
            <p:nvPr/>
          </p:nvSpPr>
          <p:spPr>
            <a:xfrm>
              <a:off x="9249480" y="6632640"/>
              <a:ext cx="72720" cy="327960"/>
            </a:xfrm>
            <a:custGeom>
              <a:avLst/>
              <a:gdLst/>
              <a:ahLst/>
              <a:cxnLst>
                <a:cxn ang="3cd4">
                  <a:pos x="hc" y="t"/>
                </a:cxn>
                <a:cxn ang="cd2">
                  <a:pos x="l" y="vc"/>
                </a:cxn>
                <a:cxn ang="cd4">
                  <a:pos x="hc" y="b"/>
                </a:cxn>
                <a:cxn ang="0">
                  <a:pos x="r" y="vc"/>
                </a:cxn>
              </a:cxnLst>
              <a:rect l="l" t="t" r="r" b="b"/>
              <a:pathLst>
                <a:path w="203" h="912">
                  <a:moveTo>
                    <a:pt x="203" y="456"/>
                  </a:moveTo>
                  <a:cubicBezTo>
                    <a:pt x="203" y="386"/>
                    <a:pt x="193" y="276"/>
                    <a:pt x="146" y="172"/>
                  </a:cubicBezTo>
                  <a:cubicBezTo>
                    <a:pt x="93" y="60"/>
                    <a:pt x="18" y="0"/>
                    <a:pt x="8" y="0"/>
                  </a:cubicBezTo>
                  <a:cubicBezTo>
                    <a:pt x="4" y="0"/>
                    <a:pt x="0" y="4"/>
                    <a:pt x="0" y="8"/>
                  </a:cubicBezTo>
                  <a:cubicBezTo>
                    <a:pt x="0" y="12"/>
                    <a:pt x="0" y="15"/>
                    <a:pt x="16" y="31"/>
                  </a:cubicBezTo>
                  <a:cubicBezTo>
                    <a:pt x="103" y="120"/>
                    <a:pt x="152" y="265"/>
                    <a:pt x="152" y="456"/>
                  </a:cubicBezTo>
                  <a:cubicBezTo>
                    <a:pt x="152" y="611"/>
                    <a:pt x="120" y="773"/>
                    <a:pt x="12" y="887"/>
                  </a:cubicBezTo>
                  <a:cubicBezTo>
                    <a:pt x="0" y="900"/>
                    <a:pt x="0" y="902"/>
                    <a:pt x="0" y="904"/>
                  </a:cubicBezTo>
                  <a:cubicBezTo>
                    <a:pt x="0" y="910"/>
                    <a:pt x="4" y="912"/>
                    <a:pt x="8" y="912"/>
                  </a:cubicBezTo>
                  <a:cubicBezTo>
                    <a:pt x="18" y="912"/>
                    <a:pt x="97" y="850"/>
                    <a:pt x="148" y="734"/>
                  </a:cubicBezTo>
                  <a:cubicBezTo>
                    <a:pt x="193" y="634"/>
                    <a:pt x="203" y="533"/>
                    <a:pt x="203" y="4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2" name="Freeform 201">
              <a:extLst>
                <a:ext uri="{FF2B5EF4-FFF2-40B4-BE49-F238E27FC236}">
                  <a16:creationId xmlns:a16="http://schemas.microsoft.com/office/drawing/2014/main" id="{948AFD28-8A77-B94B-ACFB-E48EB4581497}"/>
                </a:ext>
              </a:extLst>
            </p:cNvPr>
            <p:cNvSpPr/>
            <p:nvPr/>
          </p:nvSpPr>
          <p:spPr>
            <a:xfrm>
              <a:off x="9359280" y="6632640"/>
              <a:ext cx="42840" cy="327960"/>
            </a:xfrm>
            <a:custGeom>
              <a:avLst/>
              <a:gdLst/>
              <a:ahLst/>
              <a:cxnLst>
                <a:cxn ang="3cd4">
                  <a:pos x="hc" y="t"/>
                </a:cxn>
                <a:cxn ang="cd2">
                  <a:pos x="l" y="vc"/>
                </a:cxn>
                <a:cxn ang="cd4">
                  <a:pos x="hc" y="b"/>
                </a:cxn>
                <a:cxn ang="0">
                  <a:pos x="r" y="vc"/>
                </a:cxn>
              </a:cxnLst>
              <a:rect l="l" t="t" r="r" b="b"/>
              <a:pathLst>
                <a:path w="120" h="912">
                  <a:moveTo>
                    <a:pt x="120" y="0"/>
                  </a:moveTo>
                  <a:lnTo>
                    <a:pt x="0" y="0"/>
                  </a:lnTo>
                  <a:lnTo>
                    <a:pt x="0" y="37"/>
                  </a:lnTo>
                  <a:lnTo>
                    <a:pt x="85" y="37"/>
                  </a:lnTo>
                  <a:lnTo>
                    <a:pt x="85" y="877"/>
                  </a:lnTo>
                  <a:lnTo>
                    <a:pt x="0" y="877"/>
                  </a:lnTo>
                  <a:lnTo>
                    <a:pt x="0" y="912"/>
                  </a:lnTo>
                  <a:lnTo>
                    <a:pt x="120" y="91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03" name="TextBox 202">
            <a:extLst>
              <a:ext uri="{FF2B5EF4-FFF2-40B4-BE49-F238E27FC236}">
                <a16:creationId xmlns:a16="http://schemas.microsoft.com/office/drawing/2014/main" id="{D900C9C2-40D1-EA45-B3CC-FDA8CE870A76}"/>
              </a:ext>
            </a:extLst>
          </p:cNvPr>
          <p:cNvSpPr txBox="1"/>
          <p:nvPr/>
        </p:nvSpPr>
        <p:spPr>
          <a:xfrm>
            <a:off x="731520" y="6583680"/>
            <a:ext cx="2235140" cy="415198"/>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Or, more simply:</a:t>
            </a:r>
          </a:p>
        </p:txBody>
      </p:sp>
      <p:sp>
        <p:nvSpPr>
          <p:cNvPr id="204" name="Freeform 203">
            <a:extLst>
              <a:ext uri="{FF2B5EF4-FFF2-40B4-BE49-F238E27FC236}">
                <a16:creationId xmlns:a16="http://schemas.microsoft.com/office/drawing/2014/main" id="{30DCD67D-FFDF-A24F-A540-4121FA9D8A05}"/>
              </a:ext>
            </a:extLst>
          </p:cNvPr>
          <p:cNvSpPr/>
          <p:nvPr/>
        </p:nvSpPr>
        <p:spPr>
          <a:xfrm>
            <a:off x="3472405" y="5275261"/>
            <a:ext cx="4053454" cy="788040"/>
          </a:xfrm>
          <a:custGeom>
            <a:avLst>
              <a:gd name="f0" fmla="val 14720"/>
              <a:gd name="f1" fmla="val 2712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dirty="0">
                <a:latin typeface="Liberation Sans" pitchFamily="18"/>
                <a:ea typeface="Noto Sans CJK SC Regular" pitchFamily="2"/>
                <a:cs typeface="FreeSans" pitchFamily="2"/>
              </a:rPr>
              <a:t>The </a:t>
            </a:r>
            <a:r>
              <a:rPr lang="en-US" sz="2600" i="1" dirty="0">
                <a:latin typeface="Liberation Sans" pitchFamily="18"/>
                <a:ea typeface="Noto Sans CJK SC Regular" pitchFamily="2"/>
                <a:cs typeface="FreeSans" pitchFamily="2"/>
              </a:rPr>
              <a:t>Bellman Equation</a:t>
            </a:r>
          </a:p>
        </p:txBody>
      </p:sp>
      <p:sp>
        <p:nvSpPr>
          <p:cNvPr id="205" name="Freeform 204">
            <a:extLst>
              <a:ext uri="{FF2B5EF4-FFF2-40B4-BE49-F238E27FC236}">
                <a16:creationId xmlns:a16="http://schemas.microsoft.com/office/drawing/2014/main" id="{3428120C-0CFC-CC46-8707-4F4DF212CDF5}"/>
              </a:ext>
            </a:extLst>
          </p:cNvPr>
          <p:cNvSpPr/>
          <p:nvPr/>
        </p:nvSpPr>
        <p:spPr>
          <a:xfrm rot="5400000">
            <a:off x="6172200" y="3154680"/>
            <a:ext cx="182880" cy="649224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206" name="TextBox 205">
            <a:extLst>
              <a:ext uri="{FF2B5EF4-FFF2-40B4-BE49-F238E27FC236}">
                <a16:creationId xmlns:a16="http://schemas.microsoft.com/office/drawing/2014/main" id="{11CF188F-E1A0-E346-9D10-3EE167CC5001}"/>
              </a:ext>
            </a:extLst>
          </p:cNvPr>
          <p:cNvSpPr txBox="1"/>
          <p:nvPr/>
        </p:nvSpPr>
        <p:spPr>
          <a:xfrm>
            <a:off x="8349120" y="7132320"/>
            <a:ext cx="1541745"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(SB, eqn 4.4)</a:t>
            </a:r>
          </a:p>
        </p:txBody>
      </p:sp>
      <p:sp>
        <p:nvSpPr>
          <p:cNvPr id="209" name="TextBox 208">
            <a:extLst>
              <a:ext uri="{FF2B5EF4-FFF2-40B4-BE49-F238E27FC236}">
                <a16:creationId xmlns:a16="http://schemas.microsoft.com/office/drawing/2014/main" id="{C17F8065-9FB2-AC40-911D-2A38558FF6B6}"/>
              </a:ext>
            </a:extLst>
          </p:cNvPr>
          <p:cNvSpPr txBox="1"/>
          <p:nvPr/>
        </p:nvSpPr>
        <p:spPr>
          <a:xfrm>
            <a:off x="1280159" y="1241641"/>
            <a:ext cx="8069686" cy="444758"/>
          </a:xfrm>
          <a:prstGeom prst="rect">
            <a:avLst/>
          </a:prstGeom>
          <a:noFill/>
          <a:ln>
            <a:noFill/>
          </a:ln>
        </p:spPr>
        <p:txBody>
          <a:bodyPr wrap="none" lIns="90000" tIns="45000" rIns="90000" bIns="45000" anchorCtr="0" compatLnSpc="0">
            <a:spAutoFit/>
          </a:bodyPr>
          <a:lstStyle/>
          <a:p>
            <a:pPr hangingPunct="0"/>
            <a:r>
              <a:rPr lang="en-US" sz="2400" dirty="0">
                <a:latin typeface="Liberation Sans" pitchFamily="18"/>
                <a:ea typeface="Noto Sans CJK SC Regular" pitchFamily="2"/>
                <a:cs typeface="FreeSans" pitchFamily="2"/>
              </a:rPr>
              <a:t>How do we calculate the value function for a given policy?</a:t>
            </a:r>
          </a:p>
        </p:txBody>
      </p:sp>
      <p:sp>
        <p:nvSpPr>
          <p:cNvPr id="211" name="Title 159">
            <a:extLst>
              <a:ext uri="{FF2B5EF4-FFF2-40B4-BE49-F238E27FC236}">
                <a16:creationId xmlns:a16="http://schemas.microsoft.com/office/drawing/2014/main" id="{212DBC88-DC36-974A-B1FA-29E9EF795110}"/>
              </a:ext>
            </a:extLst>
          </p:cNvPr>
          <p:cNvSpPr>
            <a:spLocks noGrp="1"/>
          </p:cNvSpPr>
          <p:nvPr>
            <p:ph type="title"/>
          </p:nvPr>
        </p:nvSpPr>
        <p:spPr>
          <a:xfrm>
            <a:off x="693043" y="402483"/>
            <a:ext cx="8694539" cy="839158"/>
          </a:xfrm>
        </p:spPr>
        <p:txBody>
          <a:bodyPr/>
          <a:lstStyle/>
          <a:p>
            <a:r>
              <a:rPr lang="en-US" dirty="0"/>
              <a:t>Policy Evaluation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2BCF4-2388-9745-9FEA-9FA229B17AD5}"/>
              </a:ext>
            </a:extLst>
          </p:cNvPr>
          <p:cNvSpPr txBox="1"/>
          <p:nvPr/>
        </p:nvSpPr>
        <p:spPr>
          <a:xfrm>
            <a:off x="869039" y="1662855"/>
            <a:ext cx="4666960" cy="415198"/>
          </a:xfrm>
          <a:prstGeom prst="rect">
            <a:avLst/>
          </a:prstGeom>
          <a:noFill/>
          <a:ln>
            <a:noFill/>
          </a:ln>
        </p:spPr>
        <p:txBody>
          <a:bodyPr wrap="none" lIns="90000" tIns="45000" rIns="90000" bIns="45000" anchorCtr="0" compatLnSpc="0">
            <a:spAutoFit/>
          </a:bodyPr>
          <a:lstStyle/>
          <a:p>
            <a:pPr hangingPunct="0"/>
            <a:r>
              <a:rPr lang="en-US" sz="2200" u="sng" dirty="0">
                <a:latin typeface="Liberation Sans" pitchFamily="18"/>
                <a:ea typeface="Noto Sans CJK SC Regular" pitchFamily="2"/>
                <a:cs typeface="FreeSans" pitchFamily="2"/>
              </a:rPr>
              <a:t>Iterative policy evaluation</a:t>
            </a:r>
            <a:r>
              <a:rPr lang="en-US" sz="2200" dirty="0">
                <a:latin typeface="Liberation Sans" pitchFamily="18"/>
                <a:ea typeface="Noto Sans CJK SC Regular" pitchFamily="2"/>
                <a:cs typeface="FreeSans" pitchFamily="2"/>
              </a:rPr>
              <a:t>, SB pp 61</a:t>
            </a:r>
          </a:p>
        </p:txBody>
      </p:sp>
      <p:sp>
        <p:nvSpPr>
          <p:cNvPr id="5" name="Title 4">
            <a:extLst>
              <a:ext uri="{FF2B5EF4-FFF2-40B4-BE49-F238E27FC236}">
                <a16:creationId xmlns:a16="http://schemas.microsoft.com/office/drawing/2014/main" id="{BE785CCA-F707-8141-A541-C03C4D78A984}"/>
              </a:ext>
            </a:extLst>
          </p:cNvPr>
          <p:cNvSpPr>
            <a:spLocks noGrp="1"/>
          </p:cNvSpPr>
          <p:nvPr>
            <p:ph type="title"/>
          </p:nvPr>
        </p:nvSpPr>
        <p:spPr/>
        <p:txBody>
          <a:bodyPr/>
          <a:lstStyle/>
          <a:p>
            <a:r>
              <a:rPr lang="en-US" dirty="0"/>
              <a:t>Policy Evaluation Algorithm</a:t>
            </a:r>
          </a:p>
        </p:txBody>
      </p:sp>
    </p:spTree>
    <p:extLst>
      <p:ext uri="{BB962C8B-B14F-4D97-AF65-F5344CB8AC3E}">
        <p14:creationId xmlns:p14="http://schemas.microsoft.com/office/powerpoint/2010/main" val="248339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7529D-2550-3B4E-892C-B26CD3DE4572}"/>
              </a:ext>
            </a:extLst>
          </p:cNvPr>
          <p:cNvPicPr>
            <a:picLocks noChangeAspect="1"/>
          </p:cNvPicPr>
          <p:nvPr/>
        </p:nvPicPr>
        <p:blipFill>
          <a:blip r:embed="rId3">
            <a:lum/>
            <a:alphaModFix/>
          </a:blip>
          <a:srcRect/>
          <a:stretch>
            <a:fillRect/>
          </a:stretch>
        </p:blipFill>
        <p:spPr>
          <a:xfrm>
            <a:off x="835152" y="2363514"/>
            <a:ext cx="8410320" cy="4247640"/>
          </a:xfrm>
          <a:prstGeom prst="rect">
            <a:avLst/>
          </a:prstGeom>
          <a:noFill/>
          <a:ln>
            <a:noFill/>
          </a:ln>
        </p:spPr>
      </p:pic>
      <p:sp>
        <p:nvSpPr>
          <p:cNvPr id="4" name="TextBox 3">
            <a:extLst>
              <a:ext uri="{FF2B5EF4-FFF2-40B4-BE49-F238E27FC236}">
                <a16:creationId xmlns:a16="http://schemas.microsoft.com/office/drawing/2014/main" id="{0952BCF4-2388-9745-9FEA-9FA229B17AD5}"/>
              </a:ext>
            </a:extLst>
          </p:cNvPr>
          <p:cNvSpPr txBox="1"/>
          <p:nvPr/>
        </p:nvSpPr>
        <p:spPr>
          <a:xfrm>
            <a:off x="869039" y="1662855"/>
            <a:ext cx="4666960" cy="415198"/>
          </a:xfrm>
          <a:prstGeom prst="rect">
            <a:avLst/>
          </a:prstGeom>
          <a:noFill/>
          <a:ln>
            <a:noFill/>
          </a:ln>
        </p:spPr>
        <p:txBody>
          <a:bodyPr wrap="none" lIns="90000" tIns="45000" rIns="90000" bIns="45000" anchorCtr="0" compatLnSpc="0">
            <a:spAutoFit/>
          </a:bodyPr>
          <a:lstStyle/>
          <a:p>
            <a:pPr hangingPunct="0"/>
            <a:r>
              <a:rPr lang="en-US" sz="2200" u="sng" dirty="0">
                <a:latin typeface="Liberation Sans" pitchFamily="18"/>
                <a:ea typeface="Noto Sans CJK SC Regular" pitchFamily="2"/>
                <a:cs typeface="FreeSans" pitchFamily="2"/>
              </a:rPr>
              <a:t>Iterative policy evaluation</a:t>
            </a:r>
            <a:r>
              <a:rPr lang="en-US" sz="2200" dirty="0">
                <a:latin typeface="Liberation Sans" pitchFamily="18"/>
                <a:ea typeface="Noto Sans CJK SC Regular" pitchFamily="2"/>
                <a:cs typeface="FreeSans" pitchFamily="2"/>
              </a:rPr>
              <a:t>, SB pp 61</a:t>
            </a:r>
          </a:p>
        </p:txBody>
      </p:sp>
      <p:sp>
        <p:nvSpPr>
          <p:cNvPr id="5" name="Title 4">
            <a:extLst>
              <a:ext uri="{FF2B5EF4-FFF2-40B4-BE49-F238E27FC236}">
                <a16:creationId xmlns:a16="http://schemas.microsoft.com/office/drawing/2014/main" id="{BE785CCA-F707-8141-A541-C03C4D78A984}"/>
              </a:ext>
            </a:extLst>
          </p:cNvPr>
          <p:cNvSpPr>
            <a:spLocks noGrp="1"/>
          </p:cNvSpPr>
          <p:nvPr>
            <p:ph type="title"/>
          </p:nvPr>
        </p:nvSpPr>
        <p:spPr/>
        <p:txBody>
          <a:bodyPr/>
          <a:lstStyle/>
          <a:p>
            <a:r>
              <a:rPr lang="en-US" dirty="0"/>
              <a:t>Policy Evaluation Algorithm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7529D-2550-3B4E-892C-B26CD3DE4572}"/>
              </a:ext>
            </a:extLst>
          </p:cNvPr>
          <p:cNvPicPr>
            <a:picLocks noChangeAspect="1"/>
          </p:cNvPicPr>
          <p:nvPr/>
        </p:nvPicPr>
        <p:blipFill>
          <a:blip r:embed="rId3">
            <a:lum/>
            <a:alphaModFix/>
          </a:blip>
          <a:srcRect/>
          <a:stretch>
            <a:fillRect/>
          </a:stretch>
        </p:blipFill>
        <p:spPr>
          <a:xfrm>
            <a:off x="835152" y="2363514"/>
            <a:ext cx="8410320" cy="4247640"/>
          </a:xfrm>
          <a:prstGeom prst="rect">
            <a:avLst/>
          </a:prstGeom>
          <a:noFill/>
          <a:ln>
            <a:noFill/>
          </a:ln>
        </p:spPr>
      </p:pic>
      <p:sp>
        <p:nvSpPr>
          <p:cNvPr id="4" name="TextBox 3">
            <a:extLst>
              <a:ext uri="{FF2B5EF4-FFF2-40B4-BE49-F238E27FC236}">
                <a16:creationId xmlns:a16="http://schemas.microsoft.com/office/drawing/2014/main" id="{0952BCF4-2388-9745-9FEA-9FA229B17AD5}"/>
              </a:ext>
            </a:extLst>
          </p:cNvPr>
          <p:cNvSpPr txBox="1"/>
          <p:nvPr/>
        </p:nvSpPr>
        <p:spPr>
          <a:xfrm>
            <a:off x="869039" y="1662855"/>
            <a:ext cx="4666960" cy="415198"/>
          </a:xfrm>
          <a:prstGeom prst="rect">
            <a:avLst/>
          </a:prstGeom>
          <a:noFill/>
          <a:ln>
            <a:noFill/>
          </a:ln>
        </p:spPr>
        <p:txBody>
          <a:bodyPr wrap="none" lIns="90000" tIns="45000" rIns="90000" bIns="45000" anchorCtr="0" compatLnSpc="0">
            <a:spAutoFit/>
          </a:bodyPr>
          <a:lstStyle/>
          <a:p>
            <a:pPr hangingPunct="0"/>
            <a:r>
              <a:rPr lang="en-US" sz="2200" u="sng" dirty="0">
                <a:latin typeface="Liberation Sans" pitchFamily="18"/>
                <a:ea typeface="Noto Sans CJK SC Regular" pitchFamily="2"/>
                <a:cs typeface="FreeSans" pitchFamily="2"/>
              </a:rPr>
              <a:t>Iterative policy evaluation</a:t>
            </a:r>
            <a:r>
              <a:rPr lang="en-US" sz="2200" dirty="0">
                <a:latin typeface="Liberation Sans" pitchFamily="18"/>
                <a:ea typeface="Noto Sans CJK SC Regular" pitchFamily="2"/>
                <a:cs typeface="FreeSans" pitchFamily="2"/>
              </a:rPr>
              <a:t>, SB pp 61</a:t>
            </a:r>
          </a:p>
        </p:txBody>
      </p:sp>
      <p:sp>
        <p:nvSpPr>
          <p:cNvPr id="5" name="Title 4">
            <a:extLst>
              <a:ext uri="{FF2B5EF4-FFF2-40B4-BE49-F238E27FC236}">
                <a16:creationId xmlns:a16="http://schemas.microsoft.com/office/drawing/2014/main" id="{BE785CCA-F707-8141-A541-C03C4D78A984}"/>
              </a:ext>
            </a:extLst>
          </p:cNvPr>
          <p:cNvSpPr>
            <a:spLocks noGrp="1"/>
          </p:cNvSpPr>
          <p:nvPr>
            <p:ph type="title"/>
          </p:nvPr>
        </p:nvSpPr>
        <p:spPr/>
        <p:txBody>
          <a:bodyPr/>
          <a:lstStyle/>
          <a:p>
            <a:r>
              <a:rPr lang="en-US" dirty="0"/>
              <a:t>Policy Evaluation Algorithm</a:t>
            </a:r>
          </a:p>
        </p:txBody>
      </p:sp>
      <p:sp>
        <p:nvSpPr>
          <p:cNvPr id="6" name="Freeform 5">
            <a:extLst>
              <a:ext uri="{FF2B5EF4-FFF2-40B4-BE49-F238E27FC236}">
                <a16:creationId xmlns:a16="http://schemas.microsoft.com/office/drawing/2014/main" id="{B20E8769-4766-574C-B1F5-7B91112F5324}"/>
              </a:ext>
            </a:extLst>
          </p:cNvPr>
          <p:cNvSpPr/>
          <p:nvPr/>
        </p:nvSpPr>
        <p:spPr>
          <a:xfrm>
            <a:off x="5535999" y="3503853"/>
            <a:ext cx="4389120" cy="788040"/>
          </a:xfrm>
          <a:custGeom>
            <a:avLst>
              <a:gd name="f0" fmla="val 13286"/>
              <a:gd name="f1" fmla="val 34747"/>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Bellman Equation</a:t>
            </a:r>
          </a:p>
        </p:txBody>
      </p:sp>
      <p:sp>
        <p:nvSpPr>
          <p:cNvPr id="2" name="TextBox 1">
            <a:extLst>
              <a:ext uri="{FF2B5EF4-FFF2-40B4-BE49-F238E27FC236}">
                <a16:creationId xmlns:a16="http://schemas.microsoft.com/office/drawing/2014/main" id="{38DACE38-ADC2-2C4A-9992-6C9FEBD68FFA}"/>
              </a:ext>
            </a:extLst>
          </p:cNvPr>
          <p:cNvSpPr txBox="1"/>
          <p:nvPr/>
        </p:nvSpPr>
        <p:spPr>
          <a:xfrm>
            <a:off x="1574075" y="6921658"/>
            <a:ext cx="6932475" cy="400110"/>
          </a:xfrm>
          <a:prstGeom prst="rect">
            <a:avLst/>
          </a:prstGeom>
          <a:noFill/>
        </p:spPr>
        <p:txBody>
          <a:bodyPr wrap="none" rtlCol="0">
            <a:spAutoFit/>
          </a:bodyPr>
          <a:lstStyle/>
          <a:p>
            <a:r>
              <a:rPr lang="en-US" sz="2000" dirty="0"/>
              <a:t>Is this the ‘in place’ (one array) version or the two array version? </a:t>
            </a:r>
          </a:p>
        </p:txBody>
      </p:sp>
    </p:spTree>
    <p:extLst>
      <p:ext uri="{BB962C8B-B14F-4D97-AF65-F5344CB8AC3E}">
        <p14:creationId xmlns:p14="http://schemas.microsoft.com/office/powerpoint/2010/main" val="2216316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6BE90B-3513-894E-A9CF-B738C9B8C7AA}"/>
              </a:ext>
            </a:extLst>
          </p:cNvPr>
          <p:cNvPicPr>
            <a:picLocks noChangeAspect="1"/>
          </p:cNvPicPr>
          <p:nvPr/>
        </p:nvPicPr>
        <p:blipFill>
          <a:blip r:embed="rId3">
            <a:lum/>
            <a:alphaModFix/>
          </a:blip>
          <a:srcRect/>
          <a:stretch>
            <a:fillRect/>
          </a:stretch>
        </p:blipFill>
        <p:spPr>
          <a:xfrm>
            <a:off x="1280159" y="1952911"/>
            <a:ext cx="7600680" cy="2752200"/>
          </a:xfrm>
          <a:prstGeom prst="rect">
            <a:avLst/>
          </a:prstGeom>
          <a:noFill/>
          <a:ln>
            <a:noFill/>
          </a:ln>
        </p:spPr>
      </p:pic>
      <p:grpSp>
        <p:nvGrpSpPr>
          <p:cNvPr id="4" name="Group 3" descr="28§display§\mathcal{S} = \{ 1, \dots, 14 \}§svg§600§FALSE" title="TexMaths">
            <a:extLst>
              <a:ext uri="{FF2B5EF4-FFF2-40B4-BE49-F238E27FC236}">
                <a16:creationId xmlns:a16="http://schemas.microsoft.com/office/drawing/2014/main" id="{B998C0A6-4D76-D444-9166-2C969E6C6252}"/>
              </a:ext>
            </a:extLst>
          </p:cNvPr>
          <p:cNvGrpSpPr/>
          <p:nvPr/>
        </p:nvGrpSpPr>
        <p:grpSpPr>
          <a:xfrm>
            <a:off x="1876680" y="4901672"/>
            <a:ext cx="2976120" cy="443160"/>
            <a:chOff x="1876680" y="4311360"/>
            <a:chExt cx="2976120" cy="443160"/>
          </a:xfrm>
        </p:grpSpPr>
        <p:sp>
          <p:nvSpPr>
            <p:cNvPr id="5" name="Freeform 4">
              <a:extLst>
                <a:ext uri="{FF2B5EF4-FFF2-40B4-BE49-F238E27FC236}">
                  <a16:creationId xmlns:a16="http://schemas.microsoft.com/office/drawing/2014/main" id="{7F0E5520-2EA3-C947-9E0B-EDC7316A189F}"/>
                </a:ext>
              </a:extLst>
            </p:cNvPr>
            <p:cNvSpPr/>
            <p:nvPr/>
          </p:nvSpPr>
          <p:spPr>
            <a:xfrm>
              <a:off x="1876680" y="4312440"/>
              <a:ext cx="2976120" cy="442080"/>
            </a:xfrm>
            <a:custGeom>
              <a:avLst/>
              <a:gdLst/>
              <a:ahLst/>
              <a:cxnLst>
                <a:cxn ang="3cd4">
                  <a:pos x="hc" y="t"/>
                </a:cxn>
                <a:cxn ang="cd2">
                  <a:pos x="l" y="vc"/>
                </a:cxn>
                <a:cxn ang="cd4">
                  <a:pos x="hc" y="b"/>
                </a:cxn>
                <a:cxn ang="0">
                  <a:pos x="r" y="vc"/>
                </a:cxn>
              </a:cxnLst>
              <a:rect l="l" t="t" r="r" b="b"/>
              <a:pathLst>
                <a:path w="8268" h="1229">
                  <a:moveTo>
                    <a:pt x="4135" y="1229"/>
                  </a:moveTo>
                  <a:lnTo>
                    <a:pt x="0" y="1229"/>
                  </a:lnTo>
                  <a:lnTo>
                    <a:pt x="0" y="0"/>
                  </a:lnTo>
                  <a:lnTo>
                    <a:pt x="8268" y="0"/>
                  </a:lnTo>
                  <a:lnTo>
                    <a:pt x="8268" y="12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DC7991DD-ED9D-5B43-B752-BAA72C06D910}"/>
                </a:ext>
              </a:extLst>
            </p:cNvPr>
            <p:cNvSpPr/>
            <p:nvPr/>
          </p:nvSpPr>
          <p:spPr>
            <a:xfrm>
              <a:off x="1884600" y="4331520"/>
              <a:ext cx="276840" cy="322200"/>
            </a:xfrm>
            <a:custGeom>
              <a:avLst/>
              <a:gdLst/>
              <a:ahLst/>
              <a:cxnLst>
                <a:cxn ang="3cd4">
                  <a:pos x="hc" y="t"/>
                </a:cxn>
                <a:cxn ang="cd2">
                  <a:pos x="l" y="vc"/>
                </a:cxn>
                <a:cxn ang="cd4">
                  <a:pos x="hc" y="b"/>
                </a:cxn>
                <a:cxn ang="0">
                  <a:pos x="r" y="vc"/>
                </a:cxn>
              </a:cxnLst>
              <a:rect l="l" t="t" r="r" b="b"/>
              <a:pathLst>
                <a:path w="770" h="896">
                  <a:moveTo>
                    <a:pt x="120" y="599"/>
                  </a:moveTo>
                  <a:cubicBezTo>
                    <a:pt x="134" y="594"/>
                    <a:pt x="176" y="566"/>
                    <a:pt x="176" y="549"/>
                  </a:cubicBezTo>
                  <a:cubicBezTo>
                    <a:pt x="176" y="540"/>
                    <a:pt x="171" y="540"/>
                    <a:pt x="162" y="540"/>
                  </a:cubicBezTo>
                  <a:cubicBezTo>
                    <a:pt x="120" y="540"/>
                    <a:pt x="0" y="594"/>
                    <a:pt x="0" y="717"/>
                  </a:cubicBezTo>
                  <a:cubicBezTo>
                    <a:pt x="0" y="806"/>
                    <a:pt x="101" y="896"/>
                    <a:pt x="252" y="896"/>
                  </a:cubicBezTo>
                  <a:cubicBezTo>
                    <a:pt x="451" y="896"/>
                    <a:pt x="686" y="759"/>
                    <a:pt x="686" y="591"/>
                  </a:cubicBezTo>
                  <a:cubicBezTo>
                    <a:pt x="686" y="473"/>
                    <a:pt x="563" y="417"/>
                    <a:pt x="462" y="372"/>
                  </a:cubicBezTo>
                  <a:cubicBezTo>
                    <a:pt x="375" y="333"/>
                    <a:pt x="319" y="280"/>
                    <a:pt x="319" y="210"/>
                  </a:cubicBezTo>
                  <a:cubicBezTo>
                    <a:pt x="319" y="185"/>
                    <a:pt x="330" y="137"/>
                    <a:pt x="367" y="104"/>
                  </a:cubicBezTo>
                  <a:cubicBezTo>
                    <a:pt x="406" y="73"/>
                    <a:pt x="473" y="67"/>
                    <a:pt x="490" y="67"/>
                  </a:cubicBezTo>
                  <a:cubicBezTo>
                    <a:pt x="504" y="67"/>
                    <a:pt x="557" y="70"/>
                    <a:pt x="610" y="92"/>
                  </a:cubicBezTo>
                  <a:cubicBezTo>
                    <a:pt x="633" y="104"/>
                    <a:pt x="666" y="118"/>
                    <a:pt x="666" y="171"/>
                  </a:cubicBezTo>
                  <a:cubicBezTo>
                    <a:pt x="666" y="188"/>
                    <a:pt x="664" y="196"/>
                    <a:pt x="661" y="207"/>
                  </a:cubicBezTo>
                  <a:cubicBezTo>
                    <a:pt x="658" y="213"/>
                    <a:pt x="658" y="218"/>
                    <a:pt x="658" y="221"/>
                  </a:cubicBezTo>
                  <a:cubicBezTo>
                    <a:pt x="658" y="230"/>
                    <a:pt x="666" y="230"/>
                    <a:pt x="669" y="230"/>
                  </a:cubicBezTo>
                  <a:cubicBezTo>
                    <a:pt x="686" y="230"/>
                    <a:pt x="717" y="218"/>
                    <a:pt x="742" y="196"/>
                  </a:cubicBezTo>
                  <a:cubicBezTo>
                    <a:pt x="756" y="185"/>
                    <a:pt x="770" y="168"/>
                    <a:pt x="770" y="120"/>
                  </a:cubicBezTo>
                  <a:cubicBezTo>
                    <a:pt x="770" y="59"/>
                    <a:pt x="739" y="42"/>
                    <a:pt x="706" y="28"/>
                  </a:cubicBezTo>
                  <a:cubicBezTo>
                    <a:pt x="647" y="0"/>
                    <a:pt x="591" y="0"/>
                    <a:pt x="574" y="0"/>
                  </a:cubicBezTo>
                  <a:cubicBezTo>
                    <a:pt x="412" y="0"/>
                    <a:pt x="213" y="123"/>
                    <a:pt x="213" y="263"/>
                  </a:cubicBezTo>
                  <a:cubicBezTo>
                    <a:pt x="213" y="367"/>
                    <a:pt x="322" y="417"/>
                    <a:pt x="381" y="442"/>
                  </a:cubicBezTo>
                  <a:cubicBezTo>
                    <a:pt x="468" y="482"/>
                    <a:pt x="580" y="540"/>
                    <a:pt x="580" y="644"/>
                  </a:cubicBezTo>
                  <a:cubicBezTo>
                    <a:pt x="580" y="725"/>
                    <a:pt x="521" y="829"/>
                    <a:pt x="333" y="829"/>
                  </a:cubicBezTo>
                  <a:cubicBezTo>
                    <a:pt x="207" y="829"/>
                    <a:pt x="104" y="748"/>
                    <a:pt x="104" y="664"/>
                  </a:cubicBezTo>
                  <a:cubicBezTo>
                    <a:pt x="104" y="641"/>
                    <a:pt x="112" y="619"/>
                    <a:pt x="120" y="59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B1F8F408-6DDA-384B-BDDA-0AB52494CE3C}"/>
                </a:ext>
              </a:extLst>
            </p:cNvPr>
            <p:cNvSpPr/>
            <p:nvPr/>
          </p:nvSpPr>
          <p:spPr>
            <a:xfrm>
              <a:off x="2325240" y="448056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9590914F-5403-8443-83E1-491F3BBB766F}"/>
                </a:ext>
              </a:extLst>
            </p:cNvPr>
            <p:cNvSpPr/>
            <p:nvPr/>
          </p:nvSpPr>
          <p:spPr>
            <a:xfrm>
              <a:off x="2797920" y="4311360"/>
              <a:ext cx="158040" cy="443159"/>
            </a:xfrm>
            <a:custGeom>
              <a:avLst/>
              <a:gdLst/>
              <a:ahLst/>
              <a:cxnLst>
                <a:cxn ang="3cd4">
                  <a:pos x="hc" y="t"/>
                </a:cxn>
                <a:cxn ang="cd2">
                  <a:pos x="l" y="vc"/>
                </a:cxn>
                <a:cxn ang="cd4">
                  <a:pos x="hc" y="b"/>
                </a:cxn>
                <a:cxn ang="0">
                  <a:pos x="r" y="vc"/>
                </a:cxn>
              </a:cxnLst>
              <a:rect l="l" t="t" r="r" b="b"/>
              <a:pathLst>
                <a:path w="440" h="1232">
                  <a:moveTo>
                    <a:pt x="260" y="165"/>
                  </a:moveTo>
                  <a:cubicBezTo>
                    <a:pt x="260" y="115"/>
                    <a:pt x="294" y="36"/>
                    <a:pt x="428" y="28"/>
                  </a:cubicBezTo>
                  <a:cubicBezTo>
                    <a:pt x="434" y="25"/>
                    <a:pt x="440" y="20"/>
                    <a:pt x="440" y="14"/>
                  </a:cubicBezTo>
                  <a:cubicBezTo>
                    <a:pt x="440" y="0"/>
                    <a:pt x="428" y="0"/>
                    <a:pt x="417" y="0"/>
                  </a:cubicBezTo>
                  <a:cubicBezTo>
                    <a:pt x="291" y="0"/>
                    <a:pt x="179" y="62"/>
                    <a:pt x="179" y="154"/>
                  </a:cubicBezTo>
                  <a:lnTo>
                    <a:pt x="179" y="434"/>
                  </a:lnTo>
                  <a:cubicBezTo>
                    <a:pt x="179" y="484"/>
                    <a:pt x="179" y="524"/>
                    <a:pt x="129" y="563"/>
                  </a:cubicBezTo>
                  <a:cubicBezTo>
                    <a:pt x="87" y="599"/>
                    <a:pt x="39" y="602"/>
                    <a:pt x="11" y="602"/>
                  </a:cubicBezTo>
                  <a:cubicBezTo>
                    <a:pt x="6" y="605"/>
                    <a:pt x="0" y="610"/>
                    <a:pt x="0" y="616"/>
                  </a:cubicBezTo>
                  <a:cubicBezTo>
                    <a:pt x="0" y="630"/>
                    <a:pt x="8" y="630"/>
                    <a:pt x="20" y="630"/>
                  </a:cubicBezTo>
                  <a:cubicBezTo>
                    <a:pt x="101" y="636"/>
                    <a:pt x="160" y="680"/>
                    <a:pt x="174" y="739"/>
                  </a:cubicBezTo>
                  <a:cubicBezTo>
                    <a:pt x="179" y="753"/>
                    <a:pt x="179" y="756"/>
                    <a:pt x="179" y="801"/>
                  </a:cubicBezTo>
                  <a:lnTo>
                    <a:pt x="179" y="1044"/>
                  </a:lnTo>
                  <a:cubicBezTo>
                    <a:pt x="179" y="1095"/>
                    <a:pt x="179" y="1137"/>
                    <a:pt x="238" y="1182"/>
                  </a:cubicBezTo>
                  <a:cubicBezTo>
                    <a:pt x="286" y="1218"/>
                    <a:pt x="367" y="1232"/>
                    <a:pt x="417" y="1232"/>
                  </a:cubicBezTo>
                  <a:cubicBezTo>
                    <a:pt x="428" y="1232"/>
                    <a:pt x="440" y="1232"/>
                    <a:pt x="440" y="1218"/>
                  </a:cubicBezTo>
                  <a:cubicBezTo>
                    <a:pt x="440" y="1207"/>
                    <a:pt x="431" y="1207"/>
                    <a:pt x="420" y="1207"/>
                  </a:cubicBezTo>
                  <a:cubicBezTo>
                    <a:pt x="342" y="1201"/>
                    <a:pt x="280" y="1162"/>
                    <a:pt x="266" y="1098"/>
                  </a:cubicBezTo>
                  <a:cubicBezTo>
                    <a:pt x="260" y="1086"/>
                    <a:pt x="260" y="1084"/>
                    <a:pt x="260" y="1042"/>
                  </a:cubicBezTo>
                  <a:lnTo>
                    <a:pt x="260" y="781"/>
                  </a:lnTo>
                  <a:cubicBezTo>
                    <a:pt x="260" y="725"/>
                    <a:pt x="252" y="703"/>
                    <a:pt x="213" y="664"/>
                  </a:cubicBezTo>
                  <a:cubicBezTo>
                    <a:pt x="185" y="638"/>
                    <a:pt x="148" y="627"/>
                    <a:pt x="115" y="616"/>
                  </a:cubicBezTo>
                  <a:cubicBezTo>
                    <a:pt x="216" y="588"/>
                    <a:pt x="260" y="532"/>
                    <a:pt x="260" y="4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2AE1A505-BB78-9347-9E9B-E0B16968781B}"/>
                </a:ext>
              </a:extLst>
            </p:cNvPr>
            <p:cNvSpPr/>
            <p:nvPr/>
          </p:nvSpPr>
          <p:spPr>
            <a:xfrm>
              <a:off x="3025800" y="4348800"/>
              <a:ext cx="146880" cy="295920"/>
            </a:xfrm>
            <a:custGeom>
              <a:avLst/>
              <a:gdLst/>
              <a:ahLst/>
              <a:cxnLst>
                <a:cxn ang="3cd4">
                  <a:pos x="hc" y="t"/>
                </a:cxn>
                <a:cxn ang="cd2">
                  <a:pos x="l" y="vc"/>
                </a:cxn>
                <a:cxn ang="cd4">
                  <a:pos x="hc" y="b"/>
                </a:cxn>
                <a:cxn ang="0">
                  <a:pos x="r" y="vc"/>
                </a:cxn>
              </a:cxnLst>
              <a:rect l="l" t="t" r="r" b="b"/>
              <a:pathLst>
                <a:path w="409" h="823">
                  <a:moveTo>
                    <a:pt x="255" y="31"/>
                  </a:moveTo>
                  <a:cubicBezTo>
                    <a:pt x="255" y="3"/>
                    <a:pt x="255" y="0"/>
                    <a:pt x="224" y="0"/>
                  </a:cubicBezTo>
                  <a:cubicBezTo>
                    <a:pt x="148" y="78"/>
                    <a:pt x="39" y="78"/>
                    <a:pt x="0" y="78"/>
                  </a:cubicBezTo>
                  <a:lnTo>
                    <a:pt x="0" y="118"/>
                  </a:lnTo>
                  <a:cubicBezTo>
                    <a:pt x="25" y="118"/>
                    <a:pt x="98" y="118"/>
                    <a:pt x="162" y="84"/>
                  </a:cubicBezTo>
                  <a:lnTo>
                    <a:pt x="162" y="725"/>
                  </a:lnTo>
                  <a:cubicBezTo>
                    <a:pt x="162" y="770"/>
                    <a:pt x="160" y="784"/>
                    <a:pt x="48" y="784"/>
                  </a:cubicBezTo>
                  <a:lnTo>
                    <a:pt x="8" y="784"/>
                  </a:lnTo>
                  <a:lnTo>
                    <a:pt x="8" y="823"/>
                  </a:lnTo>
                  <a:cubicBezTo>
                    <a:pt x="50" y="818"/>
                    <a:pt x="160" y="818"/>
                    <a:pt x="207" y="818"/>
                  </a:cubicBezTo>
                  <a:cubicBezTo>
                    <a:pt x="258" y="818"/>
                    <a:pt x="364" y="818"/>
                    <a:pt x="409" y="823"/>
                  </a:cubicBezTo>
                  <a:lnTo>
                    <a:pt x="409" y="784"/>
                  </a:lnTo>
                  <a:lnTo>
                    <a:pt x="370" y="784"/>
                  </a:lnTo>
                  <a:cubicBezTo>
                    <a:pt x="258" y="784"/>
                    <a:pt x="255" y="770"/>
                    <a:pt x="255" y="7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1FB02F15-E2E9-8647-A2E4-085344192E4A}"/>
                </a:ext>
              </a:extLst>
            </p:cNvPr>
            <p:cNvSpPr/>
            <p:nvPr/>
          </p:nvSpPr>
          <p:spPr>
            <a:xfrm>
              <a:off x="3245400" y="4596480"/>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1FCE040D-E304-1441-B6A8-772156BD88CD}"/>
                </a:ext>
              </a:extLst>
            </p:cNvPr>
            <p:cNvSpPr/>
            <p:nvPr/>
          </p:nvSpPr>
          <p:spPr>
            <a:xfrm>
              <a:off x="3441960" y="45964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4" y="0"/>
                    <a:pt x="67" y="0"/>
                  </a:cubicBezTo>
                  <a:cubicBezTo>
                    <a:pt x="31" y="0"/>
                    <a:pt x="0" y="31"/>
                    <a:pt x="0" y="67"/>
                  </a:cubicBezTo>
                  <a:cubicBezTo>
                    <a:pt x="0" y="104"/>
                    <a:pt x="31" y="134"/>
                    <a:pt x="67" y="134"/>
                  </a:cubicBezTo>
                  <a:cubicBezTo>
                    <a:pt x="104"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449EB823-3461-B54B-ADA0-A642A5470812}"/>
                </a:ext>
              </a:extLst>
            </p:cNvPr>
            <p:cNvSpPr/>
            <p:nvPr/>
          </p:nvSpPr>
          <p:spPr>
            <a:xfrm>
              <a:off x="3638519" y="45964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4" y="0"/>
                    <a:pt x="67" y="0"/>
                  </a:cubicBezTo>
                  <a:cubicBezTo>
                    <a:pt x="31" y="0"/>
                    <a:pt x="0" y="31"/>
                    <a:pt x="0" y="67"/>
                  </a:cubicBezTo>
                  <a:cubicBezTo>
                    <a:pt x="0" y="104"/>
                    <a:pt x="31" y="134"/>
                    <a:pt x="67" y="134"/>
                  </a:cubicBezTo>
                  <a:cubicBezTo>
                    <a:pt x="104"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48EB2D9-8FB9-0342-8189-A9D3FEA4A30E}"/>
                </a:ext>
              </a:extLst>
            </p:cNvPr>
            <p:cNvSpPr/>
            <p:nvPr/>
          </p:nvSpPr>
          <p:spPr>
            <a:xfrm>
              <a:off x="3834000" y="4596480"/>
              <a:ext cx="47880" cy="47880"/>
            </a:xfrm>
            <a:custGeom>
              <a:avLst/>
              <a:gdLst/>
              <a:ahLst/>
              <a:cxnLst>
                <a:cxn ang="3cd4">
                  <a:pos x="hc" y="t"/>
                </a:cxn>
                <a:cxn ang="cd2">
                  <a:pos x="l" y="vc"/>
                </a:cxn>
                <a:cxn ang="cd4">
                  <a:pos x="hc" y="b"/>
                </a:cxn>
                <a:cxn ang="0">
                  <a:pos x="r" y="vc"/>
                </a:cxn>
              </a:cxnLst>
              <a:rect l="l" t="t" r="r" b="b"/>
              <a:pathLst>
                <a:path w="134" h="134">
                  <a:moveTo>
                    <a:pt x="134" y="67"/>
                  </a:moveTo>
                  <a:cubicBezTo>
                    <a:pt x="134" y="31"/>
                    <a:pt x="104" y="0"/>
                    <a:pt x="67" y="0"/>
                  </a:cubicBezTo>
                  <a:cubicBezTo>
                    <a:pt x="31" y="0"/>
                    <a:pt x="0" y="31"/>
                    <a:pt x="0" y="67"/>
                  </a:cubicBezTo>
                  <a:cubicBezTo>
                    <a:pt x="0" y="104"/>
                    <a:pt x="31" y="134"/>
                    <a:pt x="67" y="134"/>
                  </a:cubicBezTo>
                  <a:cubicBezTo>
                    <a:pt x="104" y="134"/>
                    <a:pt x="134" y="104"/>
                    <a:pt x="134" y="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83D975DE-87BE-6145-9037-9DF49363FF22}"/>
                </a:ext>
              </a:extLst>
            </p:cNvPr>
            <p:cNvSpPr/>
            <p:nvPr/>
          </p:nvSpPr>
          <p:spPr>
            <a:xfrm>
              <a:off x="4031640" y="4596480"/>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68DA8B52-A48B-CA43-B451-C986FB89E492}"/>
                </a:ext>
              </a:extLst>
            </p:cNvPr>
            <p:cNvSpPr/>
            <p:nvPr/>
          </p:nvSpPr>
          <p:spPr>
            <a:xfrm>
              <a:off x="4230360" y="4348800"/>
              <a:ext cx="146880" cy="295920"/>
            </a:xfrm>
            <a:custGeom>
              <a:avLst/>
              <a:gdLst/>
              <a:ahLst/>
              <a:cxnLst>
                <a:cxn ang="3cd4">
                  <a:pos x="hc" y="t"/>
                </a:cxn>
                <a:cxn ang="cd2">
                  <a:pos x="l" y="vc"/>
                </a:cxn>
                <a:cxn ang="cd4">
                  <a:pos x="hc" y="b"/>
                </a:cxn>
                <a:cxn ang="0">
                  <a:pos x="r" y="vc"/>
                </a:cxn>
              </a:cxnLst>
              <a:rect l="l" t="t" r="r" b="b"/>
              <a:pathLst>
                <a:path w="409" h="823">
                  <a:moveTo>
                    <a:pt x="255" y="31"/>
                  </a:moveTo>
                  <a:cubicBezTo>
                    <a:pt x="255" y="3"/>
                    <a:pt x="255" y="0"/>
                    <a:pt x="224" y="0"/>
                  </a:cubicBezTo>
                  <a:cubicBezTo>
                    <a:pt x="148" y="78"/>
                    <a:pt x="39" y="78"/>
                    <a:pt x="0" y="78"/>
                  </a:cubicBezTo>
                  <a:lnTo>
                    <a:pt x="0" y="118"/>
                  </a:lnTo>
                  <a:cubicBezTo>
                    <a:pt x="25" y="118"/>
                    <a:pt x="98" y="118"/>
                    <a:pt x="162" y="84"/>
                  </a:cubicBezTo>
                  <a:lnTo>
                    <a:pt x="162" y="725"/>
                  </a:lnTo>
                  <a:cubicBezTo>
                    <a:pt x="162" y="770"/>
                    <a:pt x="160" y="784"/>
                    <a:pt x="48" y="784"/>
                  </a:cubicBezTo>
                  <a:lnTo>
                    <a:pt x="8" y="784"/>
                  </a:lnTo>
                  <a:lnTo>
                    <a:pt x="8" y="823"/>
                  </a:lnTo>
                  <a:cubicBezTo>
                    <a:pt x="50" y="818"/>
                    <a:pt x="160" y="818"/>
                    <a:pt x="207" y="818"/>
                  </a:cubicBezTo>
                  <a:cubicBezTo>
                    <a:pt x="258" y="818"/>
                    <a:pt x="364" y="818"/>
                    <a:pt x="409" y="823"/>
                  </a:cubicBezTo>
                  <a:lnTo>
                    <a:pt x="409" y="784"/>
                  </a:lnTo>
                  <a:lnTo>
                    <a:pt x="370" y="784"/>
                  </a:lnTo>
                  <a:cubicBezTo>
                    <a:pt x="258" y="784"/>
                    <a:pt x="255" y="770"/>
                    <a:pt x="255" y="7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1A71607C-428B-E446-A669-992D81013ACC}"/>
                </a:ext>
              </a:extLst>
            </p:cNvPr>
            <p:cNvSpPr/>
            <p:nvPr/>
          </p:nvSpPr>
          <p:spPr>
            <a:xfrm>
              <a:off x="4423679" y="4343760"/>
              <a:ext cx="197280" cy="299880"/>
            </a:xfrm>
            <a:custGeom>
              <a:avLst/>
              <a:gdLst/>
              <a:ahLst/>
              <a:cxnLst>
                <a:cxn ang="3cd4">
                  <a:pos x="hc" y="t"/>
                </a:cxn>
                <a:cxn ang="cd2">
                  <a:pos x="l" y="vc"/>
                </a:cxn>
                <a:cxn ang="cd4">
                  <a:pos x="hc" y="b"/>
                </a:cxn>
                <a:cxn ang="0">
                  <a:pos x="r" y="vc"/>
                </a:cxn>
              </a:cxnLst>
              <a:rect l="l" t="t" r="r" b="b"/>
              <a:pathLst>
                <a:path w="549" h="834">
                  <a:moveTo>
                    <a:pt x="328" y="633"/>
                  </a:moveTo>
                  <a:lnTo>
                    <a:pt x="328" y="739"/>
                  </a:lnTo>
                  <a:cubicBezTo>
                    <a:pt x="328" y="784"/>
                    <a:pt x="328" y="798"/>
                    <a:pt x="235" y="798"/>
                  </a:cubicBezTo>
                  <a:lnTo>
                    <a:pt x="210" y="798"/>
                  </a:lnTo>
                  <a:lnTo>
                    <a:pt x="210" y="834"/>
                  </a:lnTo>
                  <a:cubicBezTo>
                    <a:pt x="260" y="832"/>
                    <a:pt x="325" y="832"/>
                    <a:pt x="375" y="832"/>
                  </a:cubicBezTo>
                  <a:cubicBezTo>
                    <a:pt x="428" y="832"/>
                    <a:pt x="493" y="832"/>
                    <a:pt x="543" y="834"/>
                  </a:cubicBezTo>
                  <a:lnTo>
                    <a:pt x="543" y="798"/>
                  </a:lnTo>
                  <a:lnTo>
                    <a:pt x="518" y="798"/>
                  </a:lnTo>
                  <a:cubicBezTo>
                    <a:pt x="426" y="798"/>
                    <a:pt x="423" y="784"/>
                    <a:pt x="423" y="739"/>
                  </a:cubicBezTo>
                  <a:lnTo>
                    <a:pt x="423" y="633"/>
                  </a:lnTo>
                  <a:lnTo>
                    <a:pt x="549" y="633"/>
                  </a:lnTo>
                  <a:lnTo>
                    <a:pt x="549" y="594"/>
                  </a:lnTo>
                  <a:lnTo>
                    <a:pt x="423" y="594"/>
                  </a:lnTo>
                  <a:lnTo>
                    <a:pt x="423" y="31"/>
                  </a:lnTo>
                  <a:cubicBezTo>
                    <a:pt x="423" y="8"/>
                    <a:pt x="423" y="0"/>
                    <a:pt x="403" y="0"/>
                  </a:cubicBezTo>
                  <a:cubicBezTo>
                    <a:pt x="392" y="0"/>
                    <a:pt x="389" y="0"/>
                    <a:pt x="381" y="14"/>
                  </a:cubicBezTo>
                  <a:lnTo>
                    <a:pt x="0" y="594"/>
                  </a:lnTo>
                  <a:lnTo>
                    <a:pt x="0" y="633"/>
                  </a:lnTo>
                  <a:close/>
                  <a:moveTo>
                    <a:pt x="336" y="594"/>
                  </a:moveTo>
                  <a:lnTo>
                    <a:pt x="34" y="594"/>
                  </a:lnTo>
                  <a:lnTo>
                    <a:pt x="336" y="134"/>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3BB6227F-0C14-B644-88FD-DACD6EE53913}"/>
                </a:ext>
              </a:extLst>
            </p:cNvPr>
            <p:cNvSpPr/>
            <p:nvPr/>
          </p:nvSpPr>
          <p:spPr>
            <a:xfrm>
              <a:off x="4663800" y="4311360"/>
              <a:ext cx="158040" cy="443159"/>
            </a:xfrm>
            <a:custGeom>
              <a:avLst/>
              <a:gdLst/>
              <a:ahLst/>
              <a:cxnLst>
                <a:cxn ang="3cd4">
                  <a:pos x="hc" y="t"/>
                </a:cxn>
                <a:cxn ang="cd2">
                  <a:pos x="l" y="vc"/>
                </a:cxn>
                <a:cxn ang="cd4">
                  <a:pos x="hc" y="b"/>
                </a:cxn>
                <a:cxn ang="0">
                  <a:pos x="r" y="vc"/>
                </a:cxn>
              </a:cxnLst>
              <a:rect l="l" t="t" r="r" b="b"/>
              <a:pathLst>
                <a:path w="440" h="1232">
                  <a:moveTo>
                    <a:pt x="179" y="1070"/>
                  </a:moveTo>
                  <a:cubicBezTo>
                    <a:pt x="179" y="1117"/>
                    <a:pt x="146" y="1198"/>
                    <a:pt x="11" y="1207"/>
                  </a:cubicBezTo>
                  <a:cubicBezTo>
                    <a:pt x="6" y="1207"/>
                    <a:pt x="0" y="1212"/>
                    <a:pt x="0" y="1218"/>
                  </a:cubicBezTo>
                  <a:cubicBezTo>
                    <a:pt x="0" y="1232"/>
                    <a:pt x="14" y="1232"/>
                    <a:pt x="25" y="1232"/>
                  </a:cubicBezTo>
                  <a:cubicBezTo>
                    <a:pt x="146" y="1232"/>
                    <a:pt x="260" y="1173"/>
                    <a:pt x="260" y="1078"/>
                  </a:cubicBezTo>
                  <a:lnTo>
                    <a:pt x="260" y="798"/>
                  </a:lnTo>
                  <a:cubicBezTo>
                    <a:pt x="260" y="750"/>
                    <a:pt x="260" y="711"/>
                    <a:pt x="311" y="669"/>
                  </a:cubicBezTo>
                  <a:cubicBezTo>
                    <a:pt x="353" y="633"/>
                    <a:pt x="400" y="630"/>
                    <a:pt x="428" y="630"/>
                  </a:cubicBezTo>
                  <a:cubicBezTo>
                    <a:pt x="434" y="630"/>
                    <a:pt x="440" y="624"/>
                    <a:pt x="440" y="616"/>
                  </a:cubicBezTo>
                  <a:cubicBezTo>
                    <a:pt x="440" y="605"/>
                    <a:pt x="431" y="605"/>
                    <a:pt x="420" y="602"/>
                  </a:cubicBezTo>
                  <a:cubicBezTo>
                    <a:pt x="339" y="599"/>
                    <a:pt x="277" y="554"/>
                    <a:pt x="266" y="493"/>
                  </a:cubicBezTo>
                  <a:cubicBezTo>
                    <a:pt x="260" y="479"/>
                    <a:pt x="260" y="476"/>
                    <a:pt x="260" y="434"/>
                  </a:cubicBezTo>
                  <a:lnTo>
                    <a:pt x="260" y="188"/>
                  </a:lnTo>
                  <a:cubicBezTo>
                    <a:pt x="260" y="137"/>
                    <a:pt x="260" y="98"/>
                    <a:pt x="202" y="50"/>
                  </a:cubicBezTo>
                  <a:cubicBezTo>
                    <a:pt x="151" y="11"/>
                    <a:pt x="67" y="0"/>
                    <a:pt x="25" y="0"/>
                  </a:cubicBezTo>
                  <a:cubicBezTo>
                    <a:pt x="14" y="0"/>
                    <a:pt x="0" y="0"/>
                    <a:pt x="0" y="14"/>
                  </a:cubicBezTo>
                  <a:cubicBezTo>
                    <a:pt x="0" y="25"/>
                    <a:pt x="8" y="25"/>
                    <a:pt x="20" y="28"/>
                  </a:cubicBezTo>
                  <a:cubicBezTo>
                    <a:pt x="98" y="31"/>
                    <a:pt x="160" y="73"/>
                    <a:pt x="174" y="134"/>
                  </a:cubicBezTo>
                  <a:cubicBezTo>
                    <a:pt x="179" y="146"/>
                    <a:pt x="179" y="148"/>
                    <a:pt x="179" y="193"/>
                  </a:cubicBezTo>
                  <a:lnTo>
                    <a:pt x="179" y="451"/>
                  </a:lnTo>
                  <a:cubicBezTo>
                    <a:pt x="179" y="507"/>
                    <a:pt x="188" y="529"/>
                    <a:pt x="227" y="568"/>
                  </a:cubicBezTo>
                  <a:cubicBezTo>
                    <a:pt x="255" y="594"/>
                    <a:pt x="288" y="608"/>
                    <a:pt x="325" y="616"/>
                  </a:cubicBezTo>
                  <a:cubicBezTo>
                    <a:pt x="224" y="644"/>
                    <a:pt x="179" y="703"/>
                    <a:pt x="179" y="7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8" name="Group 17" descr="28§display§\mathcal{A} = \{ left, right, up, down \}§svg§600§FALSE" title="TexMaths">
            <a:extLst>
              <a:ext uri="{FF2B5EF4-FFF2-40B4-BE49-F238E27FC236}">
                <a16:creationId xmlns:a16="http://schemas.microsoft.com/office/drawing/2014/main" id="{FB7878DB-F16C-9744-AC40-4955A423BF11}"/>
              </a:ext>
            </a:extLst>
          </p:cNvPr>
          <p:cNvGrpSpPr/>
          <p:nvPr/>
        </p:nvGrpSpPr>
        <p:grpSpPr>
          <a:xfrm>
            <a:off x="1876680" y="5450311"/>
            <a:ext cx="5255280" cy="443160"/>
            <a:chOff x="1876680" y="4860000"/>
            <a:chExt cx="5255280" cy="443160"/>
          </a:xfrm>
        </p:grpSpPr>
        <p:sp>
          <p:nvSpPr>
            <p:cNvPr id="19" name="Freeform 18">
              <a:extLst>
                <a:ext uri="{FF2B5EF4-FFF2-40B4-BE49-F238E27FC236}">
                  <a16:creationId xmlns:a16="http://schemas.microsoft.com/office/drawing/2014/main" id="{7AE7BA3A-E41D-9244-A4EC-1CF731768E04}"/>
                </a:ext>
              </a:extLst>
            </p:cNvPr>
            <p:cNvSpPr/>
            <p:nvPr/>
          </p:nvSpPr>
          <p:spPr>
            <a:xfrm>
              <a:off x="1876680" y="4861080"/>
              <a:ext cx="5255280" cy="442080"/>
            </a:xfrm>
            <a:custGeom>
              <a:avLst/>
              <a:gdLst/>
              <a:ahLst/>
              <a:cxnLst>
                <a:cxn ang="3cd4">
                  <a:pos x="hc" y="t"/>
                </a:cxn>
                <a:cxn ang="cd2">
                  <a:pos x="l" y="vc"/>
                </a:cxn>
                <a:cxn ang="cd4">
                  <a:pos x="hc" y="b"/>
                </a:cxn>
                <a:cxn ang="0">
                  <a:pos x="r" y="vc"/>
                </a:cxn>
              </a:cxnLst>
              <a:rect l="l" t="t" r="r" b="b"/>
              <a:pathLst>
                <a:path w="14599" h="1229">
                  <a:moveTo>
                    <a:pt x="7300" y="1229"/>
                  </a:moveTo>
                  <a:lnTo>
                    <a:pt x="0" y="1229"/>
                  </a:lnTo>
                  <a:lnTo>
                    <a:pt x="0" y="0"/>
                  </a:lnTo>
                  <a:lnTo>
                    <a:pt x="14599" y="0"/>
                  </a:lnTo>
                  <a:lnTo>
                    <a:pt x="14599" y="12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1352B1F8-CD6E-1348-864D-95AF87D292BF}"/>
                </a:ext>
              </a:extLst>
            </p:cNvPr>
            <p:cNvSpPr/>
            <p:nvPr/>
          </p:nvSpPr>
          <p:spPr>
            <a:xfrm>
              <a:off x="1888920" y="4872240"/>
              <a:ext cx="342360" cy="342360"/>
            </a:xfrm>
            <a:custGeom>
              <a:avLst/>
              <a:gdLst/>
              <a:ahLst/>
              <a:cxnLst>
                <a:cxn ang="3cd4">
                  <a:pos x="hc" y="t"/>
                </a:cxn>
                <a:cxn ang="cd2">
                  <a:pos x="l" y="vc"/>
                </a:cxn>
                <a:cxn ang="cd4">
                  <a:pos x="hc" y="b"/>
                </a:cxn>
                <a:cxn ang="0">
                  <a:pos x="r" y="vc"/>
                </a:cxn>
              </a:cxnLst>
              <a:rect l="l" t="t" r="r" b="b"/>
              <a:pathLst>
                <a:path w="952" h="952">
                  <a:moveTo>
                    <a:pt x="700" y="686"/>
                  </a:moveTo>
                  <a:cubicBezTo>
                    <a:pt x="706" y="764"/>
                    <a:pt x="722" y="820"/>
                    <a:pt x="728" y="846"/>
                  </a:cubicBezTo>
                  <a:cubicBezTo>
                    <a:pt x="742" y="902"/>
                    <a:pt x="748" y="927"/>
                    <a:pt x="801" y="927"/>
                  </a:cubicBezTo>
                  <a:cubicBezTo>
                    <a:pt x="857" y="927"/>
                    <a:pt x="952" y="874"/>
                    <a:pt x="952" y="848"/>
                  </a:cubicBezTo>
                  <a:cubicBezTo>
                    <a:pt x="952" y="843"/>
                    <a:pt x="946" y="840"/>
                    <a:pt x="941" y="840"/>
                  </a:cubicBezTo>
                  <a:cubicBezTo>
                    <a:pt x="924" y="840"/>
                    <a:pt x="899" y="851"/>
                    <a:pt x="893" y="854"/>
                  </a:cubicBezTo>
                  <a:cubicBezTo>
                    <a:pt x="885" y="860"/>
                    <a:pt x="882" y="860"/>
                    <a:pt x="882" y="860"/>
                  </a:cubicBezTo>
                  <a:cubicBezTo>
                    <a:pt x="846" y="860"/>
                    <a:pt x="840" y="826"/>
                    <a:pt x="823" y="753"/>
                  </a:cubicBezTo>
                  <a:cubicBezTo>
                    <a:pt x="815" y="711"/>
                    <a:pt x="804" y="664"/>
                    <a:pt x="795" y="493"/>
                  </a:cubicBezTo>
                  <a:cubicBezTo>
                    <a:pt x="787" y="367"/>
                    <a:pt x="781" y="241"/>
                    <a:pt x="781" y="115"/>
                  </a:cubicBezTo>
                  <a:cubicBezTo>
                    <a:pt x="781" y="87"/>
                    <a:pt x="781" y="53"/>
                    <a:pt x="781" y="25"/>
                  </a:cubicBezTo>
                  <a:cubicBezTo>
                    <a:pt x="781" y="6"/>
                    <a:pt x="781" y="0"/>
                    <a:pt x="770" y="0"/>
                  </a:cubicBezTo>
                  <a:cubicBezTo>
                    <a:pt x="750" y="0"/>
                    <a:pt x="700" y="20"/>
                    <a:pt x="678" y="53"/>
                  </a:cubicBezTo>
                  <a:lnTo>
                    <a:pt x="669" y="67"/>
                  </a:lnTo>
                  <a:cubicBezTo>
                    <a:pt x="571" y="277"/>
                    <a:pt x="482" y="426"/>
                    <a:pt x="417" y="526"/>
                  </a:cubicBezTo>
                  <a:cubicBezTo>
                    <a:pt x="344" y="638"/>
                    <a:pt x="216" y="840"/>
                    <a:pt x="148" y="840"/>
                  </a:cubicBezTo>
                  <a:cubicBezTo>
                    <a:pt x="104" y="840"/>
                    <a:pt x="64" y="809"/>
                    <a:pt x="53" y="764"/>
                  </a:cubicBezTo>
                  <a:cubicBezTo>
                    <a:pt x="53" y="762"/>
                    <a:pt x="50" y="756"/>
                    <a:pt x="45" y="756"/>
                  </a:cubicBezTo>
                  <a:cubicBezTo>
                    <a:pt x="28" y="756"/>
                    <a:pt x="0" y="815"/>
                    <a:pt x="0" y="848"/>
                  </a:cubicBezTo>
                  <a:cubicBezTo>
                    <a:pt x="0" y="899"/>
                    <a:pt x="53" y="952"/>
                    <a:pt x="112" y="952"/>
                  </a:cubicBezTo>
                  <a:cubicBezTo>
                    <a:pt x="196" y="952"/>
                    <a:pt x="339" y="731"/>
                    <a:pt x="364" y="686"/>
                  </a:cubicBezTo>
                  <a:close/>
                  <a:moveTo>
                    <a:pt x="675" y="151"/>
                  </a:moveTo>
                  <a:lnTo>
                    <a:pt x="675" y="224"/>
                  </a:lnTo>
                  <a:cubicBezTo>
                    <a:pt x="675" y="294"/>
                    <a:pt x="678" y="367"/>
                    <a:pt x="683" y="437"/>
                  </a:cubicBezTo>
                  <a:cubicBezTo>
                    <a:pt x="683" y="462"/>
                    <a:pt x="689" y="554"/>
                    <a:pt x="694" y="619"/>
                  </a:cubicBezTo>
                  <a:lnTo>
                    <a:pt x="468" y="619"/>
                  </a:lnTo>
                  <a:cubicBezTo>
                    <a:pt x="448" y="619"/>
                    <a:pt x="431" y="619"/>
                    <a:pt x="398" y="638"/>
                  </a:cubicBezTo>
                  <a:cubicBezTo>
                    <a:pt x="484" y="507"/>
                    <a:pt x="557" y="378"/>
                    <a:pt x="563" y="364"/>
                  </a:cubicBezTo>
                  <a:cubicBezTo>
                    <a:pt x="624" y="255"/>
                    <a:pt x="658" y="182"/>
                    <a:pt x="675" y="1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D61BCA69-F022-4847-88D5-17FE65AC1C23}"/>
                </a:ext>
              </a:extLst>
            </p:cNvPr>
            <p:cNvSpPr/>
            <p:nvPr/>
          </p:nvSpPr>
          <p:spPr>
            <a:xfrm>
              <a:off x="2376720" y="502920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4B86F387-93D2-EC44-8D07-38A86661D2A7}"/>
                </a:ext>
              </a:extLst>
            </p:cNvPr>
            <p:cNvSpPr/>
            <p:nvPr/>
          </p:nvSpPr>
          <p:spPr>
            <a:xfrm>
              <a:off x="2850480" y="4860000"/>
              <a:ext cx="158040" cy="443159"/>
            </a:xfrm>
            <a:custGeom>
              <a:avLst/>
              <a:gdLst/>
              <a:ahLst/>
              <a:cxnLst>
                <a:cxn ang="3cd4">
                  <a:pos x="hc" y="t"/>
                </a:cxn>
                <a:cxn ang="cd2">
                  <a:pos x="l" y="vc"/>
                </a:cxn>
                <a:cxn ang="cd4">
                  <a:pos x="hc" y="b"/>
                </a:cxn>
                <a:cxn ang="0">
                  <a:pos x="r" y="vc"/>
                </a:cxn>
              </a:cxnLst>
              <a:rect l="l" t="t" r="r" b="b"/>
              <a:pathLst>
                <a:path w="440" h="1232">
                  <a:moveTo>
                    <a:pt x="260" y="165"/>
                  </a:moveTo>
                  <a:cubicBezTo>
                    <a:pt x="260" y="115"/>
                    <a:pt x="294" y="36"/>
                    <a:pt x="428" y="28"/>
                  </a:cubicBezTo>
                  <a:cubicBezTo>
                    <a:pt x="434" y="25"/>
                    <a:pt x="440" y="20"/>
                    <a:pt x="440" y="14"/>
                  </a:cubicBezTo>
                  <a:cubicBezTo>
                    <a:pt x="440" y="0"/>
                    <a:pt x="428" y="0"/>
                    <a:pt x="417" y="0"/>
                  </a:cubicBezTo>
                  <a:cubicBezTo>
                    <a:pt x="291" y="0"/>
                    <a:pt x="179" y="62"/>
                    <a:pt x="179" y="154"/>
                  </a:cubicBezTo>
                  <a:lnTo>
                    <a:pt x="179" y="434"/>
                  </a:lnTo>
                  <a:cubicBezTo>
                    <a:pt x="179" y="484"/>
                    <a:pt x="179" y="524"/>
                    <a:pt x="129" y="563"/>
                  </a:cubicBezTo>
                  <a:cubicBezTo>
                    <a:pt x="87" y="599"/>
                    <a:pt x="39" y="602"/>
                    <a:pt x="11" y="602"/>
                  </a:cubicBezTo>
                  <a:cubicBezTo>
                    <a:pt x="6" y="605"/>
                    <a:pt x="0" y="610"/>
                    <a:pt x="0" y="616"/>
                  </a:cubicBezTo>
                  <a:cubicBezTo>
                    <a:pt x="0" y="630"/>
                    <a:pt x="8" y="630"/>
                    <a:pt x="20" y="630"/>
                  </a:cubicBezTo>
                  <a:cubicBezTo>
                    <a:pt x="101" y="636"/>
                    <a:pt x="160" y="680"/>
                    <a:pt x="174" y="739"/>
                  </a:cubicBezTo>
                  <a:cubicBezTo>
                    <a:pt x="179" y="753"/>
                    <a:pt x="179" y="756"/>
                    <a:pt x="179" y="801"/>
                  </a:cubicBezTo>
                  <a:lnTo>
                    <a:pt x="179" y="1044"/>
                  </a:lnTo>
                  <a:cubicBezTo>
                    <a:pt x="179" y="1095"/>
                    <a:pt x="179" y="1137"/>
                    <a:pt x="238" y="1182"/>
                  </a:cubicBezTo>
                  <a:cubicBezTo>
                    <a:pt x="286" y="1218"/>
                    <a:pt x="367" y="1232"/>
                    <a:pt x="417" y="1232"/>
                  </a:cubicBezTo>
                  <a:cubicBezTo>
                    <a:pt x="428" y="1232"/>
                    <a:pt x="440" y="1232"/>
                    <a:pt x="440" y="1218"/>
                  </a:cubicBezTo>
                  <a:cubicBezTo>
                    <a:pt x="440" y="1207"/>
                    <a:pt x="431" y="1207"/>
                    <a:pt x="420" y="1207"/>
                  </a:cubicBezTo>
                  <a:cubicBezTo>
                    <a:pt x="342" y="1201"/>
                    <a:pt x="280" y="1162"/>
                    <a:pt x="266" y="1098"/>
                  </a:cubicBezTo>
                  <a:cubicBezTo>
                    <a:pt x="260" y="1086"/>
                    <a:pt x="260" y="1084"/>
                    <a:pt x="260" y="1042"/>
                  </a:cubicBezTo>
                  <a:lnTo>
                    <a:pt x="260" y="781"/>
                  </a:lnTo>
                  <a:cubicBezTo>
                    <a:pt x="260" y="725"/>
                    <a:pt x="252" y="703"/>
                    <a:pt x="213" y="664"/>
                  </a:cubicBezTo>
                  <a:cubicBezTo>
                    <a:pt x="185" y="638"/>
                    <a:pt x="148" y="627"/>
                    <a:pt x="115" y="616"/>
                  </a:cubicBezTo>
                  <a:cubicBezTo>
                    <a:pt x="216" y="588"/>
                    <a:pt x="260" y="532"/>
                    <a:pt x="260" y="4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E1E2AC7C-F22A-CD45-A893-846FF0EE11BA}"/>
                </a:ext>
              </a:extLst>
            </p:cNvPr>
            <p:cNvSpPr/>
            <p:nvPr/>
          </p:nvSpPr>
          <p:spPr>
            <a:xfrm>
              <a:off x="3058200" y="4884120"/>
              <a:ext cx="95400" cy="313200"/>
            </a:xfrm>
            <a:custGeom>
              <a:avLst/>
              <a:gdLst/>
              <a:ahLst/>
              <a:cxnLst>
                <a:cxn ang="3cd4">
                  <a:pos x="hc" y="t"/>
                </a:cxn>
                <a:cxn ang="cd2">
                  <a:pos x="l" y="vc"/>
                </a:cxn>
                <a:cxn ang="cd4">
                  <a:pos x="hc" y="b"/>
                </a:cxn>
                <a:cxn ang="0">
                  <a:pos x="r" y="vc"/>
                </a:cxn>
              </a:cxnLst>
              <a:rect l="l" t="t" r="r" b="b"/>
              <a:pathLst>
                <a:path w="266" h="871">
                  <a:moveTo>
                    <a:pt x="266" y="14"/>
                  </a:moveTo>
                  <a:cubicBezTo>
                    <a:pt x="266" y="11"/>
                    <a:pt x="266" y="0"/>
                    <a:pt x="249" y="0"/>
                  </a:cubicBezTo>
                  <a:cubicBezTo>
                    <a:pt x="221" y="0"/>
                    <a:pt x="132" y="11"/>
                    <a:pt x="98" y="11"/>
                  </a:cubicBezTo>
                  <a:cubicBezTo>
                    <a:pt x="90" y="14"/>
                    <a:pt x="76" y="14"/>
                    <a:pt x="76" y="39"/>
                  </a:cubicBezTo>
                  <a:cubicBezTo>
                    <a:pt x="76" y="53"/>
                    <a:pt x="87" y="53"/>
                    <a:pt x="106" y="53"/>
                  </a:cubicBezTo>
                  <a:cubicBezTo>
                    <a:pt x="165" y="53"/>
                    <a:pt x="165" y="62"/>
                    <a:pt x="165" y="73"/>
                  </a:cubicBezTo>
                  <a:lnTo>
                    <a:pt x="162" y="98"/>
                  </a:lnTo>
                  <a:lnTo>
                    <a:pt x="6" y="714"/>
                  </a:lnTo>
                  <a:cubicBezTo>
                    <a:pt x="3" y="728"/>
                    <a:pt x="0" y="736"/>
                    <a:pt x="0" y="756"/>
                  </a:cubicBezTo>
                  <a:cubicBezTo>
                    <a:pt x="0" y="826"/>
                    <a:pt x="56" y="871"/>
                    <a:pt x="112" y="871"/>
                  </a:cubicBezTo>
                  <a:cubicBezTo>
                    <a:pt x="154" y="871"/>
                    <a:pt x="185" y="846"/>
                    <a:pt x="207" y="801"/>
                  </a:cubicBezTo>
                  <a:cubicBezTo>
                    <a:pt x="230" y="753"/>
                    <a:pt x="244" y="683"/>
                    <a:pt x="244" y="680"/>
                  </a:cubicBezTo>
                  <a:cubicBezTo>
                    <a:pt x="244" y="666"/>
                    <a:pt x="232" y="666"/>
                    <a:pt x="230" y="666"/>
                  </a:cubicBezTo>
                  <a:cubicBezTo>
                    <a:pt x="216" y="666"/>
                    <a:pt x="216" y="672"/>
                    <a:pt x="210" y="689"/>
                  </a:cubicBezTo>
                  <a:cubicBezTo>
                    <a:pt x="190" y="770"/>
                    <a:pt x="165" y="843"/>
                    <a:pt x="118" y="843"/>
                  </a:cubicBezTo>
                  <a:cubicBezTo>
                    <a:pt x="78" y="843"/>
                    <a:pt x="78" y="804"/>
                    <a:pt x="78" y="787"/>
                  </a:cubicBezTo>
                  <a:cubicBezTo>
                    <a:pt x="78" y="756"/>
                    <a:pt x="81" y="750"/>
                    <a:pt x="87" y="7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4D5F330E-A513-4344-BD94-177C0F18D0FA}"/>
                </a:ext>
              </a:extLst>
            </p:cNvPr>
            <p:cNvSpPr/>
            <p:nvPr/>
          </p:nvSpPr>
          <p:spPr>
            <a:xfrm>
              <a:off x="3199320" y="4996080"/>
              <a:ext cx="171000" cy="201240"/>
            </a:xfrm>
            <a:custGeom>
              <a:avLst/>
              <a:gdLst/>
              <a:ahLst/>
              <a:cxnLst>
                <a:cxn ang="3cd4">
                  <a:pos x="hc" y="t"/>
                </a:cxn>
                <a:cxn ang="cd2">
                  <a:pos x="l" y="vc"/>
                </a:cxn>
                <a:cxn ang="cd4">
                  <a:pos x="hc" y="b"/>
                </a:cxn>
                <a:cxn ang="0">
                  <a:pos x="r" y="vc"/>
                </a:cxn>
              </a:cxnLst>
              <a:rect l="l" t="t" r="r" b="b"/>
              <a:pathLst>
                <a:path w="476" h="560">
                  <a:moveTo>
                    <a:pt x="174" y="260"/>
                  </a:moveTo>
                  <a:cubicBezTo>
                    <a:pt x="210" y="260"/>
                    <a:pt x="302" y="258"/>
                    <a:pt x="364" y="232"/>
                  </a:cubicBezTo>
                  <a:cubicBezTo>
                    <a:pt x="451" y="196"/>
                    <a:pt x="456" y="123"/>
                    <a:pt x="456" y="106"/>
                  </a:cubicBezTo>
                  <a:cubicBezTo>
                    <a:pt x="456" y="50"/>
                    <a:pt x="409" y="0"/>
                    <a:pt x="325" y="0"/>
                  </a:cubicBezTo>
                  <a:cubicBezTo>
                    <a:pt x="188" y="0"/>
                    <a:pt x="0" y="120"/>
                    <a:pt x="0" y="336"/>
                  </a:cubicBezTo>
                  <a:cubicBezTo>
                    <a:pt x="0" y="462"/>
                    <a:pt x="73" y="560"/>
                    <a:pt x="193" y="560"/>
                  </a:cubicBezTo>
                  <a:cubicBezTo>
                    <a:pt x="372" y="560"/>
                    <a:pt x="476" y="428"/>
                    <a:pt x="476" y="414"/>
                  </a:cubicBezTo>
                  <a:cubicBezTo>
                    <a:pt x="476" y="406"/>
                    <a:pt x="468" y="398"/>
                    <a:pt x="459" y="398"/>
                  </a:cubicBezTo>
                  <a:cubicBezTo>
                    <a:pt x="454" y="398"/>
                    <a:pt x="451" y="400"/>
                    <a:pt x="445" y="412"/>
                  </a:cubicBezTo>
                  <a:cubicBezTo>
                    <a:pt x="347" y="532"/>
                    <a:pt x="213" y="532"/>
                    <a:pt x="196" y="532"/>
                  </a:cubicBezTo>
                  <a:cubicBezTo>
                    <a:pt x="101" y="532"/>
                    <a:pt x="90" y="428"/>
                    <a:pt x="90" y="389"/>
                  </a:cubicBezTo>
                  <a:cubicBezTo>
                    <a:pt x="90" y="375"/>
                    <a:pt x="90" y="336"/>
                    <a:pt x="109" y="260"/>
                  </a:cubicBezTo>
                  <a:close/>
                  <a:moveTo>
                    <a:pt x="118" y="232"/>
                  </a:moveTo>
                  <a:cubicBezTo>
                    <a:pt x="165" y="45"/>
                    <a:pt x="291" y="28"/>
                    <a:pt x="325" y="28"/>
                  </a:cubicBezTo>
                  <a:cubicBezTo>
                    <a:pt x="384" y="28"/>
                    <a:pt x="414" y="64"/>
                    <a:pt x="414" y="106"/>
                  </a:cubicBezTo>
                  <a:cubicBezTo>
                    <a:pt x="414" y="232"/>
                    <a:pt x="218" y="232"/>
                    <a:pt x="168" y="2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2495371C-E4E1-7442-A454-48AC35787C40}"/>
                </a:ext>
              </a:extLst>
            </p:cNvPr>
            <p:cNvSpPr/>
            <p:nvPr/>
          </p:nvSpPr>
          <p:spPr>
            <a:xfrm>
              <a:off x="3407760" y="4880160"/>
              <a:ext cx="221400" cy="403920"/>
            </a:xfrm>
            <a:custGeom>
              <a:avLst/>
              <a:gdLst/>
              <a:ahLst/>
              <a:cxnLst>
                <a:cxn ang="3cd4">
                  <a:pos x="hc" y="t"/>
                </a:cxn>
                <a:cxn ang="cd2">
                  <a:pos x="l" y="vc"/>
                </a:cxn>
                <a:cxn ang="cd4">
                  <a:pos x="hc" y="b"/>
                </a:cxn>
                <a:cxn ang="0">
                  <a:pos x="r" y="vc"/>
                </a:cxn>
              </a:cxnLst>
              <a:rect l="l" t="t" r="r" b="b"/>
              <a:pathLst>
                <a:path w="616" h="1123">
                  <a:moveTo>
                    <a:pt x="389" y="375"/>
                  </a:moveTo>
                  <a:lnTo>
                    <a:pt x="496" y="375"/>
                  </a:lnTo>
                  <a:cubicBezTo>
                    <a:pt x="518" y="375"/>
                    <a:pt x="532" y="375"/>
                    <a:pt x="532" y="353"/>
                  </a:cubicBezTo>
                  <a:cubicBezTo>
                    <a:pt x="532" y="339"/>
                    <a:pt x="518" y="339"/>
                    <a:pt x="498" y="339"/>
                  </a:cubicBezTo>
                  <a:lnTo>
                    <a:pt x="395" y="339"/>
                  </a:lnTo>
                  <a:lnTo>
                    <a:pt x="420" y="196"/>
                  </a:lnTo>
                  <a:cubicBezTo>
                    <a:pt x="426" y="171"/>
                    <a:pt x="442" y="84"/>
                    <a:pt x="451" y="70"/>
                  </a:cubicBezTo>
                  <a:cubicBezTo>
                    <a:pt x="462" y="45"/>
                    <a:pt x="484" y="28"/>
                    <a:pt x="510" y="28"/>
                  </a:cubicBezTo>
                  <a:cubicBezTo>
                    <a:pt x="515" y="28"/>
                    <a:pt x="546" y="28"/>
                    <a:pt x="568" y="50"/>
                  </a:cubicBezTo>
                  <a:cubicBezTo>
                    <a:pt x="515" y="53"/>
                    <a:pt x="504" y="98"/>
                    <a:pt x="504" y="115"/>
                  </a:cubicBezTo>
                  <a:cubicBezTo>
                    <a:pt x="504" y="146"/>
                    <a:pt x="526" y="160"/>
                    <a:pt x="549" y="160"/>
                  </a:cubicBezTo>
                  <a:cubicBezTo>
                    <a:pt x="580" y="160"/>
                    <a:pt x="616" y="132"/>
                    <a:pt x="616" y="84"/>
                  </a:cubicBezTo>
                  <a:cubicBezTo>
                    <a:pt x="616" y="28"/>
                    <a:pt x="560" y="0"/>
                    <a:pt x="510" y="0"/>
                  </a:cubicBezTo>
                  <a:cubicBezTo>
                    <a:pt x="468" y="0"/>
                    <a:pt x="389" y="22"/>
                    <a:pt x="353" y="146"/>
                  </a:cubicBezTo>
                  <a:cubicBezTo>
                    <a:pt x="344" y="171"/>
                    <a:pt x="342" y="182"/>
                    <a:pt x="311" y="339"/>
                  </a:cubicBezTo>
                  <a:lnTo>
                    <a:pt x="227" y="339"/>
                  </a:lnTo>
                  <a:cubicBezTo>
                    <a:pt x="202" y="339"/>
                    <a:pt x="190" y="339"/>
                    <a:pt x="190" y="361"/>
                  </a:cubicBezTo>
                  <a:cubicBezTo>
                    <a:pt x="190" y="375"/>
                    <a:pt x="199" y="375"/>
                    <a:pt x="224" y="375"/>
                  </a:cubicBezTo>
                  <a:lnTo>
                    <a:pt x="305" y="375"/>
                  </a:lnTo>
                  <a:lnTo>
                    <a:pt x="213" y="862"/>
                  </a:lnTo>
                  <a:cubicBezTo>
                    <a:pt x="190" y="983"/>
                    <a:pt x="168" y="1095"/>
                    <a:pt x="106" y="1095"/>
                  </a:cubicBezTo>
                  <a:cubicBezTo>
                    <a:pt x="101" y="1095"/>
                    <a:pt x="70" y="1095"/>
                    <a:pt x="45" y="1072"/>
                  </a:cubicBezTo>
                  <a:cubicBezTo>
                    <a:pt x="104" y="1070"/>
                    <a:pt x="115" y="1025"/>
                    <a:pt x="115" y="1005"/>
                  </a:cubicBezTo>
                  <a:cubicBezTo>
                    <a:pt x="115" y="977"/>
                    <a:pt x="92" y="963"/>
                    <a:pt x="67" y="963"/>
                  </a:cubicBezTo>
                  <a:cubicBezTo>
                    <a:pt x="36" y="963"/>
                    <a:pt x="0" y="991"/>
                    <a:pt x="0" y="1036"/>
                  </a:cubicBezTo>
                  <a:cubicBezTo>
                    <a:pt x="0" y="1092"/>
                    <a:pt x="53" y="1123"/>
                    <a:pt x="106" y="1123"/>
                  </a:cubicBezTo>
                  <a:cubicBezTo>
                    <a:pt x="174" y="1123"/>
                    <a:pt x="221" y="1050"/>
                    <a:pt x="244" y="1002"/>
                  </a:cubicBezTo>
                  <a:cubicBezTo>
                    <a:pt x="283" y="924"/>
                    <a:pt x="314" y="776"/>
                    <a:pt x="314" y="7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D7FE9CC8-B5A2-B34E-8F95-3F297715DB2D}"/>
                </a:ext>
              </a:extLst>
            </p:cNvPr>
            <p:cNvSpPr/>
            <p:nvPr/>
          </p:nvSpPr>
          <p:spPr>
            <a:xfrm>
              <a:off x="3658680" y="4914360"/>
              <a:ext cx="136800" cy="282960"/>
            </a:xfrm>
            <a:custGeom>
              <a:avLst/>
              <a:gdLst/>
              <a:ahLst/>
              <a:cxnLst>
                <a:cxn ang="3cd4">
                  <a:pos x="hc" y="t"/>
                </a:cxn>
                <a:cxn ang="cd2">
                  <a:pos x="l" y="vc"/>
                </a:cxn>
                <a:cxn ang="cd4">
                  <a:pos x="hc" y="b"/>
                </a:cxn>
                <a:cxn ang="0">
                  <a:pos x="r" y="vc"/>
                </a:cxn>
              </a:cxnLst>
              <a:rect l="l" t="t" r="r" b="b"/>
              <a:pathLst>
                <a:path w="381" h="787">
                  <a:moveTo>
                    <a:pt x="227" y="280"/>
                  </a:moveTo>
                  <a:lnTo>
                    <a:pt x="344" y="280"/>
                  </a:lnTo>
                  <a:cubicBezTo>
                    <a:pt x="367" y="280"/>
                    <a:pt x="381" y="280"/>
                    <a:pt x="381" y="255"/>
                  </a:cubicBezTo>
                  <a:cubicBezTo>
                    <a:pt x="381" y="241"/>
                    <a:pt x="367" y="241"/>
                    <a:pt x="344" y="241"/>
                  </a:cubicBezTo>
                  <a:lnTo>
                    <a:pt x="238" y="241"/>
                  </a:lnTo>
                  <a:cubicBezTo>
                    <a:pt x="280" y="64"/>
                    <a:pt x="288" y="42"/>
                    <a:pt x="288" y="34"/>
                  </a:cubicBezTo>
                  <a:cubicBezTo>
                    <a:pt x="288" y="11"/>
                    <a:pt x="272" y="0"/>
                    <a:pt x="252" y="0"/>
                  </a:cubicBezTo>
                  <a:cubicBezTo>
                    <a:pt x="246" y="0"/>
                    <a:pt x="213" y="0"/>
                    <a:pt x="202" y="45"/>
                  </a:cubicBezTo>
                  <a:lnTo>
                    <a:pt x="154" y="241"/>
                  </a:lnTo>
                  <a:lnTo>
                    <a:pt x="36" y="241"/>
                  </a:lnTo>
                  <a:cubicBezTo>
                    <a:pt x="11" y="241"/>
                    <a:pt x="0" y="241"/>
                    <a:pt x="0" y="263"/>
                  </a:cubicBezTo>
                  <a:cubicBezTo>
                    <a:pt x="0" y="280"/>
                    <a:pt x="11" y="280"/>
                    <a:pt x="34" y="280"/>
                  </a:cubicBezTo>
                  <a:lnTo>
                    <a:pt x="143" y="280"/>
                  </a:lnTo>
                  <a:cubicBezTo>
                    <a:pt x="53" y="630"/>
                    <a:pt x="50" y="650"/>
                    <a:pt x="50" y="672"/>
                  </a:cubicBezTo>
                  <a:cubicBezTo>
                    <a:pt x="50" y="739"/>
                    <a:pt x="98" y="787"/>
                    <a:pt x="162" y="787"/>
                  </a:cubicBezTo>
                  <a:cubicBezTo>
                    <a:pt x="291" y="787"/>
                    <a:pt x="361" y="605"/>
                    <a:pt x="361" y="596"/>
                  </a:cubicBezTo>
                  <a:cubicBezTo>
                    <a:pt x="361" y="585"/>
                    <a:pt x="350" y="585"/>
                    <a:pt x="344" y="585"/>
                  </a:cubicBezTo>
                  <a:cubicBezTo>
                    <a:pt x="336" y="585"/>
                    <a:pt x="333" y="588"/>
                    <a:pt x="328" y="602"/>
                  </a:cubicBezTo>
                  <a:cubicBezTo>
                    <a:pt x="274" y="731"/>
                    <a:pt x="207" y="759"/>
                    <a:pt x="165" y="759"/>
                  </a:cubicBezTo>
                  <a:cubicBezTo>
                    <a:pt x="140" y="759"/>
                    <a:pt x="129" y="742"/>
                    <a:pt x="129" y="703"/>
                  </a:cubicBezTo>
                  <a:cubicBezTo>
                    <a:pt x="129" y="672"/>
                    <a:pt x="129" y="664"/>
                    <a:pt x="134" y="6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8B9C3AA2-FD98-F943-8A3F-6CD5932F5BF7}"/>
                </a:ext>
              </a:extLst>
            </p:cNvPr>
            <p:cNvSpPr/>
            <p:nvPr/>
          </p:nvSpPr>
          <p:spPr>
            <a:xfrm>
              <a:off x="3845159" y="5145120"/>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A722D7DA-C5C5-0D42-8B5D-3A95389FB919}"/>
                </a:ext>
              </a:extLst>
            </p:cNvPr>
            <p:cNvSpPr/>
            <p:nvPr/>
          </p:nvSpPr>
          <p:spPr>
            <a:xfrm>
              <a:off x="4016520" y="4996080"/>
              <a:ext cx="181080" cy="201240"/>
            </a:xfrm>
            <a:custGeom>
              <a:avLst/>
              <a:gdLst/>
              <a:ahLst/>
              <a:cxnLst>
                <a:cxn ang="3cd4">
                  <a:pos x="hc" y="t"/>
                </a:cxn>
                <a:cxn ang="cd2">
                  <a:pos x="l" y="vc"/>
                </a:cxn>
                <a:cxn ang="cd4">
                  <a:pos x="hc" y="b"/>
                </a:cxn>
                <a:cxn ang="0">
                  <a:pos x="r" y="vc"/>
                </a:cxn>
              </a:cxnLst>
              <a:rect l="l" t="t" r="r" b="b"/>
              <a:pathLst>
                <a:path w="504" h="560">
                  <a:moveTo>
                    <a:pt x="73" y="473"/>
                  </a:moveTo>
                  <a:cubicBezTo>
                    <a:pt x="70" y="493"/>
                    <a:pt x="62" y="521"/>
                    <a:pt x="62" y="526"/>
                  </a:cubicBezTo>
                  <a:cubicBezTo>
                    <a:pt x="62" y="549"/>
                    <a:pt x="78" y="560"/>
                    <a:pt x="98" y="560"/>
                  </a:cubicBezTo>
                  <a:cubicBezTo>
                    <a:pt x="112" y="560"/>
                    <a:pt x="134" y="549"/>
                    <a:pt x="143" y="526"/>
                  </a:cubicBezTo>
                  <a:cubicBezTo>
                    <a:pt x="146" y="521"/>
                    <a:pt x="188" y="353"/>
                    <a:pt x="193" y="330"/>
                  </a:cubicBezTo>
                  <a:cubicBezTo>
                    <a:pt x="202" y="288"/>
                    <a:pt x="224" y="202"/>
                    <a:pt x="232" y="168"/>
                  </a:cubicBezTo>
                  <a:cubicBezTo>
                    <a:pt x="238" y="154"/>
                    <a:pt x="272" y="95"/>
                    <a:pt x="302" y="67"/>
                  </a:cubicBezTo>
                  <a:cubicBezTo>
                    <a:pt x="311" y="59"/>
                    <a:pt x="347" y="28"/>
                    <a:pt x="400" y="28"/>
                  </a:cubicBezTo>
                  <a:cubicBezTo>
                    <a:pt x="434" y="28"/>
                    <a:pt x="451" y="42"/>
                    <a:pt x="454" y="42"/>
                  </a:cubicBezTo>
                  <a:cubicBezTo>
                    <a:pt x="414" y="48"/>
                    <a:pt x="389" y="78"/>
                    <a:pt x="389" y="109"/>
                  </a:cubicBezTo>
                  <a:cubicBezTo>
                    <a:pt x="389" y="129"/>
                    <a:pt x="403" y="154"/>
                    <a:pt x="437" y="154"/>
                  </a:cubicBezTo>
                  <a:cubicBezTo>
                    <a:pt x="468" y="154"/>
                    <a:pt x="504" y="126"/>
                    <a:pt x="504" y="81"/>
                  </a:cubicBezTo>
                  <a:cubicBezTo>
                    <a:pt x="504" y="36"/>
                    <a:pt x="465" y="0"/>
                    <a:pt x="400" y="0"/>
                  </a:cubicBezTo>
                  <a:cubicBezTo>
                    <a:pt x="319" y="0"/>
                    <a:pt x="266" y="62"/>
                    <a:pt x="244" y="95"/>
                  </a:cubicBezTo>
                  <a:cubicBezTo>
                    <a:pt x="232" y="39"/>
                    <a:pt x="188" y="0"/>
                    <a:pt x="129" y="0"/>
                  </a:cubicBezTo>
                  <a:cubicBezTo>
                    <a:pt x="73" y="0"/>
                    <a:pt x="50" y="48"/>
                    <a:pt x="39" y="70"/>
                  </a:cubicBezTo>
                  <a:cubicBezTo>
                    <a:pt x="17" y="112"/>
                    <a:pt x="0" y="188"/>
                    <a:pt x="0" y="190"/>
                  </a:cubicBezTo>
                  <a:cubicBezTo>
                    <a:pt x="0" y="202"/>
                    <a:pt x="11" y="202"/>
                    <a:pt x="14" y="202"/>
                  </a:cubicBezTo>
                  <a:cubicBezTo>
                    <a:pt x="28" y="202"/>
                    <a:pt x="28" y="202"/>
                    <a:pt x="36" y="174"/>
                  </a:cubicBezTo>
                  <a:cubicBezTo>
                    <a:pt x="56" y="87"/>
                    <a:pt x="81" y="28"/>
                    <a:pt x="126" y="28"/>
                  </a:cubicBezTo>
                  <a:cubicBezTo>
                    <a:pt x="148" y="28"/>
                    <a:pt x="165" y="36"/>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C0F4F29D-10B9-7E40-8971-474F3D7B37C7}"/>
                </a:ext>
              </a:extLst>
            </p:cNvPr>
            <p:cNvSpPr/>
            <p:nvPr/>
          </p:nvSpPr>
          <p:spPr>
            <a:xfrm>
              <a:off x="4228200" y="4899240"/>
              <a:ext cx="117720" cy="298080"/>
            </a:xfrm>
            <a:custGeom>
              <a:avLst/>
              <a:gdLst/>
              <a:ahLst/>
              <a:cxnLst>
                <a:cxn ang="3cd4">
                  <a:pos x="hc" y="t"/>
                </a:cxn>
                <a:cxn ang="cd2">
                  <a:pos x="l" y="vc"/>
                </a:cxn>
                <a:cxn ang="cd4">
                  <a:pos x="hc" y="b"/>
                </a:cxn>
                <a:cxn ang="0">
                  <a:pos x="r" y="vc"/>
                </a:cxn>
              </a:cxnLst>
              <a:rect l="l" t="t" r="r" b="b"/>
              <a:pathLst>
                <a:path w="328" h="829">
                  <a:moveTo>
                    <a:pt x="316" y="45"/>
                  </a:moveTo>
                  <a:cubicBezTo>
                    <a:pt x="316" y="20"/>
                    <a:pt x="300" y="0"/>
                    <a:pt x="272" y="0"/>
                  </a:cubicBezTo>
                  <a:cubicBezTo>
                    <a:pt x="238" y="0"/>
                    <a:pt x="204" y="31"/>
                    <a:pt x="204" y="64"/>
                  </a:cubicBezTo>
                  <a:cubicBezTo>
                    <a:pt x="204" y="90"/>
                    <a:pt x="221" y="109"/>
                    <a:pt x="249" y="109"/>
                  </a:cubicBezTo>
                  <a:cubicBezTo>
                    <a:pt x="280" y="109"/>
                    <a:pt x="316" y="81"/>
                    <a:pt x="316" y="45"/>
                  </a:cubicBezTo>
                  <a:close/>
                  <a:moveTo>
                    <a:pt x="221" y="510"/>
                  </a:moveTo>
                  <a:cubicBezTo>
                    <a:pt x="238" y="473"/>
                    <a:pt x="238" y="470"/>
                    <a:pt x="249" y="437"/>
                  </a:cubicBezTo>
                  <a:cubicBezTo>
                    <a:pt x="260" y="412"/>
                    <a:pt x="266" y="395"/>
                    <a:pt x="266" y="372"/>
                  </a:cubicBezTo>
                  <a:cubicBezTo>
                    <a:pt x="266" y="316"/>
                    <a:pt x="227" y="272"/>
                    <a:pt x="162" y="272"/>
                  </a:cubicBezTo>
                  <a:cubicBezTo>
                    <a:pt x="48" y="272"/>
                    <a:pt x="0" y="448"/>
                    <a:pt x="0" y="459"/>
                  </a:cubicBezTo>
                  <a:cubicBezTo>
                    <a:pt x="0" y="473"/>
                    <a:pt x="11" y="473"/>
                    <a:pt x="14" y="473"/>
                  </a:cubicBezTo>
                  <a:cubicBezTo>
                    <a:pt x="28" y="473"/>
                    <a:pt x="28" y="470"/>
                    <a:pt x="34" y="451"/>
                  </a:cubicBezTo>
                  <a:cubicBezTo>
                    <a:pt x="67" y="333"/>
                    <a:pt x="118" y="297"/>
                    <a:pt x="160" y="297"/>
                  </a:cubicBezTo>
                  <a:cubicBezTo>
                    <a:pt x="171" y="297"/>
                    <a:pt x="190" y="297"/>
                    <a:pt x="190" y="336"/>
                  </a:cubicBezTo>
                  <a:cubicBezTo>
                    <a:pt x="190" y="364"/>
                    <a:pt x="182" y="389"/>
                    <a:pt x="176" y="400"/>
                  </a:cubicBezTo>
                  <a:cubicBezTo>
                    <a:pt x="168" y="434"/>
                    <a:pt x="112" y="577"/>
                    <a:pt x="92" y="630"/>
                  </a:cubicBezTo>
                  <a:cubicBezTo>
                    <a:pt x="78" y="661"/>
                    <a:pt x="64" y="703"/>
                    <a:pt x="64" y="728"/>
                  </a:cubicBezTo>
                  <a:cubicBezTo>
                    <a:pt x="64" y="787"/>
                    <a:pt x="106" y="829"/>
                    <a:pt x="165" y="829"/>
                  </a:cubicBezTo>
                  <a:cubicBezTo>
                    <a:pt x="283" y="829"/>
                    <a:pt x="328" y="650"/>
                    <a:pt x="328" y="638"/>
                  </a:cubicBezTo>
                  <a:cubicBezTo>
                    <a:pt x="328" y="627"/>
                    <a:pt x="316" y="627"/>
                    <a:pt x="314" y="627"/>
                  </a:cubicBezTo>
                  <a:cubicBezTo>
                    <a:pt x="300" y="627"/>
                    <a:pt x="300" y="630"/>
                    <a:pt x="294" y="650"/>
                  </a:cubicBezTo>
                  <a:cubicBezTo>
                    <a:pt x="272" y="728"/>
                    <a:pt x="230" y="804"/>
                    <a:pt x="168" y="804"/>
                  </a:cubicBezTo>
                  <a:cubicBezTo>
                    <a:pt x="146" y="804"/>
                    <a:pt x="137" y="790"/>
                    <a:pt x="137" y="762"/>
                  </a:cubicBezTo>
                  <a:cubicBezTo>
                    <a:pt x="137" y="731"/>
                    <a:pt x="146" y="714"/>
                    <a:pt x="174" y="6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4EE0A9EF-B9BC-9C41-8DDD-FCDD0ABC3CDA}"/>
                </a:ext>
              </a:extLst>
            </p:cNvPr>
            <p:cNvSpPr/>
            <p:nvPr/>
          </p:nvSpPr>
          <p:spPr>
            <a:xfrm>
              <a:off x="4373640" y="4996080"/>
              <a:ext cx="204120" cy="286920"/>
            </a:xfrm>
            <a:custGeom>
              <a:avLst/>
              <a:gdLst/>
              <a:ahLst/>
              <a:cxnLst>
                <a:cxn ang="3cd4">
                  <a:pos x="hc" y="t"/>
                </a:cxn>
                <a:cxn ang="cd2">
                  <a:pos x="l" y="vc"/>
                </a:cxn>
                <a:cxn ang="cd4">
                  <a:pos x="hc" y="b"/>
                </a:cxn>
                <a:cxn ang="0">
                  <a:pos x="r" y="vc"/>
                </a:cxn>
              </a:cxnLst>
              <a:rect l="l" t="t" r="r" b="b"/>
              <a:pathLst>
                <a:path w="568" h="798">
                  <a:moveTo>
                    <a:pt x="563" y="81"/>
                  </a:moveTo>
                  <a:cubicBezTo>
                    <a:pt x="566" y="73"/>
                    <a:pt x="568" y="67"/>
                    <a:pt x="568" y="59"/>
                  </a:cubicBezTo>
                  <a:cubicBezTo>
                    <a:pt x="568" y="36"/>
                    <a:pt x="552" y="25"/>
                    <a:pt x="532" y="25"/>
                  </a:cubicBezTo>
                  <a:cubicBezTo>
                    <a:pt x="518" y="25"/>
                    <a:pt x="484" y="34"/>
                    <a:pt x="482" y="78"/>
                  </a:cubicBezTo>
                  <a:cubicBezTo>
                    <a:pt x="459" y="31"/>
                    <a:pt x="414" y="0"/>
                    <a:pt x="367" y="0"/>
                  </a:cubicBezTo>
                  <a:cubicBezTo>
                    <a:pt x="224" y="0"/>
                    <a:pt x="73" y="174"/>
                    <a:pt x="73" y="350"/>
                  </a:cubicBezTo>
                  <a:cubicBezTo>
                    <a:pt x="73" y="473"/>
                    <a:pt x="148" y="546"/>
                    <a:pt x="235" y="546"/>
                  </a:cubicBezTo>
                  <a:cubicBezTo>
                    <a:pt x="308" y="546"/>
                    <a:pt x="367" y="487"/>
                    <a:pt x="381" y="473"/>
                  </a:cubicBezTo>
                  <a:lnTo>
                    <a:pt x="381" y="476"/>
                  </a:lnTo>
                  <a:cubicBezTo>
                    <a:pt x="356" y="585"/>
                    <a:pt x="339" y="636"/>
                    <a:pt x="339" y="638"/>
                  </a:cubicBezTo>
                  <a:cubicBezTo>
                    <a:pt x="336" y="650"/>
                    <a:pt x="294" y="773"/>
                    <a:pt x="162" y="773"/>
                  </a:cubicBezTo>
                  <a:cubicBezTo>
                    <a:pt x="137" y="773"/>
                    <a:pt x="98" y="770"/>
                    <a:pt x="64" y="759"/>
                  </a:cubicBezTo>
                  <a:cubicBezTo>
                    <a:pt x="101" y="748"/>
                    <a:pt x="115" y="717"/>
                    <a:pt x="115" y="694"/>
                  </a:cubicBezTo>
                  <a:cubicBezTo>
                    <a:pt x="115" y="675"/>
                    <a:pt x="101" y="652"/>
                    <a:pt x="67" y="652"/>
                  </a:cubicBezTo>
                  <a:cubicBezTo>
                    <a:pt x="39" y="652"/>
                    <a:pt x="0" y="675"/>
                    <a:pt x="0" y="722"/>
                  </a:cubicBezTo>
                  <a:cubicBezTo>
                    <a:pt x="0" y="773"/>
                    <a:pt x="45" y="798"/>
                    <a:pt x="165" y="798"/>
                  </a:cubicBezTo>
                  <a:cubicBezTo>
                    <a:pt x="319" y="798"/>
                    <a:pt x="409" y="703"/>
                    <a:pt x="426" y="627"/>
                  </a:cubicBezTo>
                  <a:close/>
                  <a:moveTo>
                    <a:pt x="403" y="386"/>
                  </a:moveTo>
                  <a:cubicBezTo>
                    <a:pt x="395" y="420"/>
                    <a:pt x="367" y="451"/>
                    <a:pt x="339" y="473"/>
                  </a:cubicBezTo>
                  <a:cubicBezTo>
                    <a:pt x="314" y="496"/>
                    <a:pt x="274" y="518"/>
                    <a:pt x="241" y="518"/>
                  </a:cubicBezTo>
                  <a:cubicBezTo>
                    <a:pt x="179" y="518"/>
                    <a:pt x="160" y="454"/>
                    <a:pt x="160" y="406"/>
                  </a:cubicBezTo>
                  <a:cubicBezTo>
                    <a:pt x="160" y="344"/>
                    <a:pt x="196" y="199"/>
                    <a:pt x="230" y="137"/>
                  </a:cubicBezTo>
                  <a:cubicBezTo>
                    <a:pt x="263" y="76"/>
                    <a:pt x="316" y="28"/>
                    <a:pt x="367" y="28"/>
                  </a:cubicBezTo>
                  <a:cubicBezTo>
                    <a:pt x="448" y="28"/>
                    <a:pt x="465" y="126"/>
                    <a:pt x="465" y="134"/>
                  </a:cubicBezTo>
                  <a:cubicBezTo>
                    <a:pt x="465" y="140"/>
                    <a:pt x="465" y="146"/>
                    <a:pt x="462" y="1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7AE810D7-3342-4C4D-A320-3BAE4E32F13B}"/>
                </a:ext>
              </a:extLst>
            </p:cNvPr>
            <p:cNvSpPr/>
            <p:nvPr/>
          </p:nvSpPr>
          <p:spPr>
            <a:xfrm>
              <a:off x="4617360" y="4884120"/>
              <a:ext cx="218520" cy="313200"/>
            </a:xfrm>
            <a:custGeom>
              <a:avLst/>
              <a:gdLst/>
              <a:ahLst/>
              <a:cxnLst>
                <a:cxn ang="3cd4">
                  <a:pos x="hc" y="t"/>
                </a:cxn>
                <a:cxn ang="cd2">
                  <a:pos x="l" y="vc"/>
                </a:cxn>
                <a:cxn ang="cd4">
                  <a:pos x="hc" y="b"/>
                </a:cxn>
                <a:cxn ang="0">
                  <a:pos x="r" y="vc"/>
                </a:cxn>
              </a:cxnLst>
              <a:rect l="l" t="t" r="r" b="b"/>
              <a:pathLst>
                <a:path w="608" h="871">
                  <a:moveTo>
                    <a:pt x="286" y="14"/>
                  </a:moveTo>
                  <a:cubicBezTo>
                    <a:pt x="286" y="11"/>
                    <a:pt x="286" y="0"/>
                    <a:pt x="272" y="0"/>
                  </a:cubicBezTo>
                  <a:cubicBezTo>
                    <a:pt x="244" y="0"/>
                    <a:pt x="151" y="11"/>
                    <a:pt x="120" y="11"/>
                  </a:cubicBezTo>
                  <a:cubicBezTo>
                    <a:pt x="109" y="14"/>
                    <a:pt x="95" y="14"/>
                    <a:pt x="95" y="36"/>
                  </a:cubicBezTo>
                  <a:cubicBezTo>
                    <a:pt x="95" y="53"/>
                    <a:pt x="106" y="53"/>
                    <a:pt x="126" y="53"/>
                  </a:cubicBezTo>
                  <a:cubicBezTo>
                    <a:pt x="185" y="53"/>
                    <a:pt x="188" y="62"/>
                    <a:pt x="188" y="73"/>
                  </a:cubicBezTo>
                  <a:lnTo>
                    <a:pt x="185" y="98"/>
                  </a:lnTo>
                  <a:lnTo>
                    <a:pt x="6" y="809"/>
                  </a:lnTo>
                  <a:cubicBezTo>
                    <a:pt x="0" y="826"/>
                    <a:pt x="0" y="829"/>
                    <a:pt x="0" y="834"/>
                  </a:cubicBezTo>
                  <a:cubicBezTo>
                    <a:pt x="0" y="865"/>
                    <a:pt x="25" y="871"/>
                    <a:pt x="36" y="871"/>
                  </a:cubicBezTo>
                  <a:cubicBezTo>
                    <a:pt x="56" y="871"/>
                    <a:pt x="76" y="854"/>
                    <a:pt x="81" y="837"/>
                  </a:cubicBezTo>
                  <a:lnTo>
                    <a:pt x="106" y="745"/>
                  </a:lnTo>
                  <a:lnTo>
                    <a:pt x="132" y="633"/>
                  </a:lnTo>
                  <a:cubicBezTo>
                    <a:pt x="140" y="605"/>
                    <a:pt x="146" y="580"/>
                    <a:pt x="154" y="552"/>
                  </a:cubicBezTo>
                  <a:cubicBezTo>
                    <a:pt x="157" y="543"/>
                    <a:pt x="165" y="501"/>
                    <a:pt x="168" y="496"/>
                  </a:cubicBezTo>
                  <a:cubicBezTo>
                    <a:pt x="171" y="484"/>
                    <a:pt x="210" y="414"/>
                    <a:pt x="252" y="381"/>
                  </a:cubicBezTo>
                  <a:cubicBezTo>
                    <a:pt x="277" y="361"/>
                    <a:pt x="316" y="339"/>
                    <a:pt x="370" y="339"/>
                  </a:cubicBezTo>
                  <a:cubicBezTo>
                    <a:pt x="423" y="339"/>
                    <a:pt x="437" y="381"/>
                    <a:pt x="437" y="426"/>
                  </a:cubicBezTo>
                  <a:cubicBezTo>
                    <a:pt x="437" y="490"/>
                    <a:pt x="389" y="624"/>
                    <a:pt x="358" y="700"/>
                  </a:cubicBezTo>
                  <a:cubicBezTo>
                    <a:pt x="350" y="728"/>
                    <a:pt x="344" y="745"/>
                    <a:pt x="344" y="770"/>
                  </a:cubicBezTo>
                  <a:cubicBezTo>
                    <a:pt x="344" y="826"/>
                    <a:pt x="386" y="871"/>
                    <a:pt x="445" y="871"/>
                  </a:cubicBezTo>
                  <a:cubicBezTo>
                    <a:pt x="560" y="871"/>
                    <a:pt x="608" y="689"/>
                    <a:pt x="608" y="680"/>
                  </a:cubicBezTo>
                  <a:cubicBezTo>
                    <a:pt x="608" y="666"/>
                    <a:pt x="596" y="666"/>
                    <a:pt x="591" y="666"/>
                  </a:cubicBezTo>
                  <a:cubicBezTo>
                    <a:pt x="580" y="666"/>
                    <a:pt x="580" y="672"/>
                    <a:pt x="574" y="689"/>
                  </a:cubicBezTo>
                  <a:cubicBezTo>
                    <a:pt x="554" y="756"/>
                    <a:pt x="515" y="843"/>
                    <a:pt x="448" y="843"/>
                  </a:cubicBezTo>
                  <a:cubicBezTo>
                    <a:pt x="426" y="843"/>
                    <a:pt x="417" y="832"/>
                    <a:pt x="417" y="801"/>
                  </a:cubicBezTo>
                  <a:cubicBezTo>
                    <a:pt x="417" y="770"/>
                    <a:pt x="428" y="742"/>
                    <a:pt x="440" y="714"/>
                  </a:cubicBezTo>
                  <a:cubicBezTo>
                    <a:pt x="459" y="661"/>
                    <a:pt x="515" y="515"/>
                    <a:pt x="515" y="442"/>
                  </a:cubicBezTo>
                  <a:cubicBezTo>
                    <a:pt x="515" y="364"/>
                    <a:pt x="465" y="311"/>
                    <a:pt x="372" y="311"/>
                  </a:cubicBezTo>
                  <a:cubicBezTo>
                    <a:pt x="294" y="311"/>
                    <a:pt x="235" y="350"/>
                    <a:pt x="190" y="4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13C6672F-5434-684F-AA2F-FCC6A91294B1}"/>
                </a:ext>
              </a:extLst>
            </p:cNvPr>
            <p:cNvSpPr/>
            <p:nvPr/>
          </p:nvSpPr>
          <p:spPr>
            <a:xfrm>
              <a:off x="4858200" y="4914360"/>
              <a:ext cx="136800" cy="282960"/>
            </a:xfrm>
            <a:custGeom>
              <a:avLst/>
              <a:gdLst/>
              <a:ahLst/>
              <a:cxnLst>
                <a:cxn ang="3cd4">
                  <a:pos x="hc" y="t"/>
                </a:cxn>
                <a:cxn ang="cd2">
                  <a:pos x="l" y="vc"/>
                </a:cxn>
                <a:cxn ang="cd4">
                  <a:pos x="hc" y="b"/>
                </a:cxn>
                <a:cxn ang="0">
                  <a:pos x="r" y="vc"/>
                </a:cxn>
              </a:cxnLst>
              <a:rect l="l" t="t" r="r" b="b"/>
              <a:pathLst>
                <a:path w="381" h="787">
                  <a:moveTo>
                    <a:pt x="227" y="280"/>
                  </a:moveTo>
                  <a:lnTo>
                    <a:pt x="344" y="280"/>
                  </a:lnTo>
                  <a:cubicBezTo>
                    <a:pt x="367" y="280"/>
                    <a:pt x="381" y="280"/>
                    <a:pt x="381" y="255"/>
                  </a:cubicBezTo>
                  <a:cubicBezTo>
                    <a:pt x="381" y="241"/>
                    <a:pt x="367" y="241"/>
                    <a:pt x="344" y="241"/>
                  </a:cubicBezTo>
                  <a:lnTo>
                    <a:pt x="238" y="241"/>
                  </a:lnTo>
                  <a:cubicBezTo>
                    <a:pt x="280" y="64"/>
                    <a:pt x="288" y="42"/>
                    <a:pt x="288" y="34"/>
                  </a:cubicBezTo>
                  <a:cubicBezTo>
                    <a:pt x="288" y="11"/>
                    <a:pt x="272" y="0"/>
                    <a:pt x="252" y="0"/>
                  </a:cubicBezTo>
                  <a:cubicBezTo>
                    <a:pt x="246" y="0"/>
                    <a:pt x="213" y="0"/>
                    <a:pt x="202" y="45"/>
                  </a:cubicBezTo>
                  <a:lnTo>
                    <a:pt x="154" y="241"/>
                  </a:lnTo>
                  <a:lnTo>
                    <a:pt x="36" y="241"/>
                  </a:lnTo>
                  <a:cubicBezTo>
                    <a:pt x="11" y="241"/>
                    <a:pt x="0" y="241"/>
                    <a:pt x="0" y="263"/>
                  </a:cubicBezTo>
                  <a:cubicBezTo>
                    <a:pt x="0" y="280"/>
                    <a:pt x="11" y="280"/>
                    <a:pt x="34" y="280"/>
                  </a:cubicBezTo>
                  <a:lnTo>
                    <a:pt x="143" y="280"/>
                  </a:lnTo>
                  <a:cubicBezTo>
                    <a:pt x="53" y="630"/>
                    <a:pt x="50" y="650"/>
                    <a:pt x="50" y="672"/>
                  </a:cubicBezTo>
                  <a:cubicBezTo>
                    <a:pt x="50" y="739"/>
                    <a:pt x="98" y="787"/>
                    <a:pt x="162" y="787"/>
                  </a:cubicBezTo>
                  <a:cubicBezTo>
                    <a:pt x="291" y="787"/>
                    <a:pt x="361" y="605"/>
                    <a:pt x="361" y="596"/>
                  </a:cubicBezTo>
                  <a:cubicBezTo>
                    <a:pt x="361" y="585"/>
                    <a:pt x="350" y="585"/>
                    <a:pt x="344" y="585"/>
                  </a:cubicBezTo>
                  <a:cubicBezTo>
                    <a:pt x="336" y="585"/>
                    <a:pt x="333" y="588"/>
                    <a:pt x="328" y="602"/>
                  </a:cubicBezTo>
                  <a:cubicBezTo>
                    <a:pt x="274" y="731"/>
                    <a:pt x="207" y="759"/>
                    <a:pt x="165" y="759"/>
                  </a:cubicBezTo>
                  <a:cubicBezTo>
                    <a:pt x="140" y="759"/>
                    <a:pt x="129" y="742"/>
                    <a:pt x="129" y="703"/>
                  </a:cubicBezTo>
                  <a:cubicBezTo>
                    <a:pt x="129" y="672"/>
                    <a:pt x="129" y="664"/>
                    <a:pt x="134" y="6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C754481C-1B5C-7F44-A6CC-8C1959B8C8D0}"/>
                </a:ext>
              </a:extLst>
            </p:cNvPr>
            <p:cNvSpPr/>
            <p:nvPr/>
          </p:nvSpPr>
          <p:spPr>
            <a:xfrm>
              <a:off x="5044680" y="5145120"/>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C7B9B25B-CCA7-D440-9EF3-9A4AC782E568}"/>
                </a:ext>
              </a:extLst>
            </p:cNvPr>
            <p:cNvSpPr/>
            <p:nvPr/>
          </p:nvSpPr>
          <p:spPr>
            <a:xfrm>
              <a:off x="5216040" y="4996080"/>
              <a:ext cx="228600" cy="201240"/>
            </a:xfrm>
            <a:custGeom>
              <a:avLst/>
              <a:gdLst/>
              <a:ahLst/>
              <a:cxnLst>
                <a:cxn ang="3cd4">
                  <a:pos x="hc" y="t"/>
                </a:cxn>
                <a:cxn ang="cd2">
                  <a:pos x="l" y="vc"/>
                </a:cxn>
                <a:cxn ang="cd4">
                  <a:pos x="hc" y="b"/>
                </a:cxn>
                <a:cxn ang="0">
                  <a:pos x="r" y="vc"/>
                </a:cxn>
              </a:cxnLst>
              <a:rect l="l" t="t" r="r" b="b"/>
              <a:pathLst>
                <a:path w="636" h="560">
                  <a:moveTo>
                    <a:pt x="398" y="476"/>
                  </a:moveTo>
                  <a:cubicBezTo>
                    <a:pt x="412" y="529"/>
                    <a:pt x="454" y="560"/>
                    <a:pt x="507" y="560"/>
                  </a:cubicBezTo>
                  <a:cubicBezTo>
                    <a:pt x="549" y="560"/>
                    <a:pt x="580" y="532"/>
                    <a:pt x="599" y="493"/>
                  </a:cubicBezTo>
                  <a:cubicBezTo>
                    <a:pt x="619" y="448"/>
                    <a:pt x="636" y="372"/>
                    <a:pt x="636" y="370"/>
                  </a:cubicBezTo>
                  <a:cubicBezTo>
                    <a:pt x="636" y="358"/>
                    <a:pt x="624" y="358"/>
                    <a:pt x="622" y="358"/>
                  </a:cubicBezTo>
                  <a:cubicBezTo>
                    <a:pt x="608" y="358"/>
                    <a:pt x="608" y="361"/>
                    <a:pt x="602" y="381"/>
                  </a:cubicBezTo>
                  <a:cubicBezTo>
                    <a:pt x="585" y="448"/>
                    <a:pt x="563" y="532"/>
                    <a:pt x="510" y="532"/>
                  </a:cubicBezTo>
                  <a:cubicBezTo>
                    <a:pt x="484" y="532"/>
                    <a:pt x="473" y="518"/>
                    <a:pt x="473" y="476"/>
                  </a:cubicBezTo>
                  <a:cubicBezTo>
                    <a:pt x="473" y="448"/>
                    <a:pt x="487" y="392"/>
                    <a:pt x="496" y="347"/>
                  </a:cubicBezTo>
                  <a:lnTo>
                    <a:pt x="532" y="213"/>
                  </a:lnTo>
                  <a:cubicBezTo>
                    <a:pt x="535" y="196"/>
                    <a:pt x="549" y="148"/>
                    <a:pt x="552" y="129"/>
                  </a:cubicBezTo>
                  <a:cubicBezTo>
                    <a:pt x="557" y="101"/>
                    <a:pt x="571" y="53"/>
                    <a:pt x="571" y="48"/>
                  </a:cubicBezTo>
                  <a:cubicBezTo>
                    <a:pt x="571" y="25"/>
                    <a:pt x="554" y="14"/>
                    <a:pt x="535" y="14"/>
                  </a:cubicBezTo>
                  <a:cubicBezTo>
                    <a:pt x="529" y="14"/>
                    <a:pt x="496" y="14"/>
                    <a:pt x="487" y="56"/>
                  </a:cubicBezTo>
                  <a:cubicBezTo>
                    <a:pt x="462" y="148"/>
                    <a:pt x="409" y="364"/>
                    <a:pt x="395" y="428"/>
                  </a:cubicBezTo>
                  <a:cubicBezTo>
                    <a:pt x="392" y="434"/>
                    <a:pt x="344" y="532"/>
                    <a:pt x="252" y="532"/>
                  </a:cubicBezTo>
                  <a:cubicBezTo>
                    <a:pt x="190" y="532"/>
                    <a:pt x="176" y="476"/>
                    <a:pt x="176" y="431"/>
                  </a:cubicBezTo>
                  <a:cubicBezTo>
                    <a:pt x="176" y="361"/>
                    <a:pt x="210" y="263"/>
                    <a:pt x="244" y="179"/>
                  </a:cubicBezTo>
                  <a:cubicBezTo>
                    <a:pt x="258" y="143"/>
                    <a:pt x="263" y="126"/>
                    <a:pt x="263" y="101"/>
                  </a:cubicBezTo>
                  <a:cubicBezTo>
                    <a:pt x="263" y="45"/>
                    <a:pt x="224" y="0"/>
                    <a:pt x="162" y="0"/>
                  </a:cubicBezTo>
                  <a:cubicBezTo>
                    <a:pt x="45" y="0"/>
                    <a:pt x="0" y="179"/>
                    <a:pt x="0" y="190"/>
                  </a:cubicBezTo>
                  <a:cubicBezTo>
                    <a:pt x="0" y="202"/>
                    <a:pt x="11" y="202"/>
                    <a:pt x="14" y="202"/>
                  </a:cubicBezTo>
                  <a:cubicBezTo>
                    <a:pt x="28" y="202"/>
                    <a:pt x="28" y="202"/>
                    <a:pt x="34" y="179"/>
                  </a:cubicBezTo>
                  <a:cubicBezTo>
                    <a:pt x="64" y="73"/>
                    <a:pt x="112" y="28"/>
                    <a:pt x="160" y="28"/>
                  </a:cubicBezTo>
                  <a:cubicBezTo>
                    <a:pt x="171" y="28"/>
                    <a:pt x="190" y="28"/>
                    <a:pt x="190" y="67"/>
                  </a:cubicBezTo>
                  <a:cubicBezTo>
                    <a:pt x="190" y="98"/>
                    <a:pt x="176" y="134"/>
                    <a:pt x="168" y="151"/>
                  </a:cubicBezTo>
                  <a:cubicBezTo>
                    <a:pt x="123" y="274"/>
                    <a:pt x="98" y="350"/>
                    <a:pt x="98" y="412"/>
                  </a:cubicBezTo>
                  <a:cubicBezTo>
                    <a:pt x="98" y="529"/>
                    <a:pt x="182" y="560"/>
                    <a:pt x="249" y="560"/>
                  </a:cubicBezTo>
                  <a:cubicBezTo>
                    <a:pt x="330" y="560"/>
                    <a:pt x="375" y="504"/>
                    <a:pt x="398"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7ADE16CB-B4B8-A848-9518-F844BEE1015B}"/>
                </a:ext>
              </a:extLst>
            </p:cNvPr>
            <p:cNvSpPr/>
            <p:nvPr/>
          </p:nvSpPr>
          <p:spPr>
            <a:xfrm>
              <a:off x="5441760" y="4996080"/>
              <a:ext cx="231480" cy="281880"/>
            </a:xfrm>
            <a:custGeom>
              <a:avLst/>
              <a:gdLst/>
              <a:ahLst/>
              <a:cxnLst>
                <a:cxn ang="3cd4">
                  <a:pos x="hc" y="t"/>
                </a:cxn>
                <a:cxn ang="cd2">
                  <a:pos x="l" y="vc"/>
                </a:cxn>
                <a:cxn ang="cd4">
                  <a:pos x="hc" y="b"/>
                </a:cxn>
                <a:cxn ang="0">
                  <a:pos x="r" y="vc"/>
                </a:cxn>
              </a:cxnLst>
              <a:rect l="l" t="t" r="r" b="b"/>
              <a:pathLst>
                <a:path w="644" h="784">
                  <a:moveTo>
                    <a:pt x="95" y="697"/>
                  </a:moveTo>
                  <a:cubicBezTo>
                    <a:pt x="84" y="739"/>
                    <a:pt x="84" y="748"/>
                    <a:pt x="28" y="748"/>
                  </a:cubicBezTo>
                  <a:cubicBezTo>
                    <a:pt x="14" y="748"/>
                    <a:pt x="0" y="748"/>
                    <a:pt x="0" y="770"/>
                  </a:cubicBezTo>
                  <a:cubicBezTo>
                    <a:pt x="0" y="781"/>
                    <a:pt x="6" y="784"/>
                    <a:pt x="17" y="784"/>
                  </a:cubicBezTo>
                  <a:cubicBezTo>
                    <a:pt x="50" y="784"/>
                    <a:pt x="84" y="781"/>
                    <a:pt x="120" y="781"/>
                  </a:cubicBezTo>
                  <a:cubicBezTo>
                    <a:pt x="160" y="781"/>
                    <a:pt x="202" y="784"/>
                    <a:pt x="241" y="784"/>
                  </a:cubicBezTo>
                  <a:cubicBezTo>
                    <a:pt x="249" y="784"/>
                    <a:pt x="263" y="784"/>
                    <a:pt x="263" y="762"/>
                  </a:cubicBezTo>
                  <a:cubicBezTo>
                    <a:pt x="263" y="748"/>
                    <a:pt x="252" y="748"/>
                    <a:pt x="235" y="748"/>
                  </a:cubicBezTo>
                  <a:cubicBezTo>
                    <a:pt x="174" y="748"/>
                    <a:pt x="174" y="739"/>
                    <a:pt x="174" y="728"/>
                  </a:cubicBezTo>
                  <a:cubicBezTo>
                    <a:pt x="174" y="711"/>
                    <a:pt x="224" y="512"/>
                    <a:pt x="232" y="482"/>
                  </a:cubicBezTo>
                  <a:cubicBezTo>
                    <a:pt x="249" y="515"/>
                    <a:pt x="286" y="560"/>
                    <a:pt x="347" y="560"/>
                  </a:cubicBezTo>
                  <a:cubicBezTo>
                    <a:pt x="490" y="560"/>
                    <a:pt x="644" y="378"/>
                    <a:pt x="644" y="199"/>
                  </a:cubicBezTo>
                  <a:cubicBezTo>
                    <a:pt x="644" y="81"/>
                    <a:pt x="574" y="0"/>
                    <a:pt x="482" y="0"/>
                  </a:cubicBezTo>
                  <a:cubicBezTo>
                    <a:pt x="420" y="0"/>
                    <a:pt x="358" y="45"/>
                    <a:pt x="319" y="92"/>
                  </a:cubicBezTo>
                  <a:cubicBezTo>
                    <a:pt x="305" y="25"/>
                    <a:pt x="252" y="0"/>
                    <a:pt x="207" y="0"/>
                  </a:cubicBezTo>
                  <a:cubicBezTo>
                    <a:pt x="151" y="0"/>
                    <a:pt x="126" y="48"/>
                    <a:pt x="115" y="70"/>
                  </a:cubicBezTo>
                  <a:cubicBezTo>
                    <a:pt x="95" y="112"/>
                    <a:pt x="78" y="188"/>
                    <a:pt x="78" y="190"/>
                  </a:cubicBezTo>
                  <a:cubicBezTo>
                    <a:pt x="78" y="202"/>
                    <a:pt x="90" y="202"/>
                    <a:pt x="92" y="202"/>
                  </a:cubicBezTo>
                  <a:cubicBezTo>
                    <a:pt x="106" y="202"/>
                    <a:pt x="106" y="202"/>
                    <a:pt x="115" y="174"/>
                  </a:cubicBezTo>
                  <a:cubicBezTo>
                    <a:pt x="134" y="87"/>
                    <a:pt x="160" y="28"/>
                    <a:pt x="204" y="28"/>
                  </a:cubicBezTo>
                  <a:cubicBezTo>
                    <a:pt x="224" y="28"/>
                    <a:pt x="241" y="36"/>
                    <a:pt x="241" y="84"/>
                  </a:cubicBezTo>
                  <a:cubicBezTo>
                    <a:pt x="241" y="112"/>
                    <a:pt x="238" y="126"/>
                    <a:pt x="232" y="146"/>
                  </a:cubicBezTo>
                  <a:close/>
                  <a:moveTo>
                    <a:pt x="314" y="160"/>
                  </a:moveTo>
                  <a:cubicBezTo>
                    <a:pt x="322" y="126"/>
                    <a:pt x="356" y="92"/>
                    <a:pt x="378" y="73"/>
                  </a:cubicBezTo>
                  <a:cubicBezTo>
                    <a:pt x="420" y="36"/>
                    <a:pt x="456" y="28"/>
                    <a:pt x="476" y="28"/>
                  </a:cubicBezTo>
                  <a:cubicBezTo>
                    <a:pt x="526" y="28"/>
                    <a:pt x="557" y="70"/>
                    <a:pt x="557" y="143"/>
                  </a:cubicBezTo>
                  <a:cubicBezTo>
                    <a:pt x="557" y="216"/>
                    <a:pt x="515" y="358"/>
                    <a:pt x="493" y="406"/>
                  </a:cubicBezTo>
                  <a:cubicBezTo>
                    <a:pt x="451" y="490"/>
                    <a:pt x="392" y="532"/>
                    <a:pt x="347" y="532"/>
                  </a:cubicBezTo>
                  <a:cubicBezTo>
                    <a:pt x="263" y="532"/>
                    <a:pt x="249" y="428"/>
                    <a:pt x="249" y="423"/>
                  </a:cubicBezTo>
                  <a:cubicBezTo>
                    <a:pt x="249" y="420"/>
                    <a:pt x="249" y="417"/>
                    <a:pt x="252"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170F091E-237A-A741-89A1-B6849B33382F}"/>
                </a:ext>
              </a:extLst>
            </p:cNvPr>
            <p:cNvSpPr/>
            <p:nvPr/>
          </p:nvSpPr>
          <p:spPr>
            <a:xfrm>
              <a:off x="5716080" y="5145120"/>
              <a:ext cx="52200" cy="132840"/>
            </a:xfrm>
            <a:custGeom>
              <a:avLst/>
              <a:gdLst/>
              <a:ahLst/>
              <a:cxnLst>
                <a:cxn ang="3cd4">
                  <a:pos x="hc" y="t"/>
                </a:cxn>
                <a:cxn ang="cd2">
                  <a:pos x="l" y="vc"/>
                </a:cxn>
                <a:cxn ang="cd4">
                  <a:pos x="hc" y="b"/>
                </a:cxn>
                <a:cxn ang="0">
                  <a:pos x="r" y="vc"/>
                </a:cxn>
              </a:cxnLst>
              <a:rect l="l" t="t" r="r" b="b"/>
              <a:pathLst>
                <a:path w="146" h="370">
                  <a:moveTo>
                    <a:pt x="146" y="129"/>
                  </a:moveTo>
                  <a:cubicBezTo>
                    <a:pt x="146" y="48"/>
                    <a:pt x="115" y="0"/>
                    <a:pt x="67" y="0"/>
                  </a:cubicBezTo>
                  <a:cubicBezTo>
                    <a:pt x="25" y="0"/>
                    <a:pt x="0" y="31"/>
                    <a:pt x="0" y="64"/>
                  </a:cubicBezTo>
                  <a:cubicBezTo>
                    <a:pt x="0" y="98"/>
                    <a:pt x="25" y="132"/>
                    <a:pt x="67" y="132"/>
                  </a:cubicBezTo>
                  <a:cubicBezTo>
                    <a:pt x="81" y="132"/>
                    <a:pt x="98" y="126"/>
                    <a:pt x="109" y="115"/>
                  </a:cubicBezTo>
                  <a:cubicBezTo>
                    <a:pt x="115" y="112"/>
                    <a:pt x="115" y="112"/>
                    <a:pt x="118" y="112"/>
                  </a:cubicBezTo>
                  <a:cubicBezTo>
                    <a:pt x="118" y="112"/>
                    <a:pt x="120" y="112"/>
                    <a:pt x="120" y="129"/>
                  </a:cubicBezTo>
                  <a:cubicBezTo>
                    <a:pt x="120" y="221"/>
                    <a:pt x="76" y="297"/>
                    <a:pt x="34" y="336"/>
                  </a:cubicBezTo>
                  <a:cubicBezTo>
                    <a:pt x="20" y="350"/>
                    <a:pt x="20" y="353"/>
                    <a:pt x="20" y="356"/>
                  </a:cubicBezTo>
                  <a:cubicBezTo>
                    <a:pt x="20" y="367"/>
                    <a:pt x="25" y="370"/>
                    <a:pt x="34" y="370"/>
                  </a:cubicBezTo>
                  <a:cubicBezTo>
                    <a:pt x="48" y="370"/>
                    <a:pt x="146" y="274"/>
                    <a:pt x="146" y="1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EDB10193-8F6E-B34A-BAD4-866764CE375F}"/>
                </a:ext>
              </a:extLst>
            </p:cNvPr>
            <p:cNvSpPr/>
            <p:nvPr/>
          </p:nvSpPr>
          <p:spPr>
            <a:xfrm>
              <a:off x="5891399" y="4884120"/>
              <a:ext cx="211320" cy="313200"/>
            </a:xfrm>
            <a:custGeom>
              <a:avLst/>
              <a:gdLst/>
              <a:ahLst/>
              <a:cxnLst>
                <a:cxn ang="3cd4">
                  <a:pos x="hc" y="t"/>
                </a:cxn>
                <a:cxn ang="cd2">
                  <a:pos x="l" y="vc"/>
                </a:cxn>
                <a:cxn ang="cd4">
                  <a:pos x="hc" y="b"/>
                </a:cxn>
                <a:cxn ang="0">
                  <a:pos x="r" y="vc"/>
                </a:cxn>
              </a:cxnLst>
              <a:rect l="l" t="t" r="r" b="b"/>
              <a:pathLst>
                <a:path w="588" h="871">
                  <a:moveTo>
                    <a:pt x="588" y="14"/>
                  </a:moveTo>
                  <a:cubicBezTo>
                    <a:pt x="588" y="11"/>
                    <a:pt x="588" y="0"/>
                    <a:pt x="571" y="0"/>
                  </a:cubicBezTo>
                  <a:cubicBezTo>
                    <a:pt x="554" y="0"/>
                    <a:pt x="437" y="11"/>
                    <a:pt x="414" y="14"/>
                  </a:cubicBezTo>
                  <a:cubicBezTo>
                    <a:pt x="406" y="14"/>
                    <a:pt x="398" y="20"/>
                    <a:pt x="398" y="36"/>
                  </a:cubicBezTo>
                  <a:cubicBezTo>
                    <a:pt x="398" y="53"/>
                    <a:pt x="409" y="53"/>
                    <a:pt x="428" y="53"/>
                  </a:cubicBezTo>
                  <a:cubicBezTo>
                    <a:pt x="487" y="53"/>
                    <a:pt x="490" y="62"/>
                    <a:pt x="490" y="73"/>
                  </a:cubicBezTo>
                  <a:lnTo>
                    <a:pt x="484" y="98"/>
                  </a:lnTo>
                  <a:lnTo>
                    <a:pt x="412" y="389"/>
                  </a:lnTo>
                  <a:cubicBezTo>
                    <a:pt x="389" y="344"/>
                    <a:pt x="353" y="311"/>
                    <a:pt x="297" y="311"/>
                  </a:cubicBezTo>
                  <a:cubicBezTo>
                    <a:pt x="154" y="311"/>
                    <a:pt x="0" y="493"/>
                    <a:pt x="0" y="672"/>
                  </a:cubicBezTo>
                  <a:cubicBezTo>
                    <a:pt x="0" y="790"/>
                    <a:pt x="67" y="871"/>
                    <a:pt x="165" y="871"/>
                  </a:cubicBezTo>
                  <a:cubicBezTo>
                    <a:pt x="190" y="871"/>
                    <a:pt x="252" y="865"/>
                    <a:pt x="325" y="778"/>
                  </a:cubicBezTo>
                  <a:cubicBezTo>
                    <a:pt x="336" y="829"/>
                    <a:pt x="378" y="871"/>
                    <a:pt x="437" y="871"/>
                  </a:cubicBezTo>
                  <a:cubicBezTo>
                    <a:pt x="482" y="871"/>
                    <a:pt x="510" y="843"/>
                    <a:pt x="529" y="801"/>
                  </a:cubicBezTo>
                  <a:cubicBezTo>
                    <a:pt x="549" y="759"/>
                    <a:pt x="566" y="683"/>
                    <a:pt x="566" y="680"/>
                  </a:cubicBezTo>
                  <a:cubicBezTo>
                    <a:pt x="566" y="666"/>
                    <a:pt x="554" y="666"/>
                    <a:pt x="552" y="666"/>
                  </a:cubicBezTo>
                  <a:cubicBezTo>
                    <a:pt x="538" y="666"/>
                    <a:pt x="538" y="672"/>
                    <a:pt x="535" y="689"/>
                  </a:cubicBezTo>
                  <a:cubicBezTo>
                    <a:pt x="512" y="770"/>
                    <a:pt x="490" y="843"/>
                    <a:pt x="440" y="843"/>
                  </a:cubicBezTo>
                  <a:cubicBezTo>
                    <a:pt x="406" y="843"/>
                    <a:pt x="403" y="812"/>
                    <a:pt x="403" y="787"/>
                  </a:cubicBezTo>
                  <a:cubicBezTo>
                    <a:pt x="403" y="756"/>
                    <a:pt x="406" y="748"/>
                    <a:pt x="412" y="728"/>
                  </a:cubicBezTo>
                  <a:close/>
                  <a:moveTo>
                    <a:pt x="330" y="708"/>
                  </a:moveTo>
                  <a:cubicBezTo>
                    <a:pt x="325" y="731"/>
                    <a:pt x="325" y="734"/>
                    <a:pt x="305" y="756"/>
                  </a:cubicBezTo>
                  <a:cubicBezTo>
                    <a:pt x="252" y="823"/>
                    <a:pt x="202" y="843"/>
                    <a:pt x="168" y="843"/>
                  </a:cubicBezTo>
                  <a:cubicBezTo>
                    <a:pt x="106" y="843"/>
                    <a:pt x="87" y="776"/>
                    <a:pt x="87" y="728"/>
                  </a:cubicBezTo>
                  <a:cubicBezTo>
                    <a:pt x="87" y="666"/>
                    <a:pt x="126" y="512"/>
                    <a:pt x="157" y="456"/>
                  </a:cubicBezTo>
                  <a:cubicBezTo>
                    <a:pt x="193" y="384"/>
                    <a:pt x="249" y="339"/>
                    <a:pt x="300" y="339"/>
                  </a:cubicBezTo>
                  <a:cubicBezTo>
                    <a:pt x="378" y="339"/>
                    <a:pt x="398" y="440"/>
                    <a:pt x="398" y="448"/>
                  </a:cubicBezTo>
                  <a:cubicBezTo>
                    <a:pt x="398" y="454"/>
                    <a:pt x="395" y="462"/>
                    <a:pt x="392" y="4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739BCE3E-CF36-F84E-835C-D1F886936893}"/>
                </a:ext>
              </a:extLst>
            </p:cNvPr>
            <p:cNvSpPr/>
            <p:nvPr/>
          </p:nvSpPr>
          <p:spPr>
            <a:xfrm>
              <a:off x="6122160" y="4996080"/>
              <a:ext cx="190080" cy="201240"/>
            </a:xfrm>
            <a:custGeom>
              <a:avLst/>
              <a:gdLst/>
              <a:ahLst/>
              <a:cxnLst>
                <a:cxn ang="3cd4">
                  <a:pos x="hc" y="t"/>
                </a:cxn>
                <a:cxn ang="cd2">
                  <a:pos x="l" y="vc"/>
                </a:cxn>
                <a:cxn ang="cd4">
                  <a:pos x="hc" y="b"/>
                </a:cxn>
                <a:cxn ang="0">
                  <a:pos x="r" y="vc"/>
                </a:cxn>
              </a:cxnLst>
              <a:rect l="l" t="t" r="r" b="b"/>
              <a:pathLst>
                <a:path w="529" h="560">
                  <a:moveTo>
                    <a:pt x="529" y="210"/>
                  </a:moveTo>
                  <a:cubicBezTo>
                    <a:pt x="529" y="81"/>
                    <a:pt x="442" y="0"/>
                    <a:pt x="330" y="0"/>
                  </a:cubicBezTo>
                  <a:cubicBezTo>
                    <a:pt x="165" y="0"/>
                    <a:pt x="0" y="176"/>
                    <a:pt x="0" y="350"/>
                  </a:cubicBezTo>
                  <a:cubicBezTo>
                    <a:pt x="0" y="473"/>
                    <a:pt x="84" y="560"/>
                    <a:pt x="199" y="560"/>
                  </a:cubicBezTo>
                  <a:cubicBezTo>
                    <a:pt x="361" y="560"/>
                    <a:pt x="529" y="389"/>
                    <a:pt x="529" y="210"/>
                  </a:cubicBezTo>
                  <a:close/>
                  <a:moveTo>
                    <a:pt x="199" y="532"/>
                  </a:moveTo>
                  <a:cubicBezTo>
                    <a:pt x="146" y="532"/>
                    <a:pt x="92" y="496"/>
                    <a:pt x="92" y="398"/>
                  </a:cubicBezTo>
                  <a:cubicBezTo>
                    <a:pt x="92" y="339"/>
                    <a:pt x="123" y="204"/>
                    <a:pt x="162" y="140"/>
                  </a:cubicBezTo>
                  <a:cubicBezTo>
                    <a:pt x="224" y="45"/>
                    <a:pt x="297" y="28"/>
                    <a:pt x="330" y="28"/>
                  </a:cubicBezTo>
                  <a:cubicBezTo>
                    <a:pt x="403" y="28"/>
                    <a:pt x="440" y="87"/>
                    <a:pt x="440" y="160"/>
                  </a:cubicBezTo>
                  <a:cubicBezTo>
                    <a:pt x="440" y="210"/>
                    <a:pt x="414" y="339"/>
                    <a:pt x="367" y="420"/>
                  </a:cubicBezTo>
                  <a:cubicBezTo>
                    <a:pt x="325" y="490"/>
                    <a:pt x="255" y="532"/>
                    <a:pt x="199" y="5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D807C8ED-4006-BC4D-9146-8770957FF5BE}"/>
                </a:ext>
              </a:extLst>
            </p:cNvPr>
            <p:cNvSpPr/>
            <p:nvPr/>
          </p:nvSpPr>
          <p:spPr>
            <a:xfrm>
              <a:off x="6330959" y="4996080"/>
              <a:ext cx="294120" cy="201240"/>
            </a:xfrm>
            <a:custGeom>
              <a:avLst/>
              <a:gdLst/>
              <a:ahLst/>
              <a:cxnLst>
                <a:cxn ang="3cd4">
                  <a:pos x="hc" y="t"/>
                </a:cxn>
                <a:cxn ang="cd2">
                  <a:pos x="l" y="vc"/>
                </a:cxn>
                <a:cxn ang="cd4">
                  <a:pos x="hc" y="b"/>
                </a:cxn>
                <a:cxn ang="0">
                  <a:pos x="r" y="vc"/>
                </a:cxn>
              </a:cxnLst>
              <a:rect l="l" t="t" r="r" b="b"/>
              <a:pathLst>
                <a:path w="818" h="560">
                  <a:moveTo>
                    <a:pt x="535" y="126"/>
                  </a:moveTo>
                  <a:cubicBezTo>
                    <a:pt x="540" y="101"/>
                    <a:pt x="554" y="53"/>
                    <a:pt x="554" y="48"/>
                  </a:cubicBezTo>
                  <a:cubicBezTo>
                    <a:pt x="554" y="25"/>
                    <a:pt x="535" y="14"/>
                    <a:pt x="518" y="14"/>
                  </a:cubicBezTo>
                  <a:cubicBezTo>
                    <a:pt x="501" y="14"/>
                    <a:pt x="482" y="22"/>
                    <a:pt x="470" y="48"/>
                  </a:cubicBezTo>
                  <a:cubicBezTo>
                    <a:pt x="468" y="56"/>
                    <a:pt x="409" y="294"/>
                    <a:pt x="400" y="325"/>
                  </a:cubicBezTo>
                  <a:cubicBezTo>
                    <a:pt x="392" y="361"/>
                    <a:pt x="389" y="384"/>
                    <a:pt x="389" y="406"/>
                  </a:cubicBezTo>
                  <a:cubicBezTo>
                    <a:pt x="389" y="420"/>
                    <a:pt x="389" y="423"/>
                    <a:pt x="392" y="428"/>
                  </a:cubicBezTo>
                  <a:cubicBezTo>
                    <a:pt x="364" y="496"/>
                    <a:pt x="325" y="532"/>
                    <a:pt x="277" y="532"/>
                  </a:cubicBezTo>
                  <a:cubicBezTo>
                    <a:pt x="179" y="532"/>
                    <a:pt x="179" y="442"/>
                    <a:pt x="179" y="420"/>
                  </a:cubicBezTo>
                  <a:cubicBezTo>
                    <a:pt x="179" y="381"/>
                    <a:pt x="185" y="333"/>
                    <a:pt x="244" y="179"/>
                  </a:cubicBezTo>
                  <a:cubicBezTo>
                    <a:pt x="258" y="143"/>
                    <a:pt x="263" y="126"/>
                    <a:pt x="263" y="101"/>
                  </a:cubicBezTo>
                  <a:cubicBezTo>
                    <a:pt x="263" y="45"/>
                    <a:pt x="224" y="0"/>
                    <a:pt x="162" y="0"/>
                  </a:cubicBezTo>
                  <a:cubicBezTo>
                    <a:pt x="45" y="0"/>
                    <a:pt x="0" y="179"/>
                    <a:pt x="0" y="190"/>
                  </a:cubicBezTo>
                  <a:cubicBezTo>
                    <a:pt x="0" y="202"/>
                    <a:pt x="11" y="202"/>
                    <a:pt x="14" y="202"/>
                  </a:cubicBezTo>
                  <a:cubicBezTo>
                    <a:pt x="28" y="202"/>
                    <a:pt x="28" y="202"/>
                    <a:pt x="34" y="179"/>
                  </a:cubicBezTo>
                  <a:cubicBezTo>
                    <a:pt x="67" y="64"/>
                    <a:pt x="115" y="28"/>
                    <a:pt x="160" y="28"/>
                  </a:cubicBezTo>
                  <a:cubicBezTo>
                    <a:pt x="171" y="28"/>
                    <a:pt x="190" y="28"/>
                    <a:pt x="190" y="67"/>
                  </a:cubicBezTo>
                  <a:cubicBezTo>
                    <a:pt x="190" y="98"/>
                    <a:pt x="176" y="134"/>
                    <a:pt x="168" y="154"/>
                  </a:cubicBezTo>
                  <a:cubicBezTo>
                    <a:pt x="115" y="300"/>
                    <a:pt x="98" y="358"/>
                    <a:pt x="98" y="403"/>
                  </a:cubicBezTo>
                  <a:cubicBezTo>
                    <a:pt x="98" y="518"/>
                    <a:pt x="182" y="560"/>
                    <a:pt x="274" y="560"/>
                  </a:cubicBezTo>
                  <a:cubicBezTo>
                    <a:pt x="294" y="560"/>
                    <a:pt x="353" y="560"/>
                    <a:pt x="403" y="473"/>
                  </a:cubicBezTo>
                  <a:cubicBezTo>
                    <a:pt x="434" y="552"/>
                    <a:pt x="521" y="560"/>
                    <a:pt x="557" y="560"/>
                  </a:cubicBezTo>
                  <a:cubicBezTo>
                    <a:pt x="650" y="560"/>
                    <a:pt x="703" y="482"/>
                    <a:pt x="736" y="409"/>
                  </a:cubicBezTo>
                  <a:cubicBezTo>
                    <a:pt x="778" y="311"/>
                    <a:pt x="818" y="146"/>
                    <a:pt x="818" y="87"/>
                  </a:cubicBezTo>
                  <a:cubicBezTo>
                    <a:pt x="818" y="20"/>
                    <a:pt x="784" y="0"/>
                    <a:pt x="762" y="0"/>
                  </a:cubicBezTo>
                  <a:cubicBezTo>
                    <a:pt x="731" y="0"/>
                    <a:pt x="700" y="31"/>
                    <a:pt x="700" y="59"/>
                  </a:cubicBezTo>
                  <a:cubicBezTo>
                    <a:pt x="700" y="76"/>
                    <a:pt x="708" y="84"/>
                    <a:pt x="720" y="92"/>
                  </a:cubicBezTo>
                  <a:cubicBezTo>
                    <a:pt x="734" y="106"/>
                    <a:pt x="764" y="137"/>
                    <a:pt x="764" y="199"/>
                  </a:cubicBezTo>
                  <a:cubicBezTo>
                    <a:pt x="764" y="241"/>
                    <a:pt x="728" y="361"/>
                    <a:pt x="697" y="423"/>
                  </a:cubicBezTo>
                  <a:cubicBezTo>
                    <a:pt x="664" y="490"/>
                    <a:pt x="622" y="532"/>
                    <a:pt x="560" y="532"/>
                  </a:cubicBezTo>
                  <a:cubicBezTo>
                    <a:pt x="501" y="532"/>
                    <a:pt x="470" y="496"/>
                    <a:pt x="470" y="426"/>
                  </a:cubicBezTo>
                  <a:cubicBezTo>
                    <a:pt x="470" y="392"/>
                    <a:pt x="479" y="353"/>
                    <a:pt x="482" y="33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C6AE4DD8-D26D-8142-B3E8-321A592358CF}"/>
                </a:ext>
              </a:extLst>
            </p:cNvPr>
            <p:cNvSpPr/>
            <p:nvPr/>
          </p:nvSpPr>
          <p:spPr>
            <a:xfrm>
              <a:off x="6658559" y="4996080"/>
              <a:ext cx="240480" cy="201240"/>
            </a:xfrm>
            <a:custGeom>
              <a:avLst/>
              <a:gdLst/>
              <a:ahLst/>
              <a:cxnLst>
                <a:cxn ang="3cd4">
                  <a:pos x="hc" y="t"/>
                </a:cxn>
                <a:cxn ang="cd2">
                  <a:pos x="l" y="vc"/>
                </a:cxn>
                <a:cxn ang="cd4">
                  <a:pos x="hc" y="b"/>
                </a:cxn>
                <a:cxn ang="0">
                  <a:pos x="r" y="vc"/>
                </a:cxn>
              </a:cxnLst>
              <a:rect l="l" t="t" r="r" b="b"/>
              <a:pathLst>
                <a:path w="669" h="560">
                  <a:moveTo>
                    <a:pt x="73" y="473"/>
                  </a:moveTo>
                  <a:cubicBezTo>
                    <a:pt x="70" y="493"/>
                    <a:pt x="62" y="521"/>
                    <a:pt x="62" y="526"/>
                  </a:cubicBezTo>
                  <a:cubicBezTo>
                    <a:pt x="62" y="549"/>
                    <a:pt x="78" y="560"/>
                    <a:pt x="98" y="560"/>
                  </a:cubicBezTo>
                  <a:cubicBezTo>
                    <a:pt x="112" y="560"/>
                    <a:pt x="134" y="549"/>
                    <a:pt x="143" y="526"/>
                  </a:cubicBezTo>
                  <a:cubicBezTo>
                    <a:pt x="146" y="524"/>
                    <a:pt x="160" y="465"/>
                    <a:pt x="168" y="434"/>
                  </a:cubicBezTo>
                  <a:lnTo>
                    <a:pt x="193" y="322"/>
                  </a:lnTo>
                  <a:cubicBezTo>
                    <a:pt x="202" y="297"/>
                    <a:pt x="210" y="269"/>
                    <a:pt x="216" y="241"/>
                  </a:cubicBezTo>
                  <a:cubicBezTo>
                    <a:pt x="221" y="218"/>
                    <a:pt x="230" y="182"/>
                    <a:pt x="230" y="179"/>
                  </a:cubicBezTo>
                  <a:cubicBezTo>
                    <a:pt x="249" y="140"/>
                    <a:pt x="316" y="28"/>
                    <a:pt x="431" y="28"/>
                  </a:cubicBezTo>
                  <a:cubicBezTo>
                    <a:pt x="487" y="28"/>
                    <a:pt x="498" y="73"/>
                    <a:pt x="498" y="115"/>
                  </a:cubicBezTo>
                  <a:cubicBezTo>
                    <a:pt x="498" y="190"/>
                    <a:pt x="440" y="350"/>
                    <a:pt x="420" y="400"/>
                  </a:cubicBezTo>
                  <a:cubicBezTo>
                    <a:pt x="409" y="431"/>
                    <a:pt x="406" y="445"/>
                    <a:pt x="406" y="459"/>
                  </a:cubicBezTo>
                  <a:cubicBezTo>
                    <a:pt x="406" y="518"/>
                    <a:pt x="451" y="560"/>
                    <a:pt x="507" y="560"/>
                  </a:cubicBezTo>
                  <a:cubicBezTo>
                    <a:pt x="624" y="560"/>
                    <a:pt x="669" y="381"/>
                    <a:pt x="669" y="370"/>
                  </a:cubicBezTo>
                  <a:cubicBezTo>
                    <a:pt x="669" y="358"/>
                    <a:pt x="658" y="358"/>
                    <a:pt x="655" y="358"/>
                  </a:cubicBezTo>
                  <a:cubicBezTo>
                    <a:pt x="641" y="358"/>
                    <a:pt x="641" y="361"/>
                    <a:pt x="636" y="381"/>
                  </a:cubicBezTo>
                  <a:cubicBezTo>
                    <a:pt x="610" y="465"/>
                    <a:pt x="571" y="532"/>
                    <a:pt x="510" y="532"/>
                  </a:cubicBezTo>
                  <a:cubicBezTo>
                    <a:pt x="490" y="532"/>
                    <a:pt x="482" y="521"/>
                    <a:pt x="482" y="493"/>
                  </a:cubicBezTo>
                  <a:cubicBezTo>
                    <a:pt x="482" y="462"/>
                    <a:pt x="493" y="431"/>
                    <a:pt x="504" y="403"/>
                  </a:cubicBezTo>
                  <a:cubicBezTo>
                    <a:pt x="526" y="339"/>
                    <a:pt x="577" y="202"/>
                    <a:pt x="577" y="132"/>
                  </a:cubicBezTo>
                  <a:cubicBezTo>
                    <a:pt x="577" y="50"/>
                    <a:pt x="524" y="0"/>
                    <a:pt x="437" y="0"/>
                  </a:cubicBezTo>
                  <a:cubicBezTo>
                    <a:pt x="325" y="0"/>
                    <a:pt x="263" y="78"/>
                    <a:pt x="244" y="106"/>
                  </a:cubicBezTo>
                  <a:cubicBezTo>
                    <a:pt x="238" y="39"/>
                    <a:pt x="188" y="0"/>
                    <a:pt x="129" y="0"/>
                  </a:cubicBezTo>
                  <a:cubicBezTo>
                    <a:pt x="73" y="0"/>
                    <a:pt x="50" y="48"/>
                    <a:pt x="36" y="70"/>
                  </a:cubicBezTo>
                  <a:cubicBezTo>
                    <a:pt x="17" y="112"/>
                    <a:pt x="0" y="185"/>
                    <a:pt x="0" y="190"/>
                  </a:cubicBezTo>
                  <a:cubicBezTo>
                    <a:pt x="0" y="202"/>
                    <a:pt x="11" y="202"/>
                    <a:pt x="14" y="202"/>
                  </a:cubicBezTo>
                  <a:cubicBezTo>
                    <a:pt x="28" y="202"/>
                    <a:pt x="28" y="202"/>
                    <a:pt x="36" y="174"/>
                  </a:cubicBezTo>
                  <a:cubicBezTo>
                    <a:pt x="56" y="87"/>
                    <a:pt x="81" y="28"/>
                    <a:pt x="126" y="28"/>
                  </a:cubicBezTo>
                  <a:cubicBezTo>
                    <a:pt x="151" y="28"/>
                    <a:pt x="165" y="42"/>
                    <a:pt x="165" y="84"/>
                  </a:cubicBezTo>
                  <a:cubicBezTo>
                    <a:pt x="165" y="109"/>
                    <a:pt x="160" y="123"/>
                    <a:pt x="146" y="1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862340C3-D691-D64F-BDA3-D0F811C1E2DE}"/>
                </a:ext>
              </a:extLst>
            </p:cNvPr>
            <p:cNvSpPr/>
            <p:nvPr/>
          </p:nvSpPr>
          <p:spPr>
            <a:xfrm>
              <a:off x="6941879" y="4860000"/>
              <a:ext cx="158040" cy="443159"/>
            </a:xfrm>
            <a:custGeom>
              <a:avLst/>
              <a:gdLst/>
              <a:ahLst/>
              <a:cxnLst>
                <a:cxn ang="3cd4">
                  <a:pos x="hc" y="t"/>
                </a:cxn>
                <a:cxn ang="cd2">
                  <a:pos x="l" y="vc"/>
                </a:cxn>
                <a:cxn ang="cd4">
                  <a:pos x="hc" y="b"/>
                </a:cxn>
                <a:cxn ang="0">
                  <a:pos x="r" y="vc"/>
                </a:cxn>
              </a:cxnLst>
              <a:rect l="l" t="t" r="r" b="b"/>
              <a:pathLst>
                <a:path w="440" h="1232">
                  <a:moveTo>
                    <a:pt x="179" y="1070"/>
                  </a:moveTo>
                  <a:cubicBezTo>
                    <a:pt x="179" y="1117"/>
                    <a:pt x="146" y="1198"/>
                    <a:pt x="11" y="1207"/>
                  </a:cubicBezTo>
                  <a:cubicBezTo>
                    <a:pt x="6" y="1207"/>
                    <a:pt x="0" y="1212"/>
                    <a:pt x="0" y="1218"/>
                  </a:cubicBezTo>
                  <a:cubicBezTo>
                    <a:pt x="0" y="1232"/>
                    <a:pt x="14" y="1232"/>
                    <a:pt x="25" y="1232"/>
                  </a:cubicBezTo>
                  <a:cubicBezTo>
                    <a:pt x="146" y="1232"/>
                    <a:pt x="260" y="1173"/>
                    <a:pt x="260" y="1078"/>
                  </a:cubicBezTo>
                  <a:lnTo>
                    <a:pt x="260" y="798"/>
                  </a:lnTo>
                  <a:cubicBezTo>
                    <a:pt x="260" y="750"/>
                    <a:pt x="260" y="711"/>
                    <a:pt x="311" y="669"/>
                  </a:cubicBezTo>
                  <a:cubicBezTo>
                    <a:pt x="353" y="633"/>
                    <a:pt x="400" y="630"/>
                    <a:pt x="428" y="630"/>
                  </a:cubicBezTo>
                  <a:cubicBezTo>
                    <a:pt x="434" y="630"/>
                    <a:pt x="440" y="624"/>
                    <a:pt x="440" y="616"/>
                  </a:cubicBezTo>
                  <a:cubicBezTo>
                    <a:pt x="440" y="605"/>
                    <a:pt x="431" y="605"/>
                    <a:pt x="420" y="602"/>
                  </a:cubicBezTo>
                  <a:cubicBezTo>
                    <a:pt x="339" y="599"/>
                    <a:pt x="277" y="554"/>
                    <a:pt x="266" y="493"/>
                  </a:cubicBezTo>
                  <a:cubicBezTo>
                    <a:pt x="260" y="479"/>
                    <a:pt x="260" y="476"/>
                    <a:pt x="260" y="434"/>
                  </a:cubicBezTo>
                  <a:lnTo>
                    <a:pt x="260" y="188"/>
                  </a:lnTo>
                  <a:cubicBezTo>
                    <a:pt x="260" y="137"/>
                    <a:pt x="260" y="98"/>
                    <a:pt x="202" y="50"/>
                  </a:cubicBezTo>
                  <a:cubicBezTo>
                    <a:pt x="151" y="11"/>
                    <a:pt x="67" y="0"/>
                    <a:pt x="25" y="0"/>
                  </a:cubicBezTo>
                  <a:cubicBezTo>
                    <a:pt x="14" y="0"/>
                    <a:pt x="0" y="0"/>
                    <a:pt x="0" y="14"/>
                  </a:cubicBezTo>
                  <a:cubicBezTo>
                    <a:pt x="0" y="25"/>
                    <a:pt x="8" y="25"/>
                    <a:pt x="20" y="28"/>
                  </a:cubicBezTo>
                  <a:cubicBezTo>
                    <a:pt x="98" y="31"/>
                    <a:pt x="160" y="73"/>
                    <a:pt x="174" y="134"/>
                  </a:cubicBezTo>
                  <a:cubicBezTo>
                    <a:pt x="179" y="146"/>
                    <a:pt x="179" y="148"/>
                    <a:pt x="179" y="193"/>
                  </a:cubicBezTo>
                  <a:lnTo>
                    <a:pt x="179" y="451"/>
                  </a:lnTo>
                  <a:cubicBezTo>
                    <a:pt x="179" y="507"/>
                    <a:pt x="188" y="529"/>
                    <a:pt x="227" y="568"/>
                  </a:cubicBezTo>
                  <a:cubicBezTo>
                    <a:pt x="255" y="594"/>
                    <a:pt x="288" y="608"/>
                    <a:pt x="325" y="616"/>
                  </a:cubicBezTo>
                  <a:cubicBezTo>
                    <a:pt x="224" y="644"/>
                    <a:pt x="179" y="703"/>
                    <a:pt x="179" y="7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42" name="TextBox 41">
            <a:extLst>
              <a:ext uri="{FF2B5EF4-FFF2-40B4-BE49-F238E27FC236}">
                <a16:creationId xmlns:a16="http://schemas.microsoft.com/office/drawing/2014/main" id="{12A85758-D88F-3946-8549-A513034F5DFF}"/>
              </a:ext>
            </a:extLst>
          </p:cNvPr>
          <p:cNvSpPr txBox="1"/>
          <p:nvPr/>
        </p:nvSpPr>
        <p:spPr>
          <a:xfrm>
            <a:off x="1828800" y="6149792"/>
            <a:ext cx="3603079" cy="680528"/>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Noto Sans CJK SC Regular" pitchFamily="2"/>
                <a:cs typeface="FreeSans" pitchFamily="2"/>
              </a:rPr>
              <a:t>State transitions: deterministic</a:t>
            </a:r>
          </a:p>
          <a:p>
            <a:pPr hangingPunct="0"/>
            <a:r>
              <a:rPr lang="en-US" sz="2000">
                <a:latin typeface="Liberation Sans" pitchFamily="18"/>
                <a:ea typeface="Noto Sans CJK SC Regular" pitchFamily="2"/>
                <a:cs typeface="FreeSans" pitchFamily="2"/>
              </a:rPr>
              <a:t>Undiscounted</a:t>
            </a:r>
          </a:p>
        </p:txBody>
      </p:sp>
      <p:sp>
        <p:nvSpPr>
          <p:cNvPr id="43" name="TextBox 42">
            <a:extLst>
              <a:ext uri="{FF2B5EF4-FFF2-40B4-BE49-F238E27FC236}">
                <a16:creationId xmlns:a16="http://schemas.microsoft.com/office/drawing/2014/main" id="{C1C530E9-48F2-D946-B75C-BD7E510F157B}"/>
              </a:ext>
            </a:extLst>
          </p:cNvPr>
          <p:cNvSpPr txBox="1"/>
          <p:nvPr/>
        </p:nvSpPr>
        <p:spPr>
          <a:xfrm>
            <a:off x="6583679" y="4514311"/>
            <a:ext cx="1778349"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Noto Sans CJK SC Regular" pitchFamily="2"/>
                <a:cs typeface="FreeSans" pitchFamily="2"/>
              </a:rPr>
              <a:t>Terminal state</a:t>
            </a:r>
          </a:p>
        </p:txBody>
      </p:sp>
      <p:sp>
        <p:nvSpPr>
          <p:cNvPr id="44" name="Straight Connector 43">
            <a:extLst>
              <a:ext uri="{FF2B5EF4-FFF2-40B4-BE49-F238E27FC236}">
                <a16:creationId xmlns:a16="http://schemas.microsoft.com/office/drawing/2014/main" id="{066ED9F2-CECB-6B49-881D-B868275CB2A7}"/>
              </a:ext>
            </a:extLst>
          </p:cNvPr>
          <p:cNvSpPr/>
          <p:nvPr/>
        </p:nvSpPr>
        <p:spPr>
          <a:xfrm flipH="1" flipV="1">
            <a:off x="5760721" y="4247911"/>
            <a:ext cx="914399" cy="36576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45" name="TextBox 44">
            <a:extLst>
              <a:ext uri="{FF2B5EF4-FFF2-40B4-BE49-F238E27FC236}">
                <a16:creationId xmlns:a16="http://schemas.microsoft.com/office/drawing/2014/main" id="{625395DC-7A25-244B-A7F8-970402D699DE}"/>
              </a:ext>
            </a:extLst>
          </p:cNvPr>
          <p:cNvSpPr txBox="1"/>
          <p:nvPr/>
        </p:nvSpPr>
        <p:spPr>
          <a:xfrm>
            <a:off x="1526040" y="1596151"/>
            <a:ext cx="1778349"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Noto Sans CJK SC Regular" pitchFamily="2"/>
                <a:cs typeface="FreeSans" pitchFamily="2"/>
              </a:rPr>
              <a:t>Terminal state</a:t>
            </a:r>
          </a:p>
        </p:txBody>
      </p:sp>
      <p:sp>
        <p:nvSpPr>
          <p:cNvPr id="46" name="Straight Connector 45">
            <a:extLst>
              <a:ext uri="{FF2B5EF4-FFF2-40B4-BE49-F238E27FC236}">
                <a16:creationId xmlns:a16="http://schemas.microsoft.com/office/drawing/2014/main" id="{07A3AA4E-FCB0-4B4A-9BF6-EB6DFDF77A55}"/>
              </a:ext>
            </a:extLst>
          </p:cNvPr>
          <p:cNvSpPr/>
          <p:nvPr/>
        </p:nvSpPr>
        <p:spPr>
          <a:xfrm>
            <a:off x="3200401" y="1952912"/>
            <a:ext cx="640079" cy="374759"/>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47" name="Title 46">
            <a:extLst>
              <a:ext uri="{FF2B5EF4-FFF2-40B4-BE49-F238E27FC236}">
                <a16:creationId xmlns:a16="http://schemas.microsoft.com/office/drawing/2014/main" id="{8BEA9CE4-EFD0-D744-9496-06CFD1A57849}"/>
              </a:ext>
            </a:extLst>
          </p:cNvPr>
          <p:cNvSpPr>
            <a:spLocks noGrp="1"/>
          </p:cNvSpPr>
          <p:nvPr>
            <p:ph type="title"/>
          </p:nvPr>
        </p:nvSpPr>
        <p:spPr/>
        <p:txBody>
          <a:bodyPr/>
          <a:lstStyle/>
          <a:p>
            <a:r>
              <a:rPr lang="en-US" dirty="0"/>
              <a:t>Policy Evaluation Algorithm: SB example 4.1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2FE26-5400-6640-9FE2-A35B484F6D00}"/>
              </a:ext>
            </a:extLst>
          </p:cNvPr>
          <p:cNvPicPr>
            <a:picLocks noChangeAspect="1"/>
          </p:cNvPicPr>
          <p:nvPr/>
        </p:nvPicPr>
        <p:blipFill>
          <a:blip r:embed="rId3">
            <a:lum/>
            <a:alphaModFix/>
          </a:blip>
          <a:srcRect/>
          <a:stretch>
            <a:fillRect/>
          </a:stretch>
        </p:blipFill>
        <p:spPr>
          <a:xfrm>
            <a:off x="3904200" y="2856961"/>
            <a:ext cx="2285640" cy="1847519"/>
          </a:xfrm>
          <a:prstGeom prst="rect">
            <a:avLst/>
          </a:prstGeom>
          <a:noFill/>
          <a:ln>
            <a:noFill/>
          </a:ln>
        </p:spPr>
      </p:pic>
      <p:sp>
        <p:nvSpPr>
          <p:cNvPr id="4" name="TextBox 3">
            <a:extLst>
              <a:ext uri="{FF2B5EF4-FFF2-40B4-BE49-F238E27FC236}">
                <a16:creationId xmlns:a16="http://schemas.microsoft.com/office/drawing/2014/main" id="{D3BF3F59-590D-D94A-A8B0-0E75CEC22AAD}"/>
              </a:ext>
            </a:extLst>
          </p:cNvPr>
          <p:cNvSpPr txBox="1"/>
          <p:nvPr/>
        </p:nvSpPr>
        <p:spPr>
          <a:xfrm>
            <a:off x="3347280" y="2377439"/>
            <a:ext cx="3273951"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Initialize value function at zero</a:t>
            </a:r>
          </a:p>
        </p:txBody>
      </p:sp>
      <p:pic>
        <p:nvPicPr>
          <p:cNvPr id="5" name="Picture 4">
            <a:extLst>
              <a:ext uri="{FF2B5EF4-FFF2-40B4-BE49-F238E27FC236}">
                <a16:creationId xmlns:a16="http://schemas.microsoft.com/office/drawing/2014/main" id="{E33EC939-2BEA-A748-A773-19B3ACC173ED}"/>
              </a:ext>
            </a:extLst>
          </p:cNvPr>
          <p:cNvPicPr>
            <a:picLocks noChangeAspect="1"/>
          </p:cNvPicPr>
          <p:nvPr/>
        </p:nvPicPr>
        <p:blipFill>
          <a:blip r:embed="rId4">
            <a:lum/>
            <a:alphaModFix/>
          </a:blip>
          <a:srcRect/>
          <a:stretch>
            <a:fillRect/>
          </a:stretch>
        </p:blipFill>
        <p:spPr>
          <a:xfrm>
            <a:off x="6783020" y="2869387"/>
            <a:ext cx="3010320" cy="1090080"/>
          </a:xfrm>
          <a:prstGeom prst="rect">
            <a:avLst/>
          </a:prstGeom>
          <a:noFill/>
          <a:ln>
            <a:noFill/>
          </a:ln>
        </p:spPr>
      </p:pic>
      <p:sp>
        <p:nvSpPr>
          <p:cNvPr id="6" name="TextBox 5">
            <a:extLst>
              <a:ext uri="{FF2B5EF4-FFF2-40B4-BE49-F238E27FC236}">
                <a16:creationId xmlns:a16="http://schemas.microsoft.com/office/drawing/2014/main" id="{8DEAB2DF-3D78-6745-BBAE-D7C6D3D693B2}"/>
              </a:ext>
            </a:extLst>
          </p:cNvPr>
          <p:cNvSpPr txBox="1"/>
          <p:nvPr/>
        </p:nvSpPr>
        <p:spPr>
          <a:xfrm>
            <a:off x="1375200" y="5906520"/>
            <a:ext cx="7927789" cy="415263"/>
          </a:xfrm>
          <a:prstGeom prst="rect">
            <a:avLst/>
          </a:prstGeom>
          <a:noFill/>
          <a:ln>
            <a:noFill/>
          </a:ln>
        </p:spPr>
        <p:txBody>
          <a:bodyPr wrap="none" lIns="90000" tIns="45000" rIns="90000" bIns="45000" anchorCtr="0" compatLnSpc="0">
            <a:spAutoFit/>
          </a:bodyPr>
          <a:lstStyle/>
          <a:p>
            <a:pPr hangingPunct="0"/>
            <a:r>
              <a:rPr lang="en-US" sz="2200">
                <a:latin typeface="Liberation Sans" pitchFamily="18"/>
                <a:ea typeface="Noto Sans CJK SC Regular" pitchFamily="2"/>
                <a:cs typeface="FreeSans" pitchFamily="2"/>
              </a:rPr>
              <a:t>Evaluate </a:t>
            </a:r>
            <a:r>
              <a:rPr lang="en-US" sz="2200" i="1">
                <a:latin typeface="Liberation Sans" pitchFamily="18"/>
                <a:ea typeface="Noto Sans CJK SC Regular" pitchFamily="2"/>
                <a:cs typeface="FreeSans" pitchFamily="2"/>
              </a:rPr>
              <a:t>V</a:t>
            </a:r>
            <a:r>
              <a:rPr lang="en-US" sz="2200">
                <a:latin typeface="Liberation Sans" pitchFamily="18"/>
                <a:ea typeface="Noto Sans CJK SC Regular" pitchFamily="2"/>
                <a:cs typeface="FreeSans" pitchFamily="2"/>
              </a:rPr>
              <a:t> for a policy that selects actions uniformly randomly</a:t>
            </a:r>
          </a:p>
        </p:txBody>
      </p:sp>
      <p:sp>
        <p:nvSpPr>
          <p:cNvPr id="7" name="Title 6">
            <a:extLst>
              <a:ext uri="{FF2B5EF4-FFF2-40B4-BE49-F238E27FC236}">
                <a16:creationId xmlns:a16="http://schemas.microsoft.com/office/drawing/2014/main" id="{19F5B381-6C16-1347-A847-C4524C559261}"/>
              </a:ext>
            </a:extLst>
          </p:cNvPr>
          <p:cNvSpPr>
            <a:spLocks noGrp="1"/>
          </p:cNvSpPr>
          <p:nvPr>
            <p:ph type="title"/>
          </p:nvPr>
        </p:nvSpPr>
        <p:spPr/>
        <p:txBody>
          <a:bodyPr/>
          <a:lstStyle/>
          <a:p>
            <a:r>
              <a:rPr lang="en-US" dirty="0"/>
              <a:t>Policy Evaluation Algorithm: SB example 4.1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a:bodyPr>
          <a:lstStyle/>
          <a:p>
            <a:r>
              <a:rPr lang="en-US" sz="4400" dirty="0">
                <a:ea typeface="ＭＳ Ｐゴシック" pitchFamily="34" charset="-128"/>
              </a:rPr>
              <a:t>Markov Decision Processes</a:t>
            </a:r>
          </a:p>
        </p:txBody>
      </p:sp>
      <p:sp>
        <p:nvSpPr>
          <p:cNvPr id="22530" name="Rectangle 3"/>
          <p:cNvSpPr>
            <a:spLocks noGrp="1" noChangeArrowheads="1"/>
          </p:cNvSpPr>
          <p:nvPr>
            <p:ph idx="1"/>
          </p:nvPr>
        </p:nvSpPr>
        <p:spPr>
          <a:xfrm>
            <a:off x="189521" y="1846966"/>
            <a:ext cx="5129779" cy="5369088"/>
          </a:xfrm>
        </p:spPr>
        <p:txBody>
          <a:bodyPr>
            <a:normAutofit fontScale="92500"/>
          </a:bodyPr>
          <a:lstStyle/>
          <a:p>
            <a:pPr>
              <a:lnSpc>
                <a:spcPct val="80000"/>
              </a:lnSpc>
              <a:spcBef>
                <a:spcPts val="2015"/>
              </a:spcBef>
            </a:pPr>
            <a:r>
              <a:rPr lang="en-US" sz="1984" dirty="0">
                <a:ea typeface="ＭＳ Ｐゴシック" pitchFamily="34" charset="-128"/>
              </a:rPr>
              <a:t>An MDP is defined by:</a:t>
            </a:r>
          </a:p>
          <a:p>
            <a:pPr lvl="1">
              <a:lnSpc>
                <a:spcPct val="80000"/>
              </a:lnSpc>
              <a:spcBef>
                <a:spcPts val="2015"/>
              </a:spcBef>
            </a:pPr>
            <a:r>
              <a:rPr lang="en-US" sz="1653" dirty="0">
                <a:solidFill>
                  <a:srgbClr val="0066FF"/>
                </a:solidFill>
                <a:ea typeface="ＭＳ Ｐゴシック" pitchFamily="34" charset="-128"/>
              </a:rPr>
              <a:t>A set of states s </a:t>
            </a:r>
            <a:r>
              <a:rPr lang="en-US" sz="1653" dirty="0">
                <a:solidFill>
                  <a:srgbClr val="0066FF"/>
                </a:solidFill>
                <a:ea typeface="ＭＳ Ｐゴシック" pitchFamily="34" charset="-128"/>
                <a:sym typeface="Symbol" pitchFamily="18" charset="2"/>
              </a:rPr>
              <a:t> </a:t>
            </a:r>
            <a:r>
              <a:rPr lang="en-US" sz="1653" dirty="0">
                <a:solidFill>
                  <a:srgbClr val="0066FF"/>
                </a:solidFill>
                <a:ea typeface="ＭＳ Ｐゴシック" pitchFamily="34" charset="-128"/>
              </a:rPr>
              <a:t>S</a:t>
            </a:r>
          </a:p>
          <a:p>
            <a:pPr lvl="1">
              <a:lnSpc>
                <a:spcPct val="80000"/>
              </a:lnSpc>
              <a:spcBef>
                <a:spcPts val="2015"/>
              </a:spcBef>
            </a:pPr>
            <a:r>
              <a:rPr lang="en-US" sz="1653" dirty="0">
                <a:solidFill>
                  <a:srgbClr val="0066FF"/>
                </a:solidFill>
                <a:ea typeface="ＭＳ Ｐゴシック" pitchFamily="34" charset="-128"/>
              </a:rPr>
              <a:t>A set of actions a </a:t>
            </a:r>
            <a:r>
              <a:rPr lang="en-US" sz="1653" dirty="0">
                <a:solidFill>
                  <a:srgbClr val="0066FF"/>
                </a:solidFill>
                <a:ea typeface="ＭＳ Ｐゴシック" pitchFamily="34" charset="-128"/>
                <a:sym typeface="Symbol" pitchFamily="18" charset="2"/>
              </a:rPr>
              <a:t> A</a:t>
            </a:r>
            <a:endParaRPr lang="en-US" sz="1653" dirty="0">
              <a:solidFill>
                <a:srgbClr val="0066FF"/>
              </a:solidFill>
              <a:ea typeface="ＭＳ Ｐゴシック" pitchFamily="34" charset="-128"/>
            </a:endParaRPr>
          </a:p>
          <a:p>
            <a:pPr lvl="1">
              <a:lnSpc>
                <a:spcPct val="80000"/>
              </a:lnSpc>
              <a:spcBef>
                <a:spcPts val="2015"/>
              </a:spcBef>
            </a:pPr>
            <a:r>
              <a:rPr lang="en-US" sz="1653" dirty="0">
                <a:solidFill>
                  <a:srgbClr val="0066FF"/>
                </a:solidFill>
                <a:ea typeface="ＭＳ Ｐゴシック" pitchFamily="34" charset="-128"/>
              </a:rPr>
              <a:t>A transition function T(s, a, s</a:t>
            </a:r>
            <a:r>
              <a:rPr lang="en-US" altLang="ja-JP" sz="1653" dirty="0">
                <a:solidFill>
                  <a:srgbClr val="0066FF"/>
                </a:solidFill>
                <a:ea typeface="ＭＳ Ｐゴシック" pitchFamily="34" charset="-128"/>
              </a:rPr>
              <a:t>’)</a:t>
            </a:r>
          </a:p>
          <a:p>
            <a:pPr lvl="2">
              <a:lnSpc>
                <a:spcPct val="80000"/>
              </a:lnSpc>
              <a:spcBef>
                <a:spcPts val="2015"/>
              </a:spcBef>
            </a:pPr>
            <a:r>
              <a:rPr lang="en-US" sz="1488" dirty="0">
                <a:ea typeface="ＭＳ Ｐゴシック" pitchFamily="34" charset="-128"/>
              </a:rPr>
              <a:t>Returns probability that action a from state s leads to s’,  i.e., P(s</a:t>
            </a:r>
            <a:r>
              <a:rPr lang="en-US" altLang="ja-JP" sz="1488" dirty="0">
                <a:ea typeface="ＭＳ Ｐゴシック" pitchFamily="34" charset="-128"/>
              </a:rPr>
              <a:t>’| s, a)</a:t>
            </a:r>
          </a:p>
          <a:p>
            <a:pPr lvl="1">
              <a:lnSpc>
                <a:spcPct val="80000"/>
              </a:lnSpc>
              <a:spcBef>
                <a:spcPts val="2015"/>
              </a:spcBef>
            </a:pPr>
            <a:r>
              <a:rPr lang="en-US" sz="1653" dirty="0">
                <a:ea typeface="ＭＳ Ｐゴシック" pitchFamily="34" charset="-128"/>
              </a:rPr>
              <a:t>A </a:t>
            </a:r>
            <a:r>
              <a:rPr lang="en-US" sz="1653" dirty="0">
                <a:solidFill>
                  <a:srgbClr val="0066FF"/>
                </a:solidFill>
                <a:ea typeface="ＭＳ Ｐゴシック" pitchFamily="34" charset="-128"/>
              </a:rPr>
              <a:t>reward function R(s, a, s</a:t>
            </a:r>
            <a:r>
              <a:rPr lang="en-US" altLang="ja-JP" sz="1653" dirty="0">
                <a:solidFill>
                  <a:srgbClr val="0066FF"/>
                </a:solidFill>
                <a:ea typeface="ＭＳ Ｐゴシック" pitchFamily="34" charset="-128"/>
              </a:rPr>
              <a:t>’) </a:t>
            </a:r>
          </a:p>
          <a:p>
            <a:pPr lvl="2">
              <a:lnSpc>
                <a:spcPct val="80000"/>
              </a:lnSpc>
              <a:spcBef>
                <a:spcPts val="2015"/>
              </a:spcBef>
            </a:pPr>
            <a:r>
              <a:rPr lang="en-US" sz="1488" dirty="0">
                <a:ea typeface="ＭＳ Ｐゴシック" pitchFamily="34" charset="-128"/>
              </a:rPr>
              <a:t>Sometimes just R(s) or R(s</a:t>
            </a:r>
            <a:r>
              <a:rPr lang="en-US" altLang="ja-JP" sz="1488" dirty="0">
                <a:ea typeface="ＭＳ Ｐゴシック" pitchFamily="34" charset="-128"/>
              </a:rPr>
              <a:t>’)</a:t>
            </a:r>
          </a:p>
          <a:p>
            <a:pPr lvl="1">
              <a:lnSpc>
                <a:spcPct val="80000"/>
              </a:lnSpc>
              <a:spcBef>
                <a:spcPts val="2015"/>
              </a:spcBef>
            </a:pPr>
            <a:r>
              <a:rPr lang="en-US" sz="1653" dirty="0">
                <a:solidFill>
                  <a:srgbClr val="0066FF"/>
                </a:solidFill>
                <a:ea typeface="ＭＳ Ｐゴシック" pitchFamily="34" charset="-128"/>
              </a:rPr>
              <a:t>A start state</a:t>
            </a:r>
          </a:p>
          <a:p>
            <a:pPr lvl="1">
              <a:lnSpc>
                <a:spcPct val="80000"/>
              </a:lnSpc>
              <a:spcBef>
                <a:spcPts val="2015"/>
              </a:spcBef>
            </a:pPr>
            <a:r>
              <a:rPr lang="en-US" sz="1653" dirty="0">
                <a:ea typeface="ＭＳ Ｐゴシック" pitchFamily="34" charset="-128"/>
              </a:rPr>
              <a:t>Maybe </a:t>
            </a:r>
            <a:r>
              <a:rPr lang="en-US" sz="1653" dirty="0">
                <a:solidFill>
                  <a:srgbClr val="0066FF"/>
                </a:solidFill>
                <a:ea typeface="ＭＳ Ｐゴシック" pitchFamily="34" charset="-128"/>
              </a:rPr>
              <a:t>terminal state(s)</a:t>
            </a:r>
            <a:endParaRPr lang="en-US" sz="2645" dirty="0">
              <a:ea typeface="ＭＳ Ｐゴシック" pitchFamily="34" charset="-128"/>
            </a:endParaRPr>
          </a:p>
          <a:p>
            <a:pPr>
              <a:lnSpc>
                <a:spcPct val="80000"/>
              </a:lnSpc>
              <a:spcBef>
                <a:spcPts val="2015"/>
              </a:spcBef>
            </a:pPr>
            <a:r>
              <a:rPr lang="en-US" sz="1984" dirty="0">
                <a:ea typeface="ＭＳ Ｐゴシック" pitchFamily="34" charset="-128"/>
              </a:rPr>
              <a:t>Objective: calculate a strategy for acting so as to maximize the (discounted) sum of future rewards.</a:t>
            </a:r>
          </a:p>
          <a:p>
            <a:pPr lvl="1">
              <a:lnSpc>
                <a:spcPct val="80000"/>
              </a:lnSpc>
              <a:spcBef>
                <a:spcPts val="2015"/>
              </a:spcBef>
            </a:pPr>
            <a:r>
              <a:rPr lang="en-US" dirty="0">
                <a:ea typeface="ＭＳ Ｐゴシック" pitchFamily="34" charset="-128"/>
              </a:rPr>
              <a:t>We will calculate a policy that will tell us how to act</a:t>
            </a:r>
          </a:p>
        </p:txBody>
      </p:sp>
      <p:pic>
        <p:nvPicPr>
          <p:cNvPr id="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80022" y="2078911"/>
            <a:ext cx="3716840" cy="2881174"/>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442166" y="4166377"/>
            <a:ext cx="377984" cy="202234"/>
          </a:xfrm>
          <a:prstGeom prst="rect">
            <a:avLst/>
          </a:prstGeom>
          <a:noFill/>
          <a:ln w="9525">
            <a:noFill/>
            <a:miter lim="800000"/>
            <a:headEnd/>
            <a:tailEnd/>
          </a:ln>
        </p:spPr>
      </p:pic>
      <p:pic>
        <p:nvPicPr>
          <p:cNvPr id="1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497208" y="4157821"/>
            <a:ext cx="421320" cy="180934"/>
          </a:xfrm>
          <a:prstGeom prst="rect">
            <a:avLst/>
          </a:prstGeom>
          <a:noFill/>
          <a:ln w="9525">
            <a:noFill/>
            <a:miter lim="800000"/>
            <a:headEnd/>
            <a:tailEnd/>
          </a:ln>
        </p:spPr>
      </p:pic>
      <p:pic>
        <p:nvPicPr>
          <p:cNvPr id="13"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001185" y="3338856"/>
            <a:ext cx="358243" cy="645722"/>
          </a:xfrm>
          <a:prstGeom prst="rect">
            <a:avLst/>
          </a:prstGeom>
          <a:noFill/>
          <a:ln w="9525">
            <a:noFill/>
            <a:miter lim="800000"/>
            <a:headEnd/>
            <a:tailEnd/>
          </a:ln>
        </p:spPr>
      </p:pic>
      <p:pic>
        <p:nvPicPr>
          <p:cNvPr id="2" name="Picture 1"/>
          <p:cNvPicPr>
            <a:picLocks noChangeAspect="1"/>
          </p:cNvPicPr>
          <p:nvPr/>
        </p:nvPicPr>
        <p:blipFill>
          <a:blip r:embed="rId7"/>
          <a:stretch>
            <a:fillRect/>
          </a:stretch>
        </p:blipFill>
        <p:spPr>
          <a:xfrm>
            <a:off x="7875190" y="3905832"/>
            <a:ext cx="598125" cy="598125"/>
          </a:xfrm>
          <a:prstGeom prst="rect">
            <a:avLst/>
          </a:prstGeom>
        </p:spPr>
      </p:pic>
      <p:cxnSp>
        <p:nvCxnSpPr>
          <p:cNvPr id="4" name="Straight Arrow Connector 3"/>
          <p:cNvCxnSpPr/>
          <p:nvPr/>
        </p:nvCxnSpPr>
        <p:spPr>
          <a:xfrm flipV="1">
            <a:off x="2405880" y="4166378"/>
            <a:ext cx="3831381" cy="102182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168291" y="2645887"/>
            <a:ext cx="5651859" cy="172272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168291" y="3338857"/>
            <a:ext cx="5651859" cy="10297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42789" y="2995950"/>
            <a:ext cx="4975739" cy="99538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3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53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530">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0">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530">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5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4980187" cy="356336"/>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first iteration?</a:t>
            </a:r>
          </a:p>
        </p:txBody>
      </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5">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117" name="Straight Connector 116">
            <a:extLst>
              <a:ext uri="{FF2B5EF4-FFF2-40B4-BE49-F238E27FC236}">
                <a16:creationId xmlns:a16="http://schemas.microsoft.com/office/drawing/2014/main" id="{9E71F6B2-9532-AA49-AEC2-E7A9C5E17D33}"/>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990951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4980187" cy="356336"/>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first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5">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51" name="Straight Connector 50">
            <a:extLst>
              <a:ext uri="{FF2B5EF4-FFF2-40B4-BE49-F238E27FC236}">
                <a16:creationId xmlns:a16="http://schemas.microsoft.com/office/drawing/2014/main" id="{4AF4C4A7-AE67-5645-B76C-9026F411EF8F}"/>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419899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4980187" cy="356336"/>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first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5">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95" name="Straight Connector 94">
            <a:extLst>
              <a:ext uri="{FF2B5EF4-FFF2-40B4-BE49-F238E27FC236}">
                <a16:creationId xmlns:a16="http://schemas.microsoft.com/office/drawing/2014/main" id="{BE3F2722-D68F-C748-856C-74C66EF202F6}"/>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175418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4980187" cy="356336"/>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first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5">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grpSp>
        <p:nvGrpSpPr>
          <p:cNvPr id="96" name="Group 95" descr="28§display§= \sum_{a} 0.25 [ -1 + \gamma 0 ]§svg§600§FALSE" title="TexMaths">
            <a:extLst>
              <a:ext uri="{FF2B5EF4-FFF2-40B4-BE49-F238E27FC236}">
                <a16:creationId xmlns:a16="http://schemas.microsoft.com/office/drawing/2014/main" id="{C74913CE-06F3-3144-9859-4334D748EB14}"/>
              </a:ext>
            </a:extLst>
          </p:cNvPr>
          <p:cNvGrpSpPr/>
          <p:nvPr/>
        </p:nvGrpSpPr>
        <p:grpSpPr>
          <a:xfrm>
            <a:off x="4773240" y="3657600"/>
            <a:ext cx="2388240" cy="639720"/>
            <a:chOff x="4773240" y="3657600"/>
            <a:chExt cx="2388240" cy="639720"/>
          </a:xfrm>
        </p:grpSpPr>
        <p:sp>
          <p:nvSpPr>
            <p:cNvPr id="97" name="Freeform 96">
              <a:extLst>
                <a:ext uri="{FF2B5EF4-FFF2-40B4-BE49-F238E27FC236}">
                  <a16:creationId xmlns:a16="http://schemas.microsoft.com/office/drawing/2014/main" id="{43F73BCE-2640-594A-AEC8-2E6DA341D2AE}"/>
                </a:ext>
              </a:extLst>
            </p:cNvPr>
            <p:cNvSpPr/>
            <p:nvPr/>
          </p:nvSpPr>
          <p:spPr>
            <a:xfrm>
              <a:off x="4773240" y="3657600"/>
              <a:ext cx="2388240" cy="637200"/>
            </a:xfrm>
            <a:custGeom>
              <a:avLst/>
              <a:gdLst/>
              <a:ahLst/>
              <a:cxnLst>
                <a:cxn ang="3cd4">
                  <a:pos x="hc" y="t"/>
                </a:cxn>
                <a:cxn ang="cd2">
                  <a:pos x="l" y="vc"/>
                </a:cxn>
                <a:cxn ang="cd4">
                  <a:pos x="hc" y="b"/>
                </a:cxn>
                <a:cxn ang="0">
                  <a:pos x="r" y="vc"/>
                </a:cxn>
              </a:cxnLst>
              <a:rect l="l" t="t" r="r" b="b"/>
              <a:pathLst>
                <a:path w="6635" h="1771">
                  <a:moveTo>
                    <a:pt x="3318" y="1771"/>
                  </a:moveTo>
                  <a:lnTo>
                    <a:pt x="0" y="1771"/>
                  </a:lnTo>
                  <a:lnTo>
                    <a:pt x="0" y="0"/>
                  </a:lnTo>
                  <a:lnTo>
                    <a:pt x="6635" y="0"/>
                  </a:lnTo>
                  <a:lnTo>
                    <a:pt x="6635"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F28EC2CE-7739-514C-9D5D-712495945D7F}"/>
                </a:ext>
              </a:extLst>
            </p:cNvPr>
            <p:cNvSpPr/>
            <p:nvPr/>
          </p:nvSpPr>
          <p:spPr>
            <a:xfrm>
              <a:off x="4789080" y="3855240"/>
              <a:ext cx="185760" cy="68040"/>
            </a:xfrm>
            <a:custGeom>
              <a:avLst/>
              <a:gdLst/>
              <a:ahLst/>
              <a:cxnLst>
                <a:cxn ang="3cd4">
                  <a:pos x="hc" y="t"/>
                </a:cxn>
                <a:cxn ang="cd2">
                  <a:pos x="l" y="vc"/>
                </a:cxn>
                <a:cxn ang="cd4">
                  <a:pos x="hc" y="b"/>
                </a:cxn>
                <a:cxn ang="0">
                  <a:pos x="r" y="vc"/>
                </a:cxn>
              </a:cxnLst>
              <a:rect l="l" t="t" r="r" b="b"/>
              <a:pathLst>
                <a:path w="517" h="190">
                  <a:moveTo>
                    <a:pt x="491" y="33"/>
                  </a:moveTo>
                  <a:cubicBezTo>
                    <a:pt x="503" y="33"/>
                    <a:pt x="517" y="33"/>
                    <a:pt x="517" y="16"/>
                  </a:cubicBezTo>
                  <a:cubicBezTo>
                    <a:pt x="517" y="0"/>
                    <a:pt x="503" y="0"/>
                    <a:pt x="493" y="0"/>
                  </a:cubicBezTo>
                  <a:lnTo>
                    <a:pt x="26" y="0"/>
                  </a:lnTo>
                  <a:cubicBezTo>
                    <a:pt x="14" y="0"/>
                    <a:pt x="0" y="0"/>
                    <a:pt x="0" y="16"/>
                  </a:cubicBezTo>
                  <a:cubicBezTo>
                    <a:pt x="0" y="33"/>
                    <a:pt x="14" y="33"/>
                    <a:pt x="26" y="33"/>
                  </a:cubicBezTo>
                  <a:close/>
                  <a:moveTo>
                    <a:pt x="493" y="190"/>
                  </a:moveTo>
                  <a:cubicBezTo>
                    <a:pt x="503" y="190"/>
                    <a:pt x="517" y="190"/>
                    <a:pt x="517" y="174"/>
                  </a:cubicBezTo>
                  <a:cubicBezTo>
                    <a:pt x="517" y="157"/>
                    <a:pt x="503" y="157"/>
                    <a:pt x="491"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9C14272F-39A9-F74F-8053-3C12B51AD773}"/>
                </a:ext>
              </a:extLst>
            </p:cNvPr>
            <p:cNvSpPr/>
            <p:nvPr/>
          </p:nvSpPr>
          <p:spPr>
            <a:xfrm>
              <a:off x="5082840" y="3686759"/>
              <a:ext cx="372240" cy="405720"/>
            </a:xfrm>
            <a:custGeom>
              <a:avLst/>
              <a:gdLst/>
              <a:ahLst/>
              <a:cxnLst>
                <a:cxn ang="3cd4">
                  <a:pos x="hc" y="t"/>
                </a:cxn>
                <a:cxn ang="cd2">
                  <a:pos x="l" y="vc"/>
                </a:cxn>
                <a:cxn ang="cd4">
                  <a:pos x="hc" y="b"/>
                </a:cxn>
                <a:cxn ang="0">
                  <a:pos x="r" y="vc"/>
                </a:cxn>
              </a:cxnLst>
              <a:rect l="l" t="t" r="r" b="b"/>
              <a:pathLst>
                <a:path w="1035" h="1128">
                  <a:moveTo>
                    <a:pt x="940" y="1128"/>
                  </a:moveTo>
                  <a:lnTo>
                    <a:pt x="1035" y="870"/>
                  </a:lnTo>
                  <a:lnTo>
                    <a:pt x="1015" y="870"/>
                  </a:lnTo>
                  <a:cubicBezTo>
                    <a:pt x="985" y="954"/>
                    <a:pt x="902" y="1009"/>
                    <a:pt x="812" y="1033"/>
                  </a:cubicBezTo>
                  <a:cubicBezTo>
                    <a:pt x="796" y="1036"/>
                    <a:pt x="721" y="1058"/>
                    <a:pt x="570" y="1058"/>
                  </a:cubicBezTo>
                  <a:lnTo>
                    <a:pt x="102" y="1058"/>
                  </a:lnTo>
                  <a:lnTo>
                    <a:pt x="498" y="577"/>
                  </a:lnTo>
                  <a:cubicBezTo>
                    <a:pt x="503" y="571"/>
                    <a:pt x="505" y="568"/>
                    <a:pt x="505" y="564"/>
                  </a:cubicBezTo>
                  <a:cubicBezTo>
                    <a:pt x="505" y="562"/>
                    <a:pt x="505" y="560"/>
                    <a:pt x="500" y="551"/>
                  </a:cubicBezTo>
                  <a:lnTo>
                    <a:pt x="138" y="38"/>
                  </a:lnTo>
                  <a:lnTo>
                    <a:pt x="563" y="38"/>
                  </a:lnTo>
                  <a:cubicBezTo>
                    <a:pt x="668" y="38"/>
                    <a:pt x="738" y="49"/>
                    <a:pt x="745" y="51"/>
                  </a:cubicBezTo>
                  <a:cubicBezTo>
                    <a:pt x="788" y="59"/>
                    <a:pt x="855" y="71"/>
                    <a:pt x="917" y="112"/>
                  </a:cubicBezTo>
                  <a:cubicBezTo>
                    <a:pt x="936" y="125"/>
                    <a:pt x="989" y="161"/>
                    <a:pt x="1015" y="227"/>
                  </a:cubicBezTo>
                  <a:lnTo>
                    <a:pt x="1035" y="227"/>
                  </a:lnTo>
                  <a:lnTo>
                    <a:pt x="940" y="0"/>
                  </a:lnTo>
                  <a:lnTo>
                    <a:pt x="21" y="0"/>
                  </a:lnTo>
                  <a:cubicBezTo>
                    <a:pt x="4" y="0"/>
                    <a:pt x="4" y="0"/>
                    <a:pt x="0" y="5"/>
                  </a:cubicBezTo>
                  <a:cubicBezTo>
                    <a:pt x="0" y="7"/>
                    <a:pt x="0" y="24"/>
                    <a:pt x="0" y="33"/>
                  </a:cubicBezTo>
                  <a:lnTo>
                    <a:pt x="411"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96D171CA-8FEF-C84A-A9CD-3512255B1E7E}"/>
                </a:ext>
              </a:extLst>
            </p:cNvPr>
            <p:cNvSpPr/>
            <p:nvPr/>
          </p:nvSpPr>
          <p:spPr>
            <a:xfrm>
              <a:off x="5220360" y="4205520"/>
              <a:ext cx="100080" cy="91800"/>
            </a:xfrm>
            <a:custGeom>
              <a:avLst/>
              <a:gdLst/>
              <a:ahLst/>
              <a:cxnLst>
                <a:cxn ang="3cd4">
                  <a:pos x="hc" y="t"/>
                </a:cxn>
                <a:cxn ang="cd2">
                  <a:pos x="l" y="vc"/>
                </a:cxn>
                <a:cxn ang="cd4">
                  <a:pos x="hc" y="b"/>
                </a:cxn>
                <a:cxn ang="0">
                  <a:pos x="r" y="vc"/>
                </a:cxn>
              </a:cxnLst>
              <a:rect l="l" t="t" r="r" b="b"/>
              <a:pathLst>
                <a:path w="279" h="256">
                  <a:moveTo>
                    <a:pt x="198" y="33"/>
                  </a:moveTo>
                  <a:cubicBezTo>
                    <a:pt x="185" y="15"/>
                    <a:pt x="168" y="0"/>
                    <a:pt x="141" y="0"/>
                  </a:cubicBezTo>
                  <a:cubicBezTo>
                    <a:pt x="71" y="0"/>
                    <a:pt x="0" y="81"/>
                    <a:pt x="0" y="161"/>
                  </a:cubicBezTo>
                  <a:cubicBezTo>
                    <a:pt x="0" y="216"/>
                    <a:pt x="35" y="256"/>
                    <a:pt x="83" y="256"/>
                  </a:cubicBezTo>
                  <a:cubicBezTo>
                    <a:pt x="111" y="256"/>
                    <a:pt x="138" y="238"/>
                    <a:pt x="161" y="216"/>
                  </a:cubicBezTo>
                  <a:cubicBezTo>
                    <a:pt x="171" y="251"/>
                    <a:pt x="203" y="256"/>
                    <a:pt x="217" y="256"/>
                  </a:cubicBezTo>
                  <a:cubicBezTo>
                    <a:pt x="237" y="256"/>
                    <a:pt x="249" y="244"/>
                    <a:pt x="260" y="225"/>
                  </a:cubicBezTo>
                  <a:cubicBezTo>
                    <a:pt x="272" y="203"/>
                    <a:pt x="279" y="172"/>
                    <a:pt x="279" y="168"/>
                  </a:cubicBezTo>
                  <a:cubicBezTo>
                    <a:pt x="279" y="161"/>
                    <a:pt x="272" y="161"/>
                    <a:pt x="270" y="161"/>
                  </a:cubicBezTo>
                  <a:cubicBezTo>
                    <a:pt x="263" y="161"/>
                    <a:pt x="261" y="165"/>
                    <a:pt x="258" y="179"/>
                  </a:cubicBezTo>
                  <a:cubicBezTo>
                    <a:pt x="251" y="207"/>
                    <a:pt x="240" y="240"/>
                    <a:pt x="217" y="240"/>
                  </a:cubicBezTo>
                  <a:cubicBezTo>
                    <a:pt x="203" y="240"/>
                    <a:pt x="200" y="227"/>
                    <a:pt x="200" y="212"/>
                  </a:cubicBezTo>
                  <a:cubicBezTo>
                    <a:pt x="200" y="203"/>
                    <a:pt x="205" y="181"/>
                    <a:pt x="208" y="167"/>
                  </a:cubicBezTo>
                  <a:cubicBezTo>
                    <a:pt x="212" y="152"/>
                    <a:pt x="217" y="128"/>
                    <a:pt x="221" y="115"/>
                  </a:cubicBezTo>
                  <a:lnTo>
                    <a:pt x="231" y="73"/>
                  </a:lnTo>
                  <a:cubicBezTo>
                    <a:pt x="235" y="59"/>
                    <a:pt x="240" y="31"/>
                    <a:pt x="240" y="29"/>
                  </a:cubicBezTo>
                  <a:cubicBezTo>
                    <a:pt x="240" y="16"/>
                    <a:pt x="231" y="11"/>
                    <a:pt x="223" y="11"/>
                  </a:cubicBezTo>
                  <a:cubicBezTo>
                    <a:pt x="214" y="11"/>
                    <a:pt x="201" y="18"/>
                    <a:pt x="198" y="33"/>
                  </a:cubicBezTo>
                  <a:close/>
                  <a:moveTo>
                    <a:pt x="162" y="179"/>
                  </a:moveTo>
                  <a:cubicBezTo>
                    <a:pt x="159" y="196"/>
                    <a:pt x="147" y="207"/>
                    <a:pt x="134" y="218"/>
                  </a:cubicBezTo>
                  <a:cubicBezTo>
                    <a:pt x="129" y="222"/>
                    <a:pt x="108" y="240"/>
                    <a:pt x="85" y="240"/>
                  </a:cubicBezTo>
                  <a:cubicBezTo>
                    <a:pt x="64" y="240"/>
                    <a:pt x="44" y="225"/>
                    <a:pt x="44" y="185"/>
                  </a:cubicBezTo>
                  <a:cubicBezTo>
                    <a:pt x="44" y="156"/>
                    <a:pt x="60" y="92"/>
                    <a:pt x="72" y="70"/>
                  </a:cubicBezTo>
                  <a:cubicBezTo>
                    <a:pt x="97" y="24"/>
                    <a:pt x="125" y="16"/>
                    <a:pt x="141" y="16"/>
                  </a:cubicBezTo>
                  <a:cubicBezTo>
                    <a:pt x="180" y="16"/>
                    <a:pt x="189" y="59"/>
                    <a:pt x="189" y="66"/>
                  </a:cubicBezTo>
                  <a:cubicBezTo>
                    <a:pt x="189" y="68"/>
                    <a:pt x="189" y="71"/>
                    <a:pt x="187"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740213E0-52A3-7549-AE04-B22B25AD2878}"/>
                </a:ext>
              </a:extLst>
            </p:cNvPr>
            <p:cNvSpPr/>
            <p:nvPr/>
          </p:nvSpPr>
          <p:spPr>
            <a:xfrm>
              <a:off x="5527800" y="3768840"/>
              <a:ext cx="117720" cy="199440"/>
            </a:xfrm>
            <a:custGeom>
              <a:avLst/>
              <a:gdLst/>
              <a:ahLst/>
              <a:cxnLst>
                <a:cxn ang="3cd4">
                  <a:pos x="hc" y="t"/>
                </a:cxn>
                <a:cxn ang="cd2">
                  <a:pos x="l" y="vc"/>
                </a:cxn>
                <a:cxn ang="cd4">
                  <a:pos x="hc" y="b"/>
                </a:cxn>
                <a:cxn ang="0">
                  <a:pos x="r" y="vc"/>
                </a:cxn>
              </a:cxnLst>
              <a:rect l="l" t="t" r="r" b="b"/>
              <a:pathLst>
                <a:path w="328" h="555">
                  <a:moveTo>
                    <a:pt x="328" y="280"/>
                  </a:moveTo>
                  <a:cubicBezTo>
                    <a:pt x="328" y="214"/>
                    <a:pt x="325" y="150"/>
                    <a:pt x="297" y="90"/>
                  </a:cubicBezTo>
                  <a:cubicBezTo>
                    <a:pt x="261" y="13"/>
                    <a:pt x="198" y="0"/>
                    <a:pt x="164" y="0"/>
                  </a:cubicBezTo>
                  <a:cubicBezTo>
                    <a:pt x="118" y="0"/>
                    <a:pt x="60" y="20"/>
                    <a:pt x="28" y="95"/>
                  </a:cubicBezTo>
                  <a:cubicBezTo>
                    <a:pt x="4" y="152"/>
                    <a:pt x="0" y="214"/>
                    <a:pt x="0" y="280"/>
                  </a:cubicBezTo>
                  <a:cubicBezTo>
                    <a:pt x="0" y="341"/>
                    <a:pt x="4" y="412"/>
                    <a:pt x="35" y="474"/>
                  </a:cubicBezTo>
                  <a:cubicBezTo>
                    <a:pt x="69" y="538"/>
                    <a:pt x="125" y="555"/>
                    <a:pt x="164" y="555"/>
                  </a:cubicBezTo>
                  <a:cubicBezTo>
                    <a:pt x="207" y="555"/>
                    <a:pt x="265" y="538"/>
                    <a:pt x="300" y="461"/>
                  </a:cubicBezTo>
                  <a:cubicBezTo>
                    <a:pt x="325" y="407"/>
                    <a:pt x="328" y="342"/>
                    <a:pt x="328" y="280"/>
                  </a:cubicBezTo>
                  <a:close/>
                  <a:moveTo>
                    <a:pt x="164" y="538"/>
                  </a:moveTo>
                  <a:cubicBezTo>
                    <a:pt x="134" y="538"/>
                    <a:pt x="87" y="518"/>
                    <a:pt x="72" y="439"/>
                  </a:cubicBezTo>
                  <a:cubicBezTo>
                    <a:pt x="65" y="392"/>
                    <a:pt x="65" y="317"/>
                    <a:pt x="65" y="269"/>
                  </a:cubicBezTo>
                  <a:cubicBezTo>
                    <a:pt x="65" y="218"/>
                    <a:pt x="65" y="165"/>
                    <a:pt x="71" y="121"/>
                  </a:cubicBezTo>
                  <a:cubicBezTo>
                    <a:pt x="87" y="26"/>
                    <a:pt x="145" y="18"/>
                    <a:pt x="164" y="18"/>
                  </a:cubicBezTo>
                  <a:cubicBezTo>
                    <a:pt x="189" y="18"/>
                    <a:pt x="240" y="33"/>
                    <a:pt x="256" y="112"/>
                  </a:cubicBezTo>
                  <a:cubicBezTo>
                    <a:pt x="263" y="157"/>
                    <a:pt x="263" y="218"/>
                    <a:pt x="263" y="269"/>
                  </a:cubicBezTo>
                  <a:cubicBezTo>
                    <a:pt x="263" y="330"/>
                    <a:pt x="263" y="385"/>
                    <a:pt x="254" y="436"/>
                  </a:cubicBezTo>
                  <a:cubicBezTo>
                    <a:pt x="244" y="513"/>
                    <a:pt x="200" y="538"/>
                    <a:pt x="164"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CFE8E133-8210-9A49-AD03-80FDE9B8A74E}"/>
                </a:ext>
              </a:extLst>
            </p:cNvPr>
            <p:cNvSpPr/>
            <p:nvPr/>
          </p:nvSpPr>
          <p:spPr>
            <a:xfrm>
              <a:off x="5680440" y="3931200"/>
              <a:ext cx="30240" cy="31320"/>
            </a:xfrm>
            <a:custGeom>
              <a:avLst/>
              <a:gdLst/>
              <a:ahLst/>
              <a:cxnLst>
                <a:cxn ang="3cd4">
                  <a:pos x="hc" y="t"/>
                </a:cxn>
                <a:cxn ang="cd2">
                  <a:pos x="l" y="vc"/>
                </a:cxn>
                <a:cxn ang="cd4">
                  <a:pos x="hc" y="b"/>
                </a:cxn>
                <a:cxn ang="0">
                  <a:pos x="r" y="vc"/>
                </a:cxn>
              </a:cxnLst>
              <a:rect l="l" t="t" r="r" b="b"/>
              <a:pathLst>
                <a:path w="85" h="88">
                  <a:moveTo>
                    <a:pt x="85" y="44"/>
                  </a:moveTo>
                  <a:cubicBezTo>
                    <a:pt x="85" y="20"/>
                    <a:pt x="65" y="0"/>
                    <a:pt x="42" y="0"/>
                  </a:cubicBezTo>
                  <a:cubicBezTo>
                    <a:pt x="19" y="0"/>
                    <a:pt x="0" y="20"/>
                    <a:pt x="0" y="44"/>
                  </a:cubicBezTo>
                  <a:cubicBezTo>
                    <a:pt x="0" y="68"/>
                    <a:pt x="19" y="88"/>
                    <a:pt x="42" y="88"/>
                  </a:cubicBezTo>
                  <a:cubicBezTo>
                    <a:pt x="65" y="88"/>
                    <a:pt x="85" y="68"/>
                    <a:pt x="85"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89A3634F-412E-0045-A23D-806EA4C94CBE}"/>
                </a:ext>
              </a:extLst>
            </p:cNvPr>
            <p:cNvSpPr/>
            <p:nvPr/>
          </p:nvSpPr>
          <p:spPr>
            <a:xfrm>
              <a:off x="5747760" y="3768840"/>
              <a:ext cx="111600" cy="193320"/>
            </a:xfrm>
            <a:custGeom>
              <a:avLst/>
              <a:gdLst/>
              <a:ahLst/>
              <a:cxnLst>
                <a:cxn ang="3cd4">
                  <a:pos x="hc" y="t"/>
                </a:cxn>
                <a:cxn ang="cd2">
                  <a:pos x="l" y="vc"/>
                </a:cxn>
                <a:cxn ang="cd4">
                  <a:pos x="hc" y="b"/>
                </a:cxn>
                <a:cxn ang="0">
                  <a:pos x="r" y="vc"/>
                </a:cxn>
              </a:cxnLst>
              <a:rect l="l" t="t" r="r" b="b"/>
              <a:pathLst>
                <a:path w="311" h="538">
                  <a:moveTo>
                    <a:pt x="60" y="476"/>
                  </a:moveTo>
                  <a:lnTo>
                    <a:pt x="143" y="392"/>
                  </a:lnTo>
                  <a:cubicBezTo>
                    <a:pt x="265" y="280"/>
                    <a:pt x="311" y="238"/>
                    <a:pt x="311" y="157"/>
                  </a:cubicBezTo>
                  <a:cubicBezTo>
                    <a:pt x="311" y="64"/>
                    <a:pt x="242" y="0"/>
                    <a:pt x="147" y="0"/>
                  </a:cubicBezTo>
                  <a:cubicBezTo>
                    <a:pt x="58" y="0"/>
                    <a:pt x="0" y="75"/>
                    <a:pt x="0" y="146"/>
                  </a:cubicBezTo>
                  <a:cubicBezTo>
                    <a:pt x="0" y="190"/>
                    <a:pt x="39" y="190"/>
                    <a:pt x="41" y="190"/>
                  </a:cubicBezTo>
                  <a:cubicBezTo>
                    <a:pt x="55" y="190"/>
                    <a:pt x="81" y="181"/>
                    <a:pt x="81" y="148"/>
                  </a:cubicBezTo>
                  <a:cubicBezTo>
                    <a:pt x="81" y="128"/>
                    <a:pt x="67" y="106"/>
                    <a:pt x="41" y="106"/>
                  </a:cubicBezTo>
                  <a:cubicBezTo>
                    <a:pt x="34" y="106"/>
                    <a:pt x="34" y="106"/>
                    <a:pt x="30" y="108"/>
                  </a:cubicBezTo>
                  <a:cubicBezTo>
                    <a:pt x="48" y="55"/>
                    <a:pt x="90" y="26"/>
                    <a:pt x="136" y="26"/>
                  </a:cubicBezTo>
                  <a:cubicBezTo>
                    <a:pt x="207" y="26"/>
                    <a:pt x="240" y="90"/>
                    <a:pt x="240" y="157"/>
                  </a:cubicBezTo>
                  <a:cubicBezTo>
                    <a:pt x="240" y="222"/>
                    <a:pt x="201" y="286"/>
                    <a:pt x="159" y="335"/>
                  </a:cubicBezTo>
                  <a:lnTo>
                    <a:pt x="9" y="507"/>
                  </a:lnTo>
                  <a:cubicBezTo>
                    <a:pt x="0" y="516"/>
                    <a:pt x="0" y="518"/>
                    <a:pt x="0" y="538"/>
                  </a:cubicBezTo>
                  <a:lnTo>
                    <a:pt x="290" y="538"/>
                  </a:lnTo>
                  <a:lnTo>
                    <a:pt x="311" y="397"/>
                  </a:lnTo>
                  <a:lnTo>
                    <a:pt x="291" y="397"/>
                  </a:lnTo>
                  <a:cubicBezTo>
                    <a:pt x="288" y="421"/>
                    <a:pt x="283" y="458"/>
                    <a:pt x="276" y="469"/>
                  </a:cubicBezTo>
                  <a:cubicBezTo>
                    <a:pt x="268" y="476"/>
                    <a:pt x="217" y="476"/>
                    <a:pt x="201"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10D058FD-4792-334C-9E73-33F1C7A5BFA1}"/>
                </a:ext>
              </a:extLst>
            </p:cNvPr>
            <p:cNvSpPr/>
            <p:nvPr/>
          </p:nvSpPr>
          <p:spPr>
            <a:xfrm>
              <a:off x="5886360" y="3768840"/>
              <a:ext cx="111600" cy="199440"/>
            </a:xfrm>
            <a:custGeom>
              <a:avLst/>
              <a:gdLst/>
              <a:ahLst/>
              <a:cxnLst>
                <a:cxn ang="3cd4">
                  <a:pos x="hc" y="t"/>
                </a:cxn>
                <a:cxn ang="cd2">
                  <a:pos x="l" y="vc"/>
                </a:cxn>
                <a:cxn ang="cd4">
                  <a:pos x="hc" y="b"/>
                </a:cxn>
                <a:cxn ang="0">
                  <a:pos x="r" y="vc"/>
                </a:cxn>
              </a:cxnLst>
              <a:rect l="l" t="t" r="r" b="b"/>
              <a:pathLst>
                <a:path w="311" h="555">
                  <a:moveTo>
                    <a:pt x="311" y="375"/>
                  </a:moveTo>
                  <a:cubicBezTo>
                    <a:pt x="311" y="280"/>
                    <a:pt x="247" y="198"/>
                    <a:pt x="162" y="198"/>
                  </a:cubicBezTo>
                  <a:cubicBezTo>
                    <a:pt x="125" y="198"/>
                    <a:pt x="92" y="211"/>
                    <a:pt x="64" y="240"/>
                  </a:cubicBezTo>
                  <a:lnTo>
                    <a:pt x="64" y="82"/>
                  </a:lnTo>
                  <a:cubicBezTo>
                    <a:pt x="79" y="88"/>
                    <a:pt x="106" y="93"/>
                    <a:pt x="131" y="93"/>
                  </a:cubicBezTo>
                  <a:cubicBezTo>
                    <a:pt x="226" y="93"/>
                    <a:pt x="281" y="20"/>
                    <a:pt x="281" y="9"/>
                  </a:cubicBezTo>
                  <a:cubicBezTo>
                    <a:pt x="281" y="4"/>
                    <a:pt x="279" y="0"/>
                    <a:pt x="274" y="0"/>
                  </a:cubicBezTo>
                  <a:cubicBezTo>
                    <a:pt x="272" y="0"/>
                    <a:pt x="270" y="0"/>
                    <a:pt x="267" y="2"/>
                  </a:cubicBezTo>
                  <a:cubicBezTo>
                    <a:pt x="251" y="9"/>
                    <a:pt x="214" y="26"/>
                    <a:pt x="161" y="26"/>
                  </a:cubicBezTo>
                  <a:cubicBezTo>
                    <a:pt x="129" y="26"/>
                    <a:pt x="94" y="20"/>
                    <a:pt x="57" y="4"/>
                  </a:cubicBezTo>
                  <a:cubicBezTo>
                    <a:pt x="51" y="0"/>
                    <a:pt x="49" y="0"/>
                    <a:pt x="48" y="0"/>
                  </a:cubicBezTo>
                  <a:cubicBezTo>
                    <a:pt x="41" y="0"/>
                    <a:pt x="41" y="7"/>
                    <a:pt x="41" y="20"/>
                  </a:cubicBezTo>
                  <a:lnTo>
                    <a:pt x="41" y="258"/>
                  </a:lnTo>
                  <a:cubicBezTo>
                    <a:pt x="41" y="273"/>
                    <a:pt x="41" y="280"/>
                    <a:pt x="51" y="280"/>
                  </a:cubicBezTo>
                  <a:cubicBezTo>
                    <a:pt x="57" y="280"/>
                    <a:pt x="58" y="278"/>
                    <a:pt x="60" y="273"/>
                  </a:cubicBezTo>
                  <a:cubicBezTo>
                    <a:pt x="69" y="260"/>
                    <a:pt x="99" y="216"/>
                    <a:pt x="161" y="216"/>
                  </a:cubicBezTo>
                  <a:cubicBezTo>
                    <a:pt x="201" y="216"/>
                    <a:pt x="221" y="253"/>
                    <a:pt x="228" y="267"/>
                  </a:cubicBezTo>
                  <a:cubicBezTo>
                    <a:pt x="240" y="298"/>
                    <a:pt x="242" y="330"/>
                    <a:pt x="242" y="370"/>
                  </a:cubicBezTo>
                  <a:cubicBezTo>
                    <a:pt x="242" y="397"/>
                    <a:pt x="242" y="447"/>
                    <a:pt x="223" y="480"/>
                  </a:cubicBezTo>
                  <a:cubicBezTo>
                    <a:pt x="205" y="511"/>
                    <a:pt x="175" y="533"/>
                    <a:pt x="140" y="533"/>
                  </a:cubicBezTo>
                  <a:cubicBezTo>
                    <a:pt x="83" y="533"/>
                    <a:pt x="39" y="491"/>
                    <a:pt x="25" y="443"/>
                  </a:cubicBezTo>
                  <a:cubicBezTo>
                    <a:pt x="26" y="443"/>
                    <a:pt x="30" y="443"/>
                    <a:pt x="39" y="443"/>
                  </a:cubicBezTo>
                  <a:cubicBezTo>
                    <a:pt x="64" y="443"/>
                    <a:pt x="78" y="423"/>
                    <a:pt x="78" y="405"/>
                  </a:cubicBezTo>
                  <a:cubicBezTo>
                    <a:pt x="78" y="385"/>
                    <a:pt x="64" y="364"/>
                    <a:pt x="39" y="364"/>
                  </a:cubicBezTo>
                  <a:cubicBezTo>
                    <a:pt x="26" y="364"/>
                    <a:pt x="0" y="370"/>
                    <a:pt x="0" y="408"/>
                  </a:cubicBezTo>
                  <a:cubicBezTo>
                    <a:pt x="0" y="476"/>
                    <a:pt x="53" y="555"/>
                    <a:pt x="141" y="555"/>
                  </a:cubicBezTo>
                  <a:cubicBezTo>
                    <a:pt x="231" y="555"/>
                    <a:pt x="311" y="478"/>
                    <a:pt x="311"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DBC27A53-C6B3-4C40-91EF-FAEC2526DA40}"/>
                </a:ext>
              </a:extLst>
            </p:cNvPr>
            <p:cNvSpPr/>
            <p:nvPr/>
          </p:nvSpPr>
          <p:spPr>
            <a:xfrm>
              <a:off x="6044760" y="3744720"/>
              <a:ext cx="38520" cy="289800"/>
            </a:xfrm>
            <a:custGeom>
              <a:avLst/>
              <a:gdLst/>
              <a:ahLst/>
              <a:cxnLst>
                <a:cxn ang="3cd4">
                  <a:pos x="hc" y="t"/>
                </a:cxn>
                <a:cxn ang="cd2">
                  <a:pos x="l" y="vc"/>
                </a:cxn>
                <a:cxn ang="cd4">
                  <a:pos x="hc" y="b"/>
                </a:cxn>
                <a:cxn ang="0">
                  <a:pos x="r" y="vc"/>
                </a:cxn>
              </a:cxnLst>
              <a:rect l="l" t="t" r="r" b="b"/>
              <a:pathLst>
                <a:path w="108" h="806">
                  <a:moveTo>
                    <a:pt x="108" y="806"/>
                  </a:moveTo>
                  <a:lnTo>
                    <a:pt x="108" y="775"/>
                  </a:lnTo>
                  <a:lnTo>
                    <a:pt x="32" y="775"/>
                  </a:lnTo>
                  <a:lnTo>
                    <a:pt x="32" y="33"/>
                  </a:lnTo>
                  <a:lnTo>
                    <a:pt x="108" y="33"/>
                  </a:lnTo>
                  <a:lnTo>
                    <a:pt x="108"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8A540695-8558-134B-8757-B77EEF2ED37F}"/>
                </a:ext>
              </a:extLst>
            </p:cNvPr>
            <p:cNvSpPr/>
            <p:nvPr/>
          </p:nvSpPr>
          <p:spPr>
            <a:xfrm>
              <a:off x="6112079" y="3883679"/>
              <a:ext cx="170640" cy="12240"/>
            </a:xfrm>
            <a:custGeom>
              <a:avLst/>
              <a:gdLst/>
              <a:ahLst/>
              <a:cxnLst>
                <a:cxn ang="3cd4">
                  <a:pos x="hc" y="t"/>
                </a:cxn>
                <a:cxn ang="cd2">
                  <a:pos x="l" y="vc"/>
                </a:cxn>
                <a:cxn ang="cd4">
                  <a:pos x="hc" y="b"/>
                </a:cxn>
                <a:cxn ang="0">
                  <a:pos x="r" y="vc"/>
                </a:cxn>
              </a:cxnLst>
              <a:rect l="l" t="t" r="r" b="b"/>
              <a:pathLst>
                <a:path w="475" h="35">
                  <a:moveTo>
                    <a:pt x="449" y="35"/>
                  </a:moveTo>
                  <a:cubicBezTo>
                    <a:pt x="461" y="35"/>
                    <a:pt x="475" y="35"/>
                    <a:pt x="475" y="16"/>
                  </a:cubicBezTo>
                  <a:cubicBezTo>
                    <a:pt x="475" y="0"/>
                    <a:pt x="461" y="0"/>
                    <a:pt x="449"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65A64BA6-39C7-0D49-A05F-6161693F08F3}"/>
                </a:ext>
              </a:extLst>
            </p:cNvPr>
            <p:cNvSpPr/>
            <p:nvPr/>
          </p:nvSpPr>
          <p:spPr>
            <a:xfrm>
              <a:off x="6330240" y="3768840"/>
              <a:ext cx="92520" cy="193320"/>
            </a:xfrm>
            <a:custGeom>
              <a:avLst/>
              <a:gdLst/>
              <a:ahLst/>
              <a:cxnLst>
                <a:cxn ang="3cd4">
                  <a:pos x="hc" y="t"/>
                </a:cxn>
                <a:cxn ang="cd2">
                  <a:pos x="l" y="vc"/>
                </a:cxn>
                <a:cxn ang="cd4">
                  <a:pos x="hc" y="b"/>
                </a:cxn>
                <a:cxn ang="0">
                  <a:pos x="r" y="vc"/>
                </a:cxn>
              </a:cxnLst>
              <a:rect l="l" t="t" r="r" b="b"/>
              <a:pathLst>
                <a:path w="258" h="538">
                  <a:moveTo>
                    <a:pt x="161" y="20"/>
                  </a:moveTo>
                  <a:cubicBezTo>
                    <a:pt x="161" y="2"/>
                    <a:pt x="161" y="0"/>
                    <a:pt x="141" y="0"/>
                  </a:cubicBezTo>
                  <a:cubicBezTo>
                    <a:pt x="94" y="51"/>
                    <a:pt x="25" y="51"/>
                    <a:pt x="0" y="51"/>
                  </a:cubicBezTo>
                  <a:lnTo>
                    <a:pt x="0" y="77"/>
                  </a:lnTo>
                  <a:cubicBezTo>
                    <a:pt x="16" y="77"/>
                    <a:pt x="62" y="77"/>
                    <a:pt x="102" y="55"/>
                  </a:cubicBezTo>
                  <a:lnTo>
                    <a:pt x="102" y="474"/>
                  </a:lnTo>
                  <a:cubicBezTo>
                    <a:pt x="102" y="504"/>
                    <a:pt x="101" y="513"/>
                    <a:pt x="30" y="513"/>
                  </a:cubicBezTo>
                  <a:lnTo>
                    <a:pt x="5" y="513"/>
                  </a:lnTo>
                  <a:lnTo>
                    <a:pt x="5" y="538"/>
                  </a:lnTo>
                  <a:cubicBezTo>
                    <a:pt x="32" y="535"/>
                    <a:pt x="101" y="535"/>
                    <a:pt x="131" y="535"/>
                  </a:cubicBezTo>
                  <a:cubicBezTo>
                    <a:pt x="162" y="535"/>
                    <a:pt x="230" y="535"/>
                    <a:pt x="258" y="538"/>
                  </a:cubicBezTo>
                  <a:lnTo>
                    <a:pt x="258" y="513"/>
                  </a:lnTo>
                  <a:lnTo>
                    <a:pt x="233" y="513"/>
                  </a:lnTo>
                  <a:cubicBezTo>
                    <a:pt x="162" y="513"/>
                    <a:pt x="161" y="504"/>
                    <a:pt x="161"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0E00EA07-4F6D-0E4B-8E11-4EC332B3B6C2}"/>
                </a:ext>
              </a:extLst>
            </p:cNvPr>
            <p:cNvSpPr/>
            <p:nvPr/>
          </p:nvSpPr>
          <p:spPr>
            <a:xfrm>
              <a:off x="6522120" y="3792600"/>
              <a:ext cx="185760" cy="193320"/>
            </a:xfrm>
            <a:custGeom>
              <a:avLst/>
              <a:gdLst/>
              <a:ahLst/>
              <a:cxnLst>
                <a:cxn ang="3cd4">
                  <a:pos x="hc" y="t"/>
                </a:cxn>
                <a:cxn ang="cd2">
                  <a:pos x="l" y="vc"/>
                </a:cxn>
                <a:cxn ang="cd4">
                  <a:pos x="hc" y="b"/>
                </a:cxn>
                <a:cxn ang="0">
                  <a:pos x="r" y="vc"/>
                </a:cxn>
              </a:cxnLst>
              <a:rect l="l" t="t" r="r" b="b"/>
              <a:pathLst>
                <a:path w="517" h="538">
                  <a:moveTo>
                    <a:pt x="276" y="286"/>
                  </a:moveTo>
                  <a:lnTo>
                    <a:pt x="493" y="286"/>
                  </a:lnTo>
                  <a:cubicBezTo>
                    <a:pt x="503" y="286"/>
                    <a:pt x="517" y="286"/>
                    <a:pt x="517" y="269"/>
                  </a:cubicBezTo>
                  <a:cubicBezTo>
                    <a:pt x="517" y="253"/>
                    <a:pt x="503" y="253"/>
                    <a:pt x="493" y="253"/>
                  </a:cubicBezTo>
                  <a:lnTo>
                    <a:pt x="276" y="253"/>
                  </a:lnTo>
                  <a:lnTo>
                    <a:pt x="276" y="27"/>
                  </a:lnTo>
                  <a:cubicBezTo>
                    <a:pt x="276" y="15"/>
                    <a:pt x="276" y="0"/>
                    <a:pt x="260" y="0"/>
                  </a:cubicBezTo>
                  <a:cubicBezTo>
                    <a:pt x="244" y="0"/>
                    <a:pt x="244" y="15"/>
                    <a:pt x="244" y="27"/>
                  </a:cubicBezTo>
                  <a:lnTo>
                    <a:pt x="244" y="253"/>
                  </a:lnTo>
                  <a:lnTo>
                    <a:pt x="26" y="253"/>
                  </a:lnTo>
                  <a:cubicBezTo>
                    <a:pt x="14" y="253"/>
                    <a:pt x="0" y="253"/>
                    <a:pt x="0" y="269"/>
                  </a:cubicBezTo>
                  <a:cubicBezTo>
                    <a:pt x="0" y="286"/>
                    <a:pt x="14" y="286"/>
                    <a:pt x="26" y="286"/>
                  </a:cubicBezTo>
                  <a:lnTo>
                    <a:pt x="244" y="286"/>
                  </a:lnTo>
                  <a:lnTo>
                    <a:pt x="244" y="511"/>
                  </a:lnTo>
                  <a:cubicBezTo>
                    <a:pt x="244" y="522"/>
                    <a:pt x="244" y="538"/>
                    <a:pt x="260" y="538"/>
                  </a:cubicBezTo>
                  <a:cubicBezTo>
                    <a:pt x="276" y="538"/>
                    <a:pt x="276" y="522"/>
                    <a:pt x="276"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9B8D26A2-8721-414B-9BB8-E0222EAC5CCD}"/>
                </a:ext>
              </a:extLst>
            </p:cNvPr>
            <p:cNvSpPr/>
            <p:nvPr/>
          </p:nvSpPr>
          <p:spPr>
            <a:xfrm>
              <a:off x="6790680" y="3833639"/>
              <a:ext cx="147240" cy="190800"/>
            </a:xfrm>
            <a:custGeom>
              <a:avLst/>
              <a:gdLst/>
              <a:ahLst/>
              <a:cxnLst>
                <a:cxn ang="3cd4">
                  <a:pos x="hc" y="t"/>
                </a:cxn>
                <a:cxn ang="cd2">
                  <a:pos x="l" y="vc"/>
                </a:cxn>
                <a:cxn ang="cd4">
                  <a:pos x="hc" y="b"/>
                </a:cxn>
                <a:cxn ang="0">
                  <a:pos x="r" y="vc"/>
                </a:cxn>
              </a:cxnLst>
              <a:rect l="l" t="t" r="r" b="b"/>
              <a:pathLst>
                <a:path w="410" h="531">
                  <a:moveTo>
                    <a:pt x="18" y="152"/>
                  </a:moveTo>
                  <a:cubicBezTo>
                    <a:pt x="48" y="59"/>
                    <a:pt x="132" y="59"/>
                    <a:pt x="141" y="59"/>
                  </a:cubicBezTo>
                  <a:cubicBezTo>
                    <a:pt x="260" y="59"/>
                    <a:pt x="268" y="200"/>
                    <a:pt x="268" y="264"/>
                  </a:cubicBezTo>
                  <a:cubicBezTo>
                    <a:pt x="268" y="313"/>
                    <a:pt x="265" y="326"/>
                    <a:pt x="260" y="342"/>
                  </a:cubicBezTo>
                  <a:cubicBezTo>
                    <a:pt x="242" y="401"/>
                    <a:pt x="219" y="494"/>
                    <a:pt x="219" y="516"/>
                  </a:cubicBezTo>
                  <a:cubicBezTo>
                    <a:pt x="219" y="526"/>
                    <a:pt x="223" y="531"/>
                    <a:pt x="228" y="531"/>
                  </a:cubicBezTo>
                  <a:cubicBezTo>
                    <a:pt x="238" y="531"/>
                    <a:pt x="245" y="513"/>
                    <a:pt x="253" y="482"/>
                  </a:cubicBezTo>
                  <a:cubicBezTo>
                    <a:pt x="272" y="414"/>
                    <a:pt x="279" y="368"/>
                    <a:pt x="283" y="342"/>
                  </a:cubicBezTo>
                  <a:cubicBezTo>
                    <a:pt x="284" y="333"/>
                    <a:pt x="284" y="322"/>
                    <a:pt x="288" y="311"/>
                  </a:cubicBezTo>
                  <a:cubicBezTo>
                    <a:pt x="313" y="233"/>
                    <a:pt x="364" y="112"/>
                    <a:pt x="394" y="48"/>
                  </a:cubicBezTo>
                  <a:cubicBezTo>
                    <a:pt x="399" y="38"/>
                    <a:pt x="410" y="20"/>
                    <a:pt x="410" y="16"/>
                  </a:cubicBezTo>
                  <a:cubicBezTo>
                    <a:pt x="410" y="9"/>
                    <a:pt x="401" y="9"/>
                    <a:pt x="399" y="9"/>
                  </a:cubicBezTo>
                  <a:cubicBezTo>
                    <a:pt x="397" y="9"/>
                    <a:pt x="392" y="9"/>
                    <a:pt x="390" y="15"/>
                  </a:cubicBezTo>
                  <a:cubicBezTo>
                    <a:pt x="350" y="92"/>
                    <a:pt x="318" y="172"/>
                    <a:pt x="288" y="253"/>
                  </a:cubicBezTo>
                  <a:cubicBezTo>
                    <a:pt x="286" y="229"/>
                    <a:pt x="286" y="167"/>
                    <a:pt x="256" y="88"/>
                  </a:cubicBezTo>
                  <a:cubicBezTo>
                    <a:pt x="237" y="40"/>
                    <a:pt x="205" y="0"/>
                    <a:pt x="152" y="0"/>
                  </a:cubicBezTo>
                  <a:cubicBezTo>
                    <a:pt x="55"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D2140F2A-DB17-2C4E-BD2B-ADD709C74AA1}"/>
                </a:ext>
              </a:extLst>
            </p:cNvPr>
            <p:cNvSpPr/>
            <p:nvPr/>
          </p:nvSpPr>
          <p:spPr>
            <a:xfrm>
              <a:off x="6955920" y="3768840"/>
              <a:ext cx="117720" cy="199440"/>
            </a:xfrm>
            <a:custGeom>
              <a:avLst/>
              <a:gdLst/>
              <a:ahLst/>
              <a:cxnLst>
                <a:cxn ang="3cd4">
                  <a:pos x="hc" y="t"/>
                </a:cxn>
                <a:cxn ang="cd2">
                  <a:pos x="l" y="vc"/>
                </a:cxn>
                <a:cxn ang="cd4">
                  <a:pos x="hc" y="b"/>
                </a:cxn>
                <a:cxn ang="0">
                  <a:pos x="r" y="vc"/>
                </a:cxn>
              </a:cxnLst>
              <a:rect l="l" t="t" r="r" b="b"/>
              <a:pathLst>
                <a:path w="328" h="555">
                  <a:moveTo>
                    <a:pt x="328" y="280"/>
                  </a:moveTo>
                  <a:cubicBezTo>
                    <a:pt x="328" y="214"/>
                    <a:pt x="325" y="150"/>
                    <a:pt x="297" y="90"/>
                  </a:cubicBezTo>
                  <a:cubicBezTo>
                    <a:pt x="261" y="13"/>
                    <a:pt x="198" y="0"/>
                    <a:pt x="164" y="0"/>
                  </a:cubicBezTo>
                  <a:cubicBezTo>
                    <a:pt x="118" y="0"/>
                    <a:pt x="60" y="20"/>
                    <a:pt x="28" y="95"/>
                  </a:cubicBezTo>
                  <a:cubicBezTo>
                    <a:pt x="4" y="152"/>
                    <a:pt x="0" y="214"/>
                    <a:pt x="0" y="280"/>
                  </a:cubicBezTo>
                  <a:cubicBezTo>
                    <a:pt x="0" y="341"/>
                    <a:pt x="4" y="412"/>
                    <a:pt x="35" y="474"/>
                  </a:cubicBezTo>
                  <a:cubicBezTo>
                    <a:pt x="69" y="538"/>
                    <a:pt x="125" y="555"/>
                    <a:pt x="164" y="555"/>
                  </a:cubicBezTo>
                  <a:cubicBezTo>
                    <a:pt x="207" y="555"/>
                    <a:pt x="265" y="538"/>
                    <a:pt x="300" y="461"/>
                  </a:cubicBezTo>
                  <a:cubicBezTo>
                    <a:pt x="325" y="407"/>
                    <a:pt x="328" y="342"/>
                    <a:pt x="328" y="280"/>
                  </a:cubicBezTo>
                  <a:close/>
                  <a:moveTo>
                    <a:pt x="164" y="538"/>
                  </a:moveTo>
                  <a:cubicBezTo>
                    <a:pt x="134" y="538"/>
                    <a:pt x="87" y="518"/>
                    <a:pt x="74" y="439"/>
                  </a:cubicBezTo>
                  <a:cubicBezTo>
                    <a:pt x="65" y="392"/>
                    <a:pt x="65" y="317"/>
                    <a:pt x="65" y="269"/>
                  </a:cubicBezTo>
                  <a:cubicBezTo>
                    <a:pt x="65" y="218"/>
                    <a:pt x="65" y="165"/>
                    <a:pt x="71" y="121"/>
                  </a:cubicBezTo>
                  <a:cubicBezTo>
                    <a:pt x="87" y="26"/>
                    <a:pt x="145" y="18"/>
                    <a:pt x="164" y="18"/>
                  </a:cubicBezTo>
                  <a:cubicBezTo>
                    <a:pt x="189" y="18"/>
                    <a:pt x="242" y="33"/>
                    <a:pt x="256" y="112"/>
                  </a:cubicBezTo>
                  <a:cubicBezTo>
                    <a:pt x="263" y="157"/>
                    <a:pt x="263" y="218"/>
                    <a:pt x="263" y="269"/>
                  </a:cubicBezTo>
                  <a:cubicBezTo>
                    <a:pt x="263" y="330"/>
                    <a:pt x="263" y="385"/>
                    <a:pt x="254" y="436"/>
                  </a:cubicBezTo>
                  <a:cubicBezTo>
                    <a:pt x="244" y="513"/>
                    <a:pt x="200" y="538"/>
                    <a:pt x="164"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C2CCE90-4EB6-2F40-900A-CE3467ED1145}"/>
                </a:ext>
              </a:extLst>
            </p:cNvPr>
            <p:cNvSpPr/>
            <p:nvPr/>
          </p:nvSpPr>
          <p:spPr>
            <a:xfrm>
              <a:off x="7089840" y="3744720"/>
              <a:ext cx="38520" cy="289800"/>
            </a:xfrm>
            <a:custGeom>
              <a:avLst/>
              <a:gdLst/>
              <a:ahLst/>
              <a:cxnLst>
                <a:cxn ang="3cd4">
                  <a:pos x="hc" y="t"/>
                </a:cxn>
                <a:cxn ang="cd2">
                  <a:pos x="l" y="vc"/>
                </a:cxn>
                <a:cxn ang="cd4">
                  <a:pos x="hc" y="b"/>
                </a:cxn>
                <a:cxn ang="0">
                  <a:pos x="r" y="vc"/>
                </a:cxn>
              </a:cxnLst>
              <a:rect l="l" t="t" r="r" b="b"/>
              <a:pathLst>
                <a:path w="108" h="806">
                  <a:moveTo>
                    <a:pt x="108" y="0"/>
                  </a:moveTo>
                  <a:lnTo>
                    <a:pt x="0" y="0"/>
                  </a:lnTo>
                  <a:lnTo>
                    <a:pt x="0" y="33"/>
                  </a:lnTo>
                  <a:lnTo>
                    <a:pt x="76" y="33"/>
                  </a:lnTo>
                  <a:lnTo>
                    <a:pt x="76" y="775"/>
                  </a:lnTo>
                  <a:lnTo>
                    <a:pt x="0" y="775"/>
                  </a:lnTo>
                  <a:lnTo>
                    <a:pt x="0" y="806"/>
                  </a:lnTo>
                  <a:lnTo>
                    <a:pt x="108"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2" name="Group 111" descr="28§display§=-1§svg§600§FALSE" title="TexMaths">
            <a:extLst>
              <a:ext uri="{FF2B5EF4-FFF2-40B4-BE49-F238E27FC236}">
                <a16:creationId xmlns:a16="http://schemas.microsoft.com/office/drawing/2014/main" id="{B53007F9-87FA-F642-8E48-09127AA8CF7F}"/>
              </a:ext>
            </a:extLst>
          </p:cNvPr>
          <p:cNvGrpSpPr/>
          <p:nvPr/>
        </p:nvGrpSpPr>
        <p:grpSpPr>
          <a:xfrm>
            <a:off x="4773240" y="4389120"/>
            <a:ext cx="650880" cy="273960"/>
            <a:chOff x="4773240" y="4389120"/>
            <a:chExt cx="650880" cy="273960"/>
          </a:xfrm>
        </p:grpSpPr>
        <p:sp>
          <p:nvSpPr>
            <p:cNvPr id="113" name="Freeform 112">
              <a:extLst>
                <a:ext uri="{FF2B5EF4-FFF2-40B4-BE49-F238E27FC236}">
                  <a16:creationId xmlns:a16="http://schemas.microsoft.com/office/drawing/2014/main" id="{88000AA0-89D5-864F-ACA9-CF129F0C940B}"/>
                </a:ext>
              </a:extLst>
            </p:cNvPr>
            <p:cNvSpPr/>
            <p:nvPr/>
          </p:nvSpPr>
          <p:spPr>
            <a:xfrm>
              <a:off x="4773240" y="4398120"/>
              <a:ext cx="650880" cy="264960"/>
            </a:xfrm>
            <a:custGeom>
              <a:avLst/>
              <a:gdLst/>
              <a:ahLst/>
              <a:cxnLst>
                <a:cxn ang="3cd4">
                  <a:pos x="hc" y="t"/>
                </a:cxn>
                <a:cxn ang="cd2">
                  <a:pos x="l" y="vc"/>
                </a:cxn>
                <a:cxn ang="cd4">
                  <a:pos x="hc" y="b"/>
                </a:cxn>
                <a:cxn ang="0">
                  <a:pos x="r" y="vc"/>
                </a:cxn>
              </a:cxnLst>
              <a:rect l="l" t="t" r="r" b="b"/>
              <a:pathLst>
                <a:path w="1809" h="737">
                  <a:moveTo>
                    <a:pt x="904" y="737"/>
                  </a:moveTo>
                  <a:lnTo>
                    <a:pt x="0" y="737"/>
                  </a:lnTo>
                  <a:lnTo>
                    <a:pt x="0" y="0"/>
                  </a:lnTo>
                  <a:lnTo>
                    <a:pt x="1809" y="0"/>
                  </a:lnTo>
                  <a:lnTo>
                    <a:pt x="1809" y="7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0AEB7628-4EBB-0E4C-BA34-F4ABF64720B3}"/>
                </a:ext>
              </a:extLst>
            </p:cNvPr>
            <p:cNvSpPr/>
            <p:nvPr/>
          </p:nvSpPr>
          <p:spPr>
            <a:xfrm>
              <a:off x="4789080" y="4498560"/>
              <a:ext cx="186120" cy="85680"/>
            </a:xfrm>
            <a:custGeom>
              <a:avLst/>
              <a:gdLst/>
              <a:ahLst/>
              <a:cxnLst>
                <a:cxn ang="3cd4">
                  <a:pos x="hc" y="t"/>
                </a:cxn>
                <a:cxn ang="cd2">
                  <a:pos x="l" y="vc"/>
                </a:cxn>
                <a:cxn ang="cd4">
                  <a:pos x="hc" y="b"/>
                </a:cxn>
                <a:cxn ang="0">
                  <a:pos x="r" y="vc"/>
                </a:cxn>
              </a:cxnLst>
              <a:rect l="l" t="t" r="r" b="b"/>
              <a:pathLst>
                <a:path w="518" h="239">
                  <a:moveTo>
                    <a:pt x="492" y="41"/>
                  </a:moveTo>
                  <a:cubicBezTo>
                    <a:pt x="504" y="41"/>
                    <a:pt x="518" y="41"/>
                    <a:pt x="518" y="21"/>
                  </a:cubicBezTo>
                  <a:cubicBezTo>
                    <a:pt x="518" y="0"/>
                    <a:pt x="504" y="0"/>
                    <a:pt x="493" y="0"/>
                  </a:cubicBezTo>
                  <a:lnTo>
                    <a:pt x="27" y="0"/>
                  </a:lnTo>
                  <a:cubicBezTo>
                    <a:pt x="14" y="0"/>
                    <a:pt x="0" y="0"/>
                    <a:pt x="0" y="21"/>
                  </a:cubicBezTo>
                  <a:cubicBezTo>
                    <a:pt x="0" y="41"/>
                    <a:pt x="14" y="41"/>
                    <a:pt x="27" y="41"/>
                  </a:cubicBezTo>
                  <a:close/>
                  <a:moveTo>
                    <a:pt x="493" y="239"/>
                  </a:moveTo>
                  <a:cubicBezTo>
                    <a:pt x="504" y="239"/>
                    <a:pt x="518" y="239"/>
                    <a:pt x="518" y="219"/>
                  </a:cubicBezTo>
                  <a:cubicBezTo>
                    <a:pt x="518" y="198"/>
                    <a:pt x="504" y="198"/>
                    <a:pt x="492" y="198"/>
                  </a:cubicBezTo>
                  <a:lnTo>
                    <a:pt x="27" y="198"/>
                  </a:lnTo>
                  <a:cubicBezTo>
                    <a:pt x="14" y="198"/>
                    <a:pt x="0" y="198"/>
                    <a:pt x="0" y="219"/>
                  </a:cubicBezTo>
                  <a:cubicBezTo>
                    <a:pt x="0" y="239"/>
                    <a:pt x="14" y="239"/>
                    <a:pt x="27" y="2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021DBBA0-20E9-BD42-B27C-DF660660A1CE}"/>
                </a:ext>
              </a:extLst>
            </p:cNvPr>
            <p:cNvSpPr/>
            <p:nvPr/>
          </p:nvSpPr>
          <p:spPr>
            <a:xfrm>
              <a:off x="5090759" y="4533480"/>
              <a:ext cx="171000" cy="15480"/>
            </a:xfrm>
            <a:custGeom>
              <a:avLst/>
              <a:gdLst/>
              <a:ahLst/>
              <a:cxnLst>
                <a:cxn ang="3cd4">
                  <a:pos x="hc" y="t"/>
                </a:cxn>
                <a:cxn ang="cd2">
                  <a:pos x="l" y="vc"/>
                </a:cxn>
                <a:cxn ang="cd4">
                  <a:pos x="hc" y="b"/>
                </a:cxn>
                <a:cxn ang="0">
                  <a:pos x="r" y="vc"/>
                </a:cxn>
              </a:cxnLst>
              <a:rect l="l" t="t" r="r" b="b"/>
              <a:pathLst>
                <a:path w="476" h="44">
                  <a:moveTo>
                    <a:pt x="449" y="44"/>
                  </a:moveTo>
                  <a:cubicBezTo>
                    <a:pt x="462" y="44"/>
                    <a:pt x="476" y="44"/>
                    <a:pt x="476" y="21"/>
                  </a:cubicBezTo>
                  <a:cubicBezTo>
                    <a:pt x="476" y="0"/>
                    <a:pt x="462" y="0"/>
                    <a:pt x="449" y="0"/>
                  </a:cubicBezTo>
                  <a:lnTo>
                    <a:pt x="27" y="0"/>
                  </a:lnTo>
                  <a:cubicBezTo>
                    <a:pt x="14" y="0"/>
                    <a:pt x="0" y="0"/>
                    <a:pt x="0" y="21"/>
                  </a:cubicBezTo>
                  <a:cubicBezTo>
                    <a:pt x="0" y="44"/>
                    <a:pt x="14" y="44"/>
                    <a:pt x="27"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E0400A8-3DE5-1F4F-A7FF-075FF7A21AD8}"/>
                </a:ext>
              </a:extLst>
            </p:cNvPr>
            <p:cNvSpPr/>
            <p:nvPr/>
          </p:nvSpPr>
          <p:spPr>
            <a:xfrm>
              <a:off x="5309279" y="4389120"/>
              <a:ext cx="92520" cy="243360"/>
            </a:xfrm>
            <a:custGeom>
              <a:avLst/>
              <a:gdLst/>
              <a:ahLst/>
              <a:cxnLst>
                <a:cxn ang="3cd4">
                  <a:pos x="hc" y="t"/>
                </a:cxn>
                <a:cxn ang="cd2">
                  <a:pos x="l" y="vc"/>
                </a:cxn>
                <a:cxn ang="cd4">
                  <a:pos x="hc" y="b"/>
                </a:cxn>
                <a:cxn ang="0">
                  <a:pos x="r" y="vc"/>
                </a:cxn>
              </a:cxnLst>
              <a:rect l="l" t="t" r="r" b="b"/>
              <a:pathLst>
                <a:path w="258" h="677">
                  <a:moveTo>
                    <a:pt x="161" y="25"/>
                  </a:moveTo>
                  <a:cubicBezTo>
                    <a:pt x="161" y="2"/>
                    <a:pt x="161" y="0"/>
                    <a:pt x="143" y="0"/>
                  </a:cubicBezTo>
                  <a:cubicBezTo>
                    <a:pt x="94" y="64"/>
                    <a:pt x="25" y="64"/>
                    <a:pt x="0" y="64"/>
                  </a:cubicBezTo>
                  <a:lnTo>
                    <a:pt x="0" y="97"/>
                  </a:lnTo>
                  <a:cubicBezTo>
                    <a:pt x="16" y="97"/>
                    <a:pt x="62" y="97"/>
                    <a:pt x="103" y="69"/>
                  </a:cubicBezTo>
                  <a:lnTo>
                    <a:pt x="103" y="596"/>
                  </a:lnTo>
                  <a:cubicBezTo>
                    <a:pt x="103" y="633"/>
                    <a:pt x="101" y="645"/>
                    <a:pt x="30" y="645"/>
                  </a:cubicBezTo>
                  <a:lnTo>
                    <a:pt x="5" y="645"/>
                  </a:lnTo>
                  <a:lnTo>
                    <a:pt x="5" y="677"/>
                  </a:lnTo>
                  <a:cubicBezTo>
                    <a:pt x="32" y="672"/>
                    <a:pt x="101" y="672"/>
                    <a:pt x="131" y="672"/>
                  </a:cubicBezTo>
                  <a:cubicBezTo>
                    <a:pt x="163" y="672"/>
                    <a:pt x="230" y="672"/>
                    <a:pt x="258" y="677"/>
                  </a:cubicBezTo>
                  <a:lnTo>
                    <a:pt x="258" y="645"/>
                  </a:lnTo>
                  <a:lnTo>
                    <a:pt x="233" y="645"/>
                  </a:lnTo>
                  <a:cubicBezTo>
                    <a:pt x="163" y="645"/>
                    <a:pt x="161" y="633"/>
                    <a:pt x="161" y="5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17" name="Straight Connector 116">
            <a:extLst>
              <a:ext uri="{FF2B5EF4-FFF2-40B4-BE49-F238E27FC236}">
                <a16:creationId xmlns:a16="http://schemas.microsoft.com/office/drawing/2014/main" id="{2F9108A5-C7C3-BC4A-95AB-F8EFFCB4D74D}"/>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865907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4980187" cy="356336"/>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first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4" name="Picture 93">
            <a:extLst>
              <a:ext uri="{FF2B5EF4-FFF2-40B4-BE49-F238E27FC236}">
                <a16:creationId xmlns:a16="http://schemas.microsoft.com/office/drawing/2014/main" id="{1629145C-BC7C-684C-9BB7-946AE474838F}"/>
              </a:ext>
            </a:extLst>
          </p:cNvPr>
          <p:cNvPicPr>
            <a:picLocks noChangeAspect="1"/>
          </p:cNvPicPr>
          <p:nvPr/>
        </p:nvPicPr>
        <p:blipFill>
          <a:blip r:embed="rId5">
            <a:lum/>
            <a:alphaModFix/>
          </a:blip>
          <a:srcRect/>
          <a:stretch>
            <a:fillRect/>
          </a:stretch>
        </p:blipFill>
        <p:spPr>
          <a:xfrm>
            <a:off x="478685" y="1895321"/>
            <a:ext cx="2314080" cy="1856879"/>
          </a:xfrm>
          <a:prstGeom prst="rect">
            <a:avLst/>
          </a:prstGeom>
          <a:noFill/>
          <a:ln>
            <a:noFill/>
          </a:ln>
        </p:spPr>
      </p:pic>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6">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grpSp>
        <p:nvGrpSpPr>
          <p:cNvPr id="96" name="Group 95" descr="28§display§= \sum_{a} 0.25 [ -1 + \gamma 0 ]§svg§600§FALSE" title="TexMaths">
            <a:extLst>
              <a:ext uri="{FF2B5EF4-FFF2-40B4-BE49-F238E27FC236}">
                <a16:creationId xmlns:a16="http://schemas.microsoft.com/office/drawing/2014/main" id="{C74913CE-06F3-3144-9859-4334D748EB14}"/>
              </a:ext>
            </a:extLst>
          </p:cNvPr>
          <p:cNvGrpSpPr/>
          <p:nvPr/>
        </p:nvGrpSpPr>
        <p:grpSpPr>
          <a:xfrm>
            <a:off x="4773240" y="3657600"/>
            <a:ext cx="2388240" cy="639720"/>
            <a:chOff x="4773240" y="3657600"/>
            <a:chExt cx="2388240" cy="639720"/>
          </a:xfrm>
        </p:grpSpPr>
        <p:sp>
          <p:nvSpPr>
            <p:cNvPr id="97" name="Freeform 96">
              <a:extLst>
                <a:ext uri="{FF2B5EF4-FFF2-40B4-BE49-F238E27FC236}">
                  <a16:creationId xmlns:a16="http://schemas.microsoft.com/office/drawing/2014/main" id="{43F73BCE-2640-594A-AEC8-2E6DA341D2AE}"/>
                </a:ext>
              </a:extLst>
            </p:cNvPr>
            <p:cNvSpPr/>
            <p:nvPr/>
          </p:nvSpPr>
          <p:spPr>
            <a:xfrm>
              <a:off x="4773240" y="3657600"/>
              <a:ext cx="2388240" cy="637200"/>
            </a:xfrm>
            <a:custGeom>
              <a:avLst/>
              <a:gdLst/>
              <a:ahLst/>
              <a:cxnLst>
                <a:cxn ang="3cd4">
                  <a:pos x="hc" y="t"/>
                </a:cxn>
                <a:cxn ang="cd2">
                  <a:pos x="l" y="vc"/>
                </a:cxn>
                <a:cxn ang="cd4">
                  <a:pos x="hc" y="b"/>
                </a:cxn>
                <a:cxn ang="0">
                  <a:pos x="r" y="vc"/>
                </a:cxn>
              </a:cxnLst>
              <a:rect l="l" t="t" r="r" b="b"/>
              <a:pathLst>
                <a:path w="6635" h="1771">
                  <a:moveTo>
                    <a:pt x="3318" y="1771"/>
                  </a:moveTo>
                  <a:lnTo>
                    <a:pt x="0" y="1771"/>
                  </a:lnTo>
                  <a:lnTo>
                    <a:pt x="0" y="0"/>
                  </a:lnTo>
                  <a:lnTo>
                    <a:pt x="6635" y="0"/>
                  </a:lnTo>
                  <a:lnTo>
                    <a:pt x="6635"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F28EC2CE-7739-514C-9D5D-712495945D7F}"/>
                </a:ext>
              </a:extLst>
            </p:cNvPr>
            <p:cNvSpPr/>
            <p:nvPr/>
          </p:nvSpPr>
          <p:spPr>
            <a:xfrm>
              <a:off x="4789080" y="3855240"/>
              <a:ext cx="185760" cy="68040"/>
            </a:xfrm>
            <a:custGeom>
              <a:avLst/>
              <a:gdLst/>
              <a:ahLst/>
              <a:cxnLst>
                <a:cxn ang="3cd4">
                  <a:pos x="hc" y="t"/>
                </a:cxn>
                <a:cxn ang="cd2">
                  <a:pos x="l" y="vc"/>
                </a:cxn>
                <a:cxn ang="cd4">
                  <a:pos x="hc" y="b"/>
                </a:cxn>
                <a:cxn ang="0">
                  <a:pos x="r" y="vc"/>
                </a:cxn>
              </a:cxnLst>
              <a:rect l="l" t="t" r="r" b="b"/>
              <a:pathLst>
                <a:path w="517" h="190">
                  <a:moveTo>
                    <a:pt x="491" y="33"/>
                  </a:moveTo>
                  <a:cubicBezTo>
                    <a:pt x="503" y="33"/>
                    <a:pt x="517" y="33"/>
                    <a:pt x="517" y="16"/>
                  </a:cubicBezTo>
                  <a:cubicBezTo>
                    <a:pt x="517" y="0"/>
                    <a:pt x="503" y="0"/>
                    <a:pt x="493" y="0"/>
                  </a:cubicBezTo>
                  <a:lnTo>
                    <a:pt x="26" y="0"/>
                  </a:lnTo>
                  <a:cubicBezTo>
                    <a:pt x="14" y="0"/>
                    <a:pt x="0" y="0"/>
                    <a:pt x="0" y="16"/>
                  </a:cubicBezTo>
                  <a:cubicBezTo>
                    <a:pt x="0" y="33"/>
                    <a:pt x="14" y="33"/>
                    <a:pt x="26" y="33"/>
                  </a:cubicBezTo>
                  <a:close/>
                  <a:moveTo>
                    <a:pt x="493" y="190"/>
                  </a:moveTo>
                  <a:cubicBezTo>
                    <a:pt x="503" y="190"/>
                    <a:pt x="517" y="190"/>
                    <a:pt x="517" y="174"/>
                  </a:cubicBezTo>
                  <a:cubicBezTo>
                    <a:pt x="517" y="157"/>
                    <a:pt x="503" y="157"/>
                    <a:pt x="491"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9C14272F-39A9-F74F-8053-3C12B51AD773}"/>
                </a:ext>
              </a:extLst>
            </p:cNvPr>
            <p:cNvSpPr/>
            <p:nvPr/>
          </p:nvSpPr>
          <p:spPr>
            <a:xfrm>
              <a:off x="5082840" y="3686759"/>
              <a:ext cx="372240" cy="405720"/>
            </a:xfrm>
            <a:custGeom>
              <a:avLst/>
              <a:gdLst/>
              <a:ahLst/>
              <a:cxnLst>
                <a:cxn ang="3cd4">
                  <a:pos x="hc" y="t"/>
                </a:cxn>
                <a:cxn ang="cd2">
                  <a:pos x="l" y="vc"/>
                </a:cxn>
                <a:cxn ang="cd4">
                  <a:pos x="hc" y="b"/>
                </a:cxn>
                <a:cxn ang="0">
                  <a:pos x="r" y="vc"/>
                </a:cxn>
              </a:cxnLst>
              <a:rect l="l" t="t" r="r" b="b"/>
              <a:pathLst>
                <a:path w="1035" h="1128">
                  <a:moveTo>
                    <a:pt x="940" y="1128"/>
                  </a:moveTo>
                  <a:lnTo>
                    <a:pt x="1035" y="870"/>
                  </a:lnTo>
                  <a:lnTo>
                    <a:pt x="1015" y="870"/>
                  </a:lnTo>
                  <a:cubicBezTo>
                    <a:pt x="985" y="954"/>
                    <a:pt x="902" y="1009"/>
                    <a:pt x="812" y="1033"/>
                  </a:cubicBezTo>
                  <a:cubicBezTo>
                    <a:pt x="796" y="1036"/>
                    <a:pt x="721" y="1058"/>
                    <a:pt x="570" y="1058"/>
                  </a:cubicBezTo>
                  <a:lnTo>
                    <a:pt x="102" y="1058"/>
                  </a:lnTo>
                  <a:lnTo>
                    <a:pt x="498" y="577"/>
                  </a:lnTo>
                  <a:cubicBezTo>
                    <a:pt x="503" y="571"/>
                    <a:pt x="505" y="568"/>
                    <a:pt x="505" y="564"/>
                  </a:cubicBezTo>
                  <a:cubicBezTo>
                    <a:pt x="505" y="562"/>
                    <a:pt x="505" y="560"/>
                    <a:pt x="500" y="551"/>
                  </a:cubicBezTo>
                  <a:lnTo>
                    <a:pt x="138" y="38"/>
                  </a:lnTo>
                  <a:lnTo>
                    <a:pt x="563" y="38"/>
                  </a:lnTo>
                  <a:cubicBezTo>
                    <a:pt x="668" y="38"/>
                    <a:pt x="738" y="49"/>
                    <a:pt x="745" y="51"/>
                  </a:cubicBezTo>
                  <a:cubicBezTo>
                    <a:pt x="788" y="59"/>
                    <a:pt x="855" y="71"/>
                    <a:pt x="917" y="112"/>
                  </a:cubicBezTo>
                  <a:cubicBezTo>
                    <a:pt x="936" y="125"/>
                    <a:pt x="989" y="161"/>
                    <a:pt x="1015" y="227"/>
                  </a:cubicBezTo>
                  <a:lnTo>
                    <a:pt x="1035" y="227"/>
                  </a:lnTo>
                  <a:lnTo>
                    <a:pt x="940" y="0"/>
                  </a:lnTo>
                  <a:lnTo>
                    <a:pt x="21" y="0"/>
                  </a:lnTo>
                  <a:cubicBezTo>
                    <a:pt x="4" y="0"/>
                    <a:pt x="4" y="0"/>
                    <a:pt x="0" y="5"/>
                  </a:cubicBezTo>
                  <a:cubicBezTo>
                    <a:pt x="0" y="7"/>
                    <a:pt x="0" y="24"/>
                    <a:pt x="0" y="33"/>
                  </a:cubicBezTo>
                  <a:lnTo>
                    <a:pt x="411"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96D171CA-8FEF-C84A-A9CD-3512255B1E7E}"/>
                </a:ext>
              </a:extLst>
            </p:cNvPr>
            <p:cNvSpPr/>
            <p:nvPr/>
          </p:nvSpPr>
          <p:spPr>
            <a:xfrm>
              <a:off x="5220360" y="4205520"/>
              <a:ext cx="100080" cy="91800"/>
            </a:xfrm>
            <a:custGeom>
              <a:avLst/>
              <a:gdLst/>
              <a:ahLst/>
              <a:cxnLst>
                <a:cxn ang="3cd4">
                  <a:pos x="hc" y="t"/>
                </a:cxn>
                <a:cxn ang="cd2">
                  <a:pos x="l" y="vc"/>
                </a:cxn>
                <a:cxn ang="cd4">
                  <a:pos x="hc" y="b"/>
                </a:cxn>
                <a:cxn ang="0">
                  <a:pos x="r" y="vc"/>
                </a:cxn>
              </a:cxnLst>
              <a:rect l="l" t="t" r="r" b="b"/>
              <a:pathLst>
                <a:path w="279" h="256">
                  <a:moveTo>
                    <a:pt x="198" y="33"/>
                  </a:moveTo>
                  <a:cubicBezTo>
                    <a:pt x="185" y="15"/>
                    <a:pt x="168" y="0"/>
                    <a:pt x="141" y="0"/>
                  </a:cubicBezTo>
                  <a:cubicBezTo>
                    <a:pt x="71" y="0"/>
                    <a:pt x="0" y="81"/>
                    <a:pt x="0" y="161"/>
                  </a:cubicBezTo>
                  <a:cubicBezTo>
                    <a:pt x="0" y="216"/>
                    <a:pt x="35" y="256"/>
                    <a:pt x="83" y="256"/>
                  </a:cubicBezTo>
                  <a:cubicBezTo>
                    <a:pt x="111" y="256"/>
                    <a:pt x="138" y="238"/>
                    <a:pt x="161" y="216"/>
                  </a:cubicBezTo>
                  <a:cubicBezTo>
                    <a:pt x="171" y="251"/>
                    <a:pt x="203" y="256"/>
                    <a:pt x="217" y="256"/>
                  </a:cubicBezTo>
                  <a:cubicBezTo>
                    <a:pt x="237" y="256"/>
                    <a:pt x="249" y="244"/>
                    <a:pt x="260" y="225"/>
                  </a:cubicBezTo>
                  <a:cubicBezTo>
                    <a:pt x="272" y="203"/>
                    <a:pt x="279" y="172"/>
                    <a:pt x="279" y="168"/>
                  </a:cubicBezTo>
                  <a:cubicBezTo>
                    <a:pt x="279" y="161"/>
                    <a:pt x="272" y="161"/>
                    <a:pt x="270" y="161"/>
                  </a:cubicBezTo>
                  <a:cubicBezTo>
                    <a:pt x="263" y="161"/>
                    <a:pt x="261" y="165"/>
                    <a:pt x="258" y="179"/>
                  </a:cubicBezTo>
                  <a:cubicBezTo>
                    <a:pt x="251" y="207"/>
                    <a:pt x="240" y="240"/>
                    <a:pt x="217" y="240"/>
                  </a:cubicBezTo>
                  <a:cubicBezTo>
                    <a:pt x="203" y="240"/>
                    <a:pt x="200" y="227"/>
                    <a:pt x="200" y="212"/>
                  </a:cubicBezTo>
                  <a:cubicBezTo>
                    <a:pt x="200" y="203"/>
                    <a:pt x="205" y="181"/>
                    <a:pt x="208" y="167"/>
                  </a:cubicBezTo>
                  <a:cubicBezTo>
                    <a:pt x="212" y="152"/>
                    <a:pt x="217" y="128"/>
                    <a:pt x="221" y="115"/>
                  </a:cubicBezTo>
                  <a:lnTo>
                    <a:pt x="231" y="73"/>
                  </a:lnTo>
                  <a:cubicBezTo>
                    <a:pt x="235" y="59"/>
                    <a:pt x="240" y="31"/>
                    <a:pt x="240" y="29"/>
                  </a:cubicBezTo>
                  <a:cubicBezTo>
                    <a:pt x="240" y="16"/>
                    <a:pt x="231" y="11"/>
                    <a:pt x="223" y="11"/>
                  </a:cubicBezTo>
                  <a:cubicBezTo>
                    <a:pt x="214" y="11"/>
                    <a:pt x="201" y="18"/>
                    <a:pt x="198" y="33"/>
                  </a:cubicBezTo>
                  <a:close/>
                  <a:moveTo>
                    <a:pt x="162" y="179"/>
                  </a:moveTo>
                  <a:cubicBezTo>
                    <a:pt x="159" y="196"/>
                    <a:pt x="147" y="207"/>
                    <a:pt x="134" y="218"/>
                  </a:cubicBezTo>
                  <a:cubicBezTo>
                    <a:pt x="129" y="222"/>
                    <a:pt x="108" y="240"/>
                    <a:pt x="85" y="240"/>
                  </a:cubicBezTo>
                  <a:cubicBezTo>
                    <a:pt x="64" y="240"/>
                    <a:pt x="44" y="225"/>
                    <a:pt x="44" y="185"/>
                  </a:cubicBezTo>
                  <a:cubicBezTo>
                    <a:pt x="44" y="156"/>
                    <a:pt x="60" y="92"/>
                    <a:pt x="72" y="70"/>
                  </a:cubicBezTo>
                  <a:cubicBezTo>
                    <a:pt x="97" y="24"/>
                    <a:pt x="125" y="16"/>
                    <a:pt x="141" y="16"/>
                  </a:cubicBezTo>
                  <a:cubicBezTo>
                    <a:pt x="180" y="16"/>
                    <a:pt x="189" y="59"/>
                    <a:pt x="189" y="66"/>
                  </a:cubicBezTo>
                  <a:cubicBezTo>
                    <a:pt x="189" y="68"/>
                    <a:pt x="189" y="71"/>
                    <a:pt x="187"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740213E0-52A3-7549-AE04-B22B25AD2878}"/>
                </a:ext>
              </a:extLst>
            </p:cNvPr>
            <p:cNvSpPr/>
            <p:nvPr/>
          </p:nvSpPr>
          <p:spPr>
            <a:xfrm>
              <a:off x="5527800" y="3768840"/>
              <a:ext cx="117720" cy="199440"/>
            </a:xfrm>
            <a:custGeom>
              <a:avLst/>
              <a:gdLst/>
              <a:ahLst/>
              <a:cxnLst>
                <a:cxn ang="3cd4">
                  <a:pos x="hc" y="t"/>
                </a:cxn>
                <a:cxn ang="cd2">
                  <a:pos x="l" y="vc"/>
                </a:cxn>
                <a:cxn ang="cd4">
                  <a:pos x="hc" y="b"/>
                </a:cxn>
                <a:cxn ang="0">
                  <a:pos x="r" y="vc"/>
                </a:cxn>
              </a:cxnLst>
              <a:rect l="l" t="t" r="r" b="b"/>
              <a:pathLst>
                <a:path w="328" h="555">
                  <a:moveTo>
                    <a:pt x="328" y="280"/>
                  </a:moveTo>
                  <a:cubicBezTo>
                    <a:pt x="328" y="214"/>
                    <a:pt x="325" y="150"/>
                    <a:pt x="297" y="90"/>
                  </a:cubicBezTo>
                  <a:cubicBezTo>
                    <a:pt x="261" y="13"/>
                    <a:pt x="198" y="0"/>
                    <a:pt x="164" y="0"/>
                  </a:cubicBezTo>
                  <a:cubicBezTo>
                    <a:pt x="118" y="0"/>
                    <a:pt x="60" y="20"/>
                    <a:pt x="28" y="95"/>
                  </a:cubicBezTo>
                  <a:cubicBezTo>
                    <a:pt x="4" y="152"/>
                    <a:pt x="0" y="214"/>
                    <a:pt x="0" y="280"/>
                  </a:cubicBezTo>
                  <a:cubicBezTo>
                    <a:pt x="0" y="341"/>
                    <a:pt x="4" y="412"/>
                    <a:pt x="35" y="474"/>
                  </a:cubicBezTo>
                  <a:cubicBezTo>
                    <a:pt x="69" y="538"/>
                    <a:pt x="125" y="555"/>
                    <a:pt x="164" y="555"/>
                  </a:cubicBezTo>
                  <a:cubicBezTo>
                    <a:pt x="207" y="555"/>
                    <a:pt x="265" y="538"/>
                    <a:pt x="300" y="461"/>
                  </a:cubicBezTo>
                  <a:cubicBezTo>
                    <a:pt x="325" y="407"/>
                    <a:pt x="328" y="342"/>
                    <a:pt x="328" y="280"/>
                  </a:cubicBezTo>
                  <a:close/>
                  <a:moveTo>
                    <a:pt x="164" y="538"/>
                  </a:moveTo>
                  <a:cubicBezTo>
                    <a:pt x="134" y="538"/>
                    <a:pt x="87" y="518"/>
                    <a:pt x="72" y="439"/>
                  </a:cubicBezTo>
                  <a:cubicBezTo>
                    <a:pt x="65" y="392"/>
                    <a:pt x="65" y="317"/>
                    <a:pt x="65" y="269"/>
                  </a:cubicBezTo>
                  <a:cubicBezTo>
                    <a:pt x="65" y="218"/>
                    <a:pt x="65" y="165"/>
                    <a:pt x="71" y="121"/>
                  </a:cubicBezTo>
                  <a:cubicBezTo>
                    <a:pt x="87" y="26"/>
                    <a:pt x="145" y="18"/>
                    <a:pt x="164" y="18"/>
                  </a:cubicBezTo>
                  <a:cubicBezTo>
                    <a:pt x="189" y="18"/>
                    <a:pt x="240" y="33"/>
                    <a:pt x="256" y="112"/>
                  </a:cubicBezTo>
                  <a:cubicBezTo>
                    <a:pt x="263" y="157"/>
                    <a:pt x="263" y="218"/>
                    <a:pt x="263" y="269"/>
                  </a:cubicBezTo>
                  <a:cubicBezTo>
                    <a:pt x="263" y="330"/>
                    <a:pt x="263" y="385"/>
                    <a:pt x="254" y="436"/>
                  </a:cubicBezTo>
                  <a:cubicBezTo>
                    <a:pt x="244" y="513"/>
                    <a:pt x="200" y="538"/>
                    <a:pt x="164"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CFE8E133-8210-9A49-AD03-80FDE9B8A74E}"/>
                </a:ext>
              </a:extLst>
            </p:cNvPr>
            <p:cNvSpPr/>
            <p:nvPr/>
          </p:nvSpPr>
          <p:spPr>
            <a:xfrm>
              <a:off x="5680440" y="3931200"/>
              <a:ext cx="30240" cy="31320"/>
            </a:xfrm>
            <a:custGeom>
              <a:avLst/>
              <a:gdLst/>
              <a:ahLst/>
              <a:cxnLst>
                <a:cxn ang="3cd4">
                  <a:pos x="hc" y="t"/>
                </a:cxn>
                <a:cxn ang="cd2">
                  <a:pos x="l" y="vc"/>
                </a:cxn>
                <a:cxn ang="cd4">
                  <a:pos x="hc" y="b"/>
                </a:cxn>
                <a:cxn ang="0">
                  <a:pos x="r" y="vc"/>
                </a:cxn>
              </a:cxnLst>
              <a:rect l="l" t="t" r="r" b="b"/>
              <a:pathLst>
                <a:path w="85" h="88">
                  <a:moveTo>
                    <a:pt x="85" y="44"/>
                  </a:moveTo>
                  <a:cubicBezTo>
                    <a:pt x="85" y="20"/>
                    <a:pt x="65" y="0"/>
                    <a:pt x="42" y="0"/>
                  </a:cubicBezTo>
                  <a:cubicBezTo>
                    <a:pt x="19" y="0"/>
                    <a:pt x="0" y="20"/>
                    <a:pt x="0" y="44"/>
                  </a:cubicBezTo>
                  <a:cubicBezTo>
                    <a:pt x="0" y="68"/>
                    <a:pt x="19" y="88"/>
                    <a:pt x="42" y="88"/>
                  </a:cubicBezTo>
                  <a:cubicBezTo>
                    <a:pt x="65" y="88"/>
                    <a:pt x="85" y="68"/>
                    <a:pt x="85"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89A3634F-412E-0045-A23D-806EA4C94CBE}"/>
                </a:ext>
              </a:extLst>
            </p:cNvPr>
            <p:cNvSpPr/>
            <p:nvPr/>
          </p:nvSpPr>
          <p:spPr>
            <a:xfrm>
              <a:off x="5747760" y="3768840"/>
              <a:ext cx="111600" cy="193320"/>
            </a:xfrm>
            <a:custGeom>
              <a:avLst/>
              <a:gdLst/>
              <a:ahLst/>
              <a:cxnLst>
                <a:cxn ang="3cd4">
                  <a:pos x="hc" y="t"/>
                </a:cxn>
                <a:cxn ang="cd2">
                  <a:pos x="l" y="vc"/>
                </a:cxn>
                <a:cxn ang="cd4">
                  <a:pos x="hc" y="b"/>
                </a:cxn>
                <a:cxn ang="0">
                  <a:pos x="r" y="vc"/>
                </a:cxn>
              </a:cxnLst>
              <a:rect l="l" t="t" r="r" b="b"/>
              <a:pathLst>
                <a:path w="311" h="538">
                  <a:moveTo>
                    <a:pt x="60" y="476"/>
                  </a:moveTo>
                  <a:lnTo>
                    <a:pt x="143" y="392"/>
                  </a:lnTo>
                  <a:cubicBezTo>
                    <a:pt x="265" y="280"/>
                    <a:pt x="311" y="238"/>
                    <a:pt x="311" y="157"/>
                  </a:cubicBezTo>
                  <a:cubicBezTo>
                    <a:pt x="311" y="64"/>
                    <a:pt x="242" y="0"/>
                    <a:pt x="147" y="0"/>
                  </a:cubicBezTo>
                  <a:cubicBezTo>
                    <a:pt x="58" y="0"/>
                    <a:pt x="0" y="75"/>
                    <a:pt x="0" y="146"/>
                  </a:cubicBezTo>
                  <a:cubicBezTo>
                    <a:pt x="0" y="190"/>
                    <a:pt x="39" y="190"/>
                    <a:pt x="41" y="190"/>
                  </a:cubicBezTo>
                  <a:cubicBezTo>
                    <a:pt x="55" y="190"/>
                    <a:pt x="81" y="181"/>
                    <a:pt x="81" y="148"/>
                  </a:cubicBezTo>
                  <a:cubicBezTo>
                    <a:pt x="81" y="128"/>
                    <a:pt x="67" y="106"/>
                    <a:pt x="41" y="106"/>
                  </a:cubicBezTo>
                  <a:cubicBezTo>
                    <a:pt x="34" y="106"/>
                    <a:pt x="34" y="106"/>
                    <a:pt x="30" y="108"/>
                  </a:cubicBezTo>
                  <a:cubicBezTo>
                    <a:pt x="48" y="55"/>
                    <a:pt x="90" y="26"/>
                    <a:pt x="136" y="26"/>
                  </a:cubicBezTo>
                  <a:cubicBezTo>
                    <a:pt x="207" y="26"/>
                    <a:pt x="240" y="90"/>
                    <a:pt x="240" y="157"/>
                  </a:cubicBezTo>
                  <a:cubicBezTo>
                    <a:pt x="240" y="222"/>
                    <a:pt x="201" y="286"/>
                    <a:pt x="159" y="335"/>
                  </a:cubicBezTo>
                  <a:lnTo>
                    <a:pt x="9" y="507"/>
                  </a:lnTo>
                  <a:cubicBezTo>
                    <a:pt x="0" y="516"/>
                    <a:pt x="0" y="518"/>
                    <a:pt x="0" y="538"/>
                  </a:cubicBezTo>
                  <a:lnTo>
                    <a:pt x="290" y="538"/>
                  </a:lnTo>
                  <a:lnTo>
                    <a:pt x="311" y="397"/>
                  </a:lnTo>
                  <a:lnTo>
                    <a:pt x="291" y="397"/>
                  </a:lnTo>
                  <a:cubicBezTo>
                    <a:pt x="288" y="421"/>
                    <a:pt x="283" y="458"/>
                    <a:pt x="276" y="469"/>
                  </a:cubicBezTo>
                  <a:cubicBezTo>
                    <a:pt x="268" y="476"/>
                    <a:pt x="217" y="476"/>
                    <a:pt x="201"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10D058FD-4792-334C-9E73-33F1C7A5BFA1}"/>
                </a:ext>
              </a:extLst>
            </p:cNvPr>
            <p:cNvSpPr/>
            <p:nvPr/>
          </p:nvSpPr>
          <p:spPr>
            <a:xfrm>
              <a:off x="5886360" y="3768840"/>
              <a:ext cx="111600" cy="199440"/>
            </a:xfrm>
            <a:custGeom>
              <a:avLst/>
              <a:gdLst/>
              <a:ahLst/>
              <a:cxnLst>
                <a:cxn ang="3cd4">
                  <a:pos x="hc" y="t"/>
                </a:cxn>
                <a:cxn ang="cd2">
                  <a:pos x="l" y="vc"/>
                </a:cxn>
                <a:cxn ang="cd4">
                  <a:pos x="hc" y="b"/>
                </a:cxn>
                <a:cxn ang="0">
                  <a:pos x="r" y="vc"/>
                </a:cxn>
              </a:cxnLst>
              <a:rect l="l" t="t" r="r" b="b"/>
              <a:pathLst>
                <a:path w="311" h="555">
                  <a:moveTo>
                    <a:pt x="311" y="375"/>
                  </a:moveTo>
                  <a:cubicBezTo>
                    <a:pt x="311" y="280"/>
                    <a:pt x="247" y="198"/>
                    <a:pt x="162" y="198"/>
                  </a:cubicBezTo>
                  <a:cubicBezTo>
                    <a:pt x="125" y="198"/>
                    <a:pt x="92" y="211"/>
                    <a:pt x="64" y="240"/>
                  </a:cubicBezTo>
                  <a:lnTo>
                    <a:pt x="64" y="82"/>
                  </a:lnTo>
                  <a:cubicBezTo>
                    <a:pt x="79" y="88"/>
                    <a:pt x="106" y="93"/>
                    <a:pt x="131" y="93"/>
                  </a:cubicBezTo>
                  <a:cubicBezTo>
                    <a:pt x="226" y="93"/>
                    <a:pt x="281" y="20"/>
                    <a:pt x="281" y="9"/>
                  </a:cubicBezTo>
                  <a:cubicBezTo>
                    <a:pt x="281" y="4"/>
                    <a:pt x="279" y="0"/>
                    <a:pt x="274" y="0"/>
                  </a:cubicBezTo>
                  <a:cubicBezTo>
                    <a:pt x="272" y="0"/>
                    <a:pt x="270" y="0"/>
                    <a:pt x="267" y="2"/>
                  </a:cubicBezTo>
                  <a:cubicBezTo>
                    <a:pt x="251" y="9"/>
                    <a:pt x="214" y="26"/>
                    <a:pt x="161" y="26"/>
                  </a:cubicBezTo>
                  <a:cubicBezTo>
                    <a:pt x="129" y="26"/>
                    <a:pt x="94" y="20"/>
                    <a:pt x="57" y="4"/>
                  </a:cubicBezTo>
                  <a:cubicBezTo>
                    <a:pt x="51" y="0"/>
                    <a:pt x="49" y="0"/>
                    <a:pt x="48" y="0"/>
                  </a:cubicBezTo>
                  <a:cubicBezTo>
                    <a:pt x="41" y="0"/>
                    <a:pt x="41" y="7"/>
                    <a:pt x="41" y="20"/>
                  </a:cubicBezTo>
                  <a:lnTo>
                    <a:pt x="41" y="258"/>
                  </a:lnTo>
                  <a:cubicBezTo>
                    <a:pt x="41" y="273"/>
                    <a:pt x="41" y="280"/>
                    <a:pt x="51" y="280"/>
                  </a:cubicBezTo>
                  <a:cubicBezTo>
                    <a:pt x="57" y="280"/>
                    <a:pt x="58" y="278"/>
                    <a:pt x="60" y="273"/>
                  </a:cubicBezTo>
                  <a:cubicBezTo>
                    <a:pt x="69" y="260"/>
                    <a:pt x="99" y="216"/>
                    <a:pt x="161" y="216"/>
                  </a:cubicBezTo>
                  <a:cubicBezTo>
                    <a:pt x="201" y="216"/>
                    <a:pt x="221" y="253"/>
                    <a:pt x="228" y="267"/>
                  </a:cubicBezTo>
                  <a:cubicBezTo>
                    <a:pt x="240" y="298"/>
                    <a:pt x="242" y="330"/>
                    <a:pt x="242" y="370"/>
                  </a:cubicBezTo>
                  <a:cubicBezTo>
                    <a:pt x="242" y="397"/>
                    <a:pt x="242" y="447"/>
                    <a:pt x="223" y="480"/>
                  </a:cubicBezTo>
                  <a:cubicBezTo>
                    <a:pt x="205" y="511"/>
                    <a:pt x="175" y="533"/>
                    <a:pt x="140" y="533"/>
                  </a:cubicBezTo>
                  <a:cubicBezTo>
                    <a:pt x="83" y="533"/>
                    <a:pt x="39" y="491"/>
                    <a:pt x="25" y="443"/>
                  </a:cubicBezTo>
                  <a:cubicBezTo>
                    <a:pt x="26" y="443"/>
                    <a:pt x="30" y="443"/>
                    <a:pt x="39" y="443"/>
                  </a:cubicBezTo>
                  <a:cubicBezTo>
                    <a:pt x="64" y="443"/>
                    <a:pt x="78" y="423"/>
                    <a:pt x="78" y="405"/>
                  </a:cubicBezTo>
                  <a:cubicBezTo>
                    <a:pt x="78" y="385"/>
                    <a:pt x="64" y="364"/>
                    <a:pt x="39" y="364"/>
                  </a:cubicBezTo>
                  <a:cubicBezTo>
                    <a:pt x="26" y="364"/>
                    <a:pt x="0" y="370"/>
                    <a:pt x="0" y="408"/>
                  </a:cubicBezTo>
                  <a:cubicBezTo>
                    <a:pt x="0" y="476"/>
                    <a:pt x="53" y="555"/>
                    <a:pt x="141" y="555"/>
                  </a:cubicBezTo>
                  <a:cubicBezTo>
                    <a:pt x="231" y="555"/>
                    <a:pt x="311" y="478"/>
                    <a:pt x="311"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DBC27A53-C6B3-4C40-91EF-FAEC2526DA40}"/>
                </a:ext>
              </a:extLst>
            </p:cNvPr>
            <p:cNvSpPr/>
            <p:nvPr/>
          </p:nvSpPr>
          <p:spPr>
            <a:xfrm>
              <a:off x="6044760" y="3744720"/>
              <a:ext cx="38520" cy="289800"/>
            </a:xfrm>
            <a:custGeom>
              <a:avLst/>
              <a:gdLst/>
              <a:ahLst/>
              <a:cxnLst>
                <a:cxn ang="3cd4">
                  <a:pos x="hc" y="t"/>
                </a:cxn>
                <a:cxn ang="cd2">
                  <a:pos x="l" y="vc"/>
                </a:cxn>
                <a:cxn ang="cd4">
                  <a:pos x="hc" y="b"/>
                </a:cxn>
                <a:cxn ang="0">
                  <a:pos x="r" y="vc"/>
                </a:cxn>
              </a:cxnLst>
              <a:rect l="l" t="t" r="r" b="b"/>
              <a:pathLst>
                <a:path w="108" h="806">
                  <a:moveTo>
                    <a:pt x="108" y="806"/>
                  </a:moveTo>
                  <a:lnTo>
                    <a:pt x="108" y="775"/>
                  </a:lnTo>
                  <a:lnTo>
                    <a:pt x="32" y="775"/>
                  </a:lnTo>
                  <a:lnTo>
                    <a:pt x="32" y="33"/>
                  </a:lnTo>
                  <a:lnTo>
                    <a:pt x="108" y="33"/>
                  </a:lnTo>
                  <a:lnTo>
                    <a:pt x="108"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8A540695-8558-134B-8757-B77EEF2ED37F}"/>
                </a:ext>
              </a:extLst>
            </p:cNvPr>
            <p:cNvSpPr/>
            <p:nvPr/>
          </p:nvSpPr>
          <p:spPr>
            <a:xfrm>
              <a:off x="6112079" y="3883679"/>
              <a:ext cx="170640" cy="12240"/>
            </a:xfrm>
            <a:custGeom>
              <a:avLst/>
              <a:gdLst/>
              <a:ahLst/>
              <a:cxnLst>
                <a:cxn ang="3cd4">
                  <a:pos x="hc" y="t"/>
                </a:cxn>
                <a:cxn ang="cd2">
                  <a:pos x="l" y="vc"/>
                </a:cxn>
                <a:cxn ang="cd4">
                  <a:pos x="hc" y="b"/>
                </a:cxn>
                <a:cxn ang="0">
                  <a:pos x="r" y="vc"/>
                </a:cxn>
              </a:cxnLst>
              <a:rect l="l" t="t" r="r" b="b"/>
              <a:pathLst>
                <a:path w="475" h="35">
                  <a:moveTo>
                    <a:pt x="449" y="35"/>
                  </a:moveTo>
                  <a:cubicBezTo>
                    <a:pt x="461" y="35"/>
                    <a:pt x="475" y="35"/>
                    <a:pt x="475" y="16"/>
                  </a:cubicBezTo>
                  <a:cubicBezTo>
                    <a:pt x="475" y="0"/>
                    <a:pt x="461" y="0"/>
                    <a:pt x="449"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65A64BA6-39C7-0D49-A05F-6161693F08F3}"/>
                </a:ext>
              </a:extLst>
            </p:cNvPr>
            <p:cNvSpPr/>
            <p:nvPr/>
          </p:nvSpPr>
          <p:spPr>
            <a:xfrm>
              <a:off x="6330240" y="3768840"/>
              <a:ext cx="92520" cy="193320"/>
            </a:xfrm>
            <a:custGeom>
              <a:avLst/>
              <a:gdLst/>
              <a:ahLst/>
              <a:cxnLst>
                <a:cxn ang="3cd4">
                  <a:pos x="hc" y="t"/>
                </a:cxn>
                <a:cxn ang="cd2">
                  <a:pos x="l" y="vc"/>
                </a:cxn>
                <a:cxn ang="cd4">
                  <a:pos x="hc" y="b"/>
                </a:cxn>
                <a:cxn ang="0">
                  <a:pos x="r" y="vc"/>
                </a:cxn>
              </a:cxnLst>
              <a:rect l="l" t="t" r="r" b="b"/>
              <a:pathLst>
                <a:path w="258" h="538">
                  <a:moveTo>
                    <a:pt x="161" y="20"/>
                  </a:moveTo>
                  <a:cubicBezTo>
                    <a:pt x="161" y="2"/>
                    <a:pt x="161" y="0"/>
                    <a:pt x="141" y="0"/>
                  </a:cubicBezTo>
                  <a:cubicBezTo>
                    <a:pt x="94" y="51"/>
                    <a:pt x="25" y="51"/>
                    <a:pt x="0" y="51"/>
                  </a:cubicBezTo>
                  <a:lnTo>
                    <a:pt x="0" y="77"/>
                  </a:lnTo>
                  <a:cubicBezTo>
                    <a:pt x="16" y="77"/>
                    <a:pt x="62" y="77"/>
                    <a:pt x="102" y="55"/>
                  </a:cubicBezTo>
                  <a:lnTo>
                    <a:pt x="102" y="474"/>
                  </a:lnTo>
                  <a:cubicBezTo>
                    <a:pt x="102" y="504"/>
                    <a:pt x="101" y="513"/>
                    <a:pt x="30" y="513"/>
                  </a:cubicBezTo>
                  <a:lnTo>
                    <a:pt x="5" y="513"/>
                  </a:lnTo>
                  <a:lnTo>
                    <a:pt x="5" y="538"/>
                  </a:lnTo>
                  <a:cubicBezTo>
                    <a:pt x="32" y="535"/>
                    <a:pt x="101" y="535"/>
                    <a:pt x="131" y="535"/>
                  </a:cubicBezTo>
                  <a:cubicBezTo>
                    <a:pt x="162" y="535"/>
                    <a:pt x="230" y="535"/>
                    <a:pt x="258" y="538"/>
                  </a:cubicBezTo>
                  <a:lnTo>
                    <a:pt x="258" y="513"/>
                  </a:lnTo>
                  <a:lnTo>
                    <a:pt x="233" y="513"/>
                  </a:lnTo>
                  <a:cubicBezTo>
                    <a:pt x="162" y="513"/>
                    <a:pt x="161" y="504"/>
                    <a:pt x="161"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0E00EA07-4F6D-0E4B-8E11-4EC332B3B6C2}"/>
                </a:ext>
              </a:extLst>
            </p:cNvPr>
            <p:cNvSpPr/>
            <p:nvPr/>
          </p:nvSpPr>
          <p:spPr>
            <a:xfrm>
              <a:off x="6522120" y="3792600"/>
              <a:ext cx="185760" cy="193320"/>
            </a:xfrm>
            <a:custGeom>
              <a:avLst/>
              <a:gdLst/>
              <a:ahLst/>
              <a:cxnLst>
                <a:cxn ang="3cd4">
                  <a:pos x="hc" y="t"/>
                </a:cxn>
                <a:cxn ang="cd2">
                  <a:pos x="l" y="vc"/>
                </a:cxn>
                <a:cxn ang="cd4">
                  <a:pos x="hc" y="b"/>
                </a:cxn>
                <a:cxn ang="0">
                  <a:pos x="r" y="vc"/>
                </a:cxn>
              </a:cxnLst>
              <a:rect l="l" t="t" r="r" b="b"/>
              <a:pathLst>
                <a:path w="517" h="538">
                  <a:moveTo>
                    <a:pt x="276" y="286"/>
                  </a:moveTo>
                  <a:lnTo>
                    <a:pt x="493" y="286"/>
                  </a:lnTo>
                  <a:cubicBezTo>
                    <a:pt x="503" y="286"/>
                    <a:pt x="517" y="286"/>
                    <a:pt x="517" y="269"/>
                  </a:cubicBezTo>
                  <a:cubicBezTo>
                    <a:pt x="517" y="253"/>
                    <a:pt x="503" y="253"/>
                    <a:pt x="493" y="253"/>
                  </a:cubicBezTo>
                  <a:lnTo>
                    <a:pt x="276" y="253"/>
                  </a:lnTo>
                  <a:lnTo>
                    <a:pt x="276" y="27"/>
                  </a:lnTo>
                  <a:cubicBezTo>
                    <a:pt x="276" y="15"/>
                    <a:pt x="276" y="0"/>
                    <a:pt x="260" y="0"/>
                  </a:cubicBezTo>
                  <a:cubicBezTo>
                    <a:pt x="244" y="0"/>
                    <a:pt x="244" y="15"/>
                    <a:pt x="244" y="27"/>
                  </a:cubicBezTo>
                  <a:lnTo>
                    <a:pt x="244" y="253"/>
                  </a:lnTo>
                  <a:lnTo>
                    <a:pt x="26" y="253"/>
                  </a:lnTo>
                  <a:cubicBezTo>
                    <a:pt x="14" y="253"/>
                    <a:pt x="0" y="253"/>
                    <a:pt x="0" y="269"/>
                  </a:cubicBezTo>
                  <a:cubicBezTo>
                    <a:pt x="0" y="286"/>
                    <a:pt x="14" y="286"/>
                    <a:pt x="26" y="286"/>
                  </a:cubicBezTo>
                  <a:lnTo>
                    <a:pt x="244" y="286"/>
                  </a:lnTo>
                  <a:lnTo>
                    <a:pt x="244" y="511"/>
                  </a:lnTo>
                  <a:cubicBezTo>
                    <a:pt x="244" y="522"/>
                    <a:pt x="244" y="538"/>
                    <a:pt x="260" y="538"/>
                  </a:cubicBezTo>
                  <a:cubicBezTo>
                    <a:pt x="276" y="538"/>
                    <a:pt x="276" y="522"/>
                    <a:pt x="276"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9B8D26A2-8721-414B-9BB8-E0222EAC5CCD}"/>
                </a:ext>
              </a:extLst>
            </p:cNvPr>
            <p:cNvSpPr/>
            <p:nvPr/>
          </p:nvSpPr>
          <p:spPr>
            <a:xfrm>
              <a:off x="6790680" y="3833639"/>
              <a:ext cx="147240" cy="190800"/>
            </a:xfrm>
            <a:custGeom>
              <a:avLst/>
              <a:gdLst/>
              <a:ahLst/>
              <a:cxnLst>
                <a:cxn ang="3cd4">
                  <a:pos x="hc" y="t"/>
                </a:cxn>
                <a:cxn ang="cd2">
                  <a:pos x="l" y="vc"/>
                </a:cxn>
                <a:cxn ang="cd4">
                  <a:pos x="hc" y="b"/>
                </a:cxn>
                <a:cxn ang="0">
                  <a:pos x="r" y="vc"/>
                </a:cxn>
              </a:cxnLst>
              <a:rect l="l" t="t" r="r" b="b"/>
              <a:pathLst>
                <a:path w="410" h="531">
                  <a:moveTo>
                    <a:pt x="18" y="152"/>
                  </a:moveTo>
                  <a:cubicBezTo>
                    <a:pt x="48" y="59"/>
                    <a:pt x="132" y="59"/>
                    <a:pt x="141" y="59"/>
                  </a:cubicBezTo>
                  <a:cubicBezTo>
                    <a:pt x="260" y="59"/>
                    <a:pt x="268" y="200"/>
                    <a:pt x="268" y="264"/>
                  </a:cubicBezTo>
                  <a:cubicBezTo>
                    <a:pt x="268" y="313"/>
                    <a:pt x="265" y="326"/>
                    <a:pt x="260" y="342"/>
                  </a:cubicBezTo>
                  <a:cubicBezTo>
                    <a:pt x="242" y="401"/>
                    <a:pt x="219" y="494"/>
                    <a:pt x="219" y="516"/>
                  </a:cubicBezTo>
                  <a:cubicBezTo>
                    <a:pt x="219" y="526"/>
                    <a:pt x="223" y="531"/>
                    <a:pt x="228" y="531"/>
                  </a:cubicBezTo>
                  <a:cubicBezTo>
                    <a:pt x="238" y="531"/>
                    <a:pt x="245" y="513"/>
                    <a:pt x="253" y="482"/>
                  </a:cubicBezTo>
                  <a:cubicBezTo>
                    <a:pt x="272" y="414"/>
                    <a:pt x="279" y="368"/>
                    <a:pt x="283" y="342"/>
                  </a:cubicBezTo>
                  <a:cubicBezTo>
                    <a:pt x="284" y="333"/>
                    <a:pt x="284" y="322"/>
                    <a:pt x="288" y="311"/>
                  </a:cubicBezTo>
                  <a:cubicBezTo>
                    <a:pt x="313" y="233"/>
                    <a:pt x="364" y="112"/>
                    <a:pt x="394" y="48"/>
                  </a:cubicBezTo>
                  <a:cubicBezTo>
                    <a:pt x="399" y="38"/>
                    <a:pt x="410" y="20"/>
                    <a:pt x="410" y="16"/>
                  </a:cubicBezTo>
                  <a:cubicBezTo>
                    <a:pt x="410" y="9"/>
                    <a:pt x="401" y="9"/>
                    <a:pt x="399" y="9"/>
                  </a:cubicBezTo>
                  <a:cubicBezTo>
                    <a:pt x="397" y="9"/>
                    <a:pt x="392" y="9"/>
                    <a:pt x="390" y="15"/>
                  </a:cubicBezTo>
                  <a:cubicBezTo>
                    <a:pt x="350" y="92"/>
                    <a:pt x="318" y="172"/>
                    <a:pt x="288" y="253"/>
                  </a:cubicBezTo>
                  <a:cubicBezTo>
                    <a:pt x="286" y="229"/>
                    <a:pt x="286" y="167"/>
                    <a:pt x="256" y="88"/>
                  </a:cubicBezTo>
                  <a:cubicBezTo>
                    <a:pt x="237" y="40"/>
                    <a:pt x="205" y="0"/>
                    <a:pt x="152" y="0"/>
                  </a:cubicBezTo>
                  <a:cubicBezTo>
                    <a:pt x="55"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D2140F2A-DB17-2C4E-BD2B-ADD709C74AA1}"/>
                </a:ext>
              </a:extLst>
            </p:cNvPr>
            <p:cNvSpPr/>
            <p:nvPr/>
          </p:nvSpPr>
          <p:spPr>
            <a:xfrm>
              <a:off x="6955920" y="3768840"/>
              <a:ext cx="117720" cy="199440"/>
            </a:xfrm>
            <a:custGeom>
              <a:avLst/>
              <a:gdLst/>
              <a:ahLst/>
              <a:cxnLst>
                <a:cxn ang="3cd4">
                  <a:pos x="hc" y="t"/>
                </a:cxn>
                <a:cxn ang="cd2">
                  <a:pos x="l" y="vc"/>
                </a:cxn>
                <a:cxn ang="cd4">
                  <a:pos x="hc" y="b"/>
                </a:cxn>
                <a:cxn ang="0">
                  <a:pos x="r" y="vc"/>
                </a:cxn>
              </a:cxnLst>
              <a:rect l="l" t="t" r="r" b="b"/>
              <a:pathLst>
                <a:path w="328" h="555">
                  <a:moveTo>
                    <a:pt x="328" y="280"/>
                  </a:moveTo>
                  <a:cubicBezTo>
                    <a:pt x="328" y="214"/>
                    <a:pt x="325" y="150"/>
                    <a:pt x="297" y="90"/>
                  </a:cubicBezTo>
                  <a:cubicBezTo>
                    <a:pt x="261" y="13"/>
                    <a:pt x="198" y="0"/>
                    <a:pt x="164" y="0"/>
                  </a:cubicBezTo>
                  <a:cubicBezTo>
                    <a:pt x="118" y="0"/>
                    <a:pt x="60" y="20"/>
                    <a:pt x="28" y="95"/>
                  </a:cubicBezTo>
                  <a:cubicBezTo>
                    <a:pt x="4" y="152"/>
                    <a:pt x="0" y="214"/>
                    <a:pt x="0" y="280"/>
                  </a:cubicBezTo>
                  <a:cubicBezTo>
                    <a:pt x="0" y="341"/>
                    <a:pt x="4" y="412"/>
                    <a:pt x="35" y="474"/>
                  </a:cubicBezTo>
                  <a:cubicBezTo>
                    <a:pt x="69" y="538"/>
                    <a:pt x="125" y="555"/>
                    <a:pt x="164" y="555"/>
                  </a:cubicBezTo>
                  <a:cubicBezTo>
                    <a:pt x="207" y="555"/>
                    <a:pt x="265" y="538"/>
                    <a:pt x="300" y="461"/>
                  </a:cubicBezTo>
                  <a:cubicBezTo>
                    <a:pt x="325" y="407"/>
                    <a:pt x="328" y="342"/>
                    <a:pt x="328" y="280"/>
                  </a:cubicBezTo>
                  <a:close/>
                  <a:moveTo>
                    <a:pt x="164" y="538"/>
                  </a:moveTo>
                  <a:cubicBezTo>
                    <a:pt x="134" y="538"/>
                    <a:pt x="87" y="518"/>
                    <a:pt x="74" y="439"/>
                  </a:cubicBezTo>
                  <a:cubicBezTo>
                    <a:pt x="65" y="392"/>
                    <a:pt x="65" y="317"/>
                    <a:pt x="65" y="269"/>
                  </a:cubicBezTo>
                  <a:cubicBezTo>
                    <a:pt x="65" y="218"/>
                    <a:pt x="65" y="165"/>
                    <a:pt x="71" y="121"/>
                  </a:cubicBezTo>
                  <a:cubicBezTo>
                    <a:pt x="87" y="26"/>
                    <a:pt x="145" y="18"/>
                    <a:pt x="164" y="18"/>
                  </a:cubicBezTo>
                  <a:cubicBezTo>
                    <a:pt x="189" y="18"/>
                    <a:pt x="242" y="33"/>
                    <a:pt x="256" y="112"/>
                  </a:cubicBezTo>
                  <a:cubicBezTo>
                    <a:pt x="263" y="157"/>
                    <a:pt x="263" y="218"/>
                    <a:pt x="263" y="269"/>
                  </a:cubicBezTo>
                  <a:cubicBezTo>
                    <a:pt x="263" y="330"/>
                    <a:pt x="263" y="385"/>
                    <a:pt x="254" y="436"/>
                  </a:cubicBezTo>
                  <a:cubicBezTo>
                    <a:pt x="244" y="513"/>
                    <a:pt x="200" y="538"/>
                    <a:pt x="164"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9C2CCE90-4EB6-2F40-900A-CE3467ED1145}"/>
                </a:ext>
              </a:extLst>
            </p:cNvPr>
            <p:cNvSpPr/>
            <p:nvPr/>
          </p:nvSpPr>
          <p:spPr>
            <a:xfrm>
              <a:off x="7089840" y="3744720"/>
              <a:ext cx="38520" cy="289800"/>
            </a:xfrm>
            <a:custGeom>
              <a:avLst/>
              <a:gdLst/>
              <a:ahLst/>
              <a:cxnLst>
                <a:cxn ang="3cd4">
                  <a:pos x="hc" y="t"/>
                </a:cxn>
                <a:cxn ang="cd2">
                  <a:pos x="l" y="vc"/>
                </a:cxn>
                <a:cxn ang="cd4">
                  <a:pos x="hc" y="b"/>
                </a:cxn>
                <a:cxn ang="0">
                  <a:pos x="r" y="vc"/>
                </a:cxn>
              </a:cxnLst>
              <a:rect l="l" t="t" r="r" b="b"/>
              <a:pathLst>
                <a:path w="108" h="806">
                  <a:moveTo>
                    <a:pt x="108" y="0"/>
                  </a:moveTo>
                  <a:lnTo>
                    <a:pt x="0" y="0"/>
                  </a:lnTo>
                  <a:lnTo>
                    <a:pt x="0" y="33"/>
                  </a:lnTo>
                  <a:lnTo>
                    <a:pt x="76" y="33"/>
                  </a:lnTo>
                  <a:lnTo>
                    <a:pt x="76" y="775"/>
                  </a:lnTo>
                  <a:lnTo>
                    <a:pt x="0" y="775"/>
                  </a:lnTo>
                  <a:lnTo>
                    <a:pt x="0" y="806"/>
                  </a:lnTo>
                  <a:lnTo>
                    <a:pt x="108"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2" name="Group 111" descr="28§display§=-1§svg§600§FALSE" title="TexMaths">
            <a:extLst>
              <a:ext uri="{FF2B5EF4-FFF2-40B4-BE49-F238E27FC236}">
                <a16:creationId xmlns:a16="http://schemas.microsoft.com/office/drawing/2014/main" id="{B53007F9-87FA-F642-8E48-09127AA8CF7F}"/>
              </a:ext>
            </a:extLst>
          </p:cNvPr>
          <p:cNvGrpSpPr/>
          <p:nvPr/>
        </p:nvGrpSpPr>
        <p:grpSpPr>
          <a:xfrm>
            <a:off x="4773240" y="4389120"/>
            <a:ext cx="650880" cy="273960"/>
            <a:chOff x="4773240" y="4389120"/>
            <a:chExt cx="650880" cy="273960"/>
          </a:xfrm>
        </p:grpSpPr>
        <p:sp>
          <p:nvSpPr>
            <p:cNvPr id="113" name="Freeform 112">
              <a:extLst>
                <a:ext uri="{FF2B5EF4-FFF2-40B4-BE49-F238E27FC236}">
                  <a16:creationId xmlns:a16="http://schemas.microsoft.com/office/drawing/2014/main" id="{88000AA0-89D5-864F-ACA9-CF129F0C940B}"/>
                </a:ext>
              </a:extLst>
            </p:cNvPr>
            <p:cNvSpPr/>
            <p:nvPr/>
          </p:nvSpPr>
          <p:spPr>
            <a:xfrm>
              <a:off x="4773240" y="4398120"/>
              <a:ext cx="650880" cy="264960"/>
            </a:xfrm>
            <a:custGeom>
              <a:avLst/>
              <a:gdLst/>
              <a:ahLst/>
              <a:cxnLst>
                <a:cxn ang="3cd4">
                  <a:pos x="hc" y="t"/>
                </a:cxn>
                <a:cxn ang="cd2">
                  <a:pos x="l" y="vc"/>
                </a:cxn>
                <a:cxn ang="cd4">
                  <a:pos x="hc" y="b"/>
                </a:cxn>
                <a:cxn ang="0">
                  <a:pos x="r" y="vc"/>
                </a:cxn>
              </a:cxnLst>
              <a:rect l="l" t="t" r="r" b="b"/>
              <a:pathLst>
                <a:path w="1809" h="737">
                  <a:moveTo>
                    <a:pt x="904" y="737"/>
                  </a:moveTo>
                  <a:lnTo>
                    <a:pt x="0" y="737"/>
                  </a:lnTo>
                  <a:lnTo>
                    <a:pt x="0" y="0"/>
                  </a:lnTo>
                  <a:lnTo>
                    <a:pt x="1809" y="0"/>
                  </a:lnTo>
                  <a:lnTo>
                    <a:pt x="1809" y="7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0AEB7628-4EBB-0E4C-BA34-F4ABF64720B3}"/>
                </a:ext>
              </a:extLst>
            </p:cNvPr>
            <p:cNvSpPr/>
            <p:nvPr/>
          </p:nvSpPr>
          <p:spPr>
            <a:xfrm>
              <a:off x="4789080" y="4498560"/>
              <a:ext cx="186120" cy="85680"/>
            </a:xfrm>
            <a:custGeom>
              <a:avLst/>
              <a:gdLst/>
              <a:ahLst/>
              <a:cxnLst>
                <a:cxn ang="3cd4">
                  <a:pos x="hc" y="t"/>
                </a:cxn>
                <a:cxn ang="cd2">
                  <a:pos x="l" y="vc"/>
                </a:cxn>
                <a:cxn ang="cd4">
                  <a:pos x="hc" y="b"/>
                </a:cxn>
                <a:cxn ang="0">
                  <a:pos x="r" y="vc"/>
                </a:cxn>
              </a:cxnLst>
              <a:rect l="l" t="t" r="r" b="b"/>
              <a:pathLst>
                <a:path w="518" h="239">
                  <a:moveTo>
                    <a:pt x="492" y="41"/>
                  </a:moveTo>
                  <a:cubicBezTo>
                    <a:pt x="504" y="41"/>
                    <a:pt x="518" y="41"/>
                    <a:pt x="518" y="21"/>
                  </a:cubicBezTo>
                  <a:cubicBezTo>
                    <a:pt x="518" y="0"/>
                    <a:pt x="504" y="0"/>
                    <a:pt x="493" y="0"/>
                  </a:cubicBezTo>
                  <a:lnTo>
                    <a:pt x="27" y="0"/>
                  </a:lnTo>
                  <a:cubicBezTo>
                    <a:pt x="14" y="0"/>
                    <a:pt x="0" y="0"/>
                    <a:pt x="0" y="21"/>
                  </a:cubicBezTo>
                  <a:cubicBezTo>
                    <a:pt x="0" y="41"/>
                    <a:pt x="14" y="41"/>
                    <a:pt x="27" y="41"/>
                  </a:cubicBezTo>
                  <a:close/>
                  <a:moveTo>
                    <a:pt x="493" y="239"/>
                  </a:moveTo>
                  <a:cubicBezTo>
                    <a:pt x="504" y="239"/>
                    <a:pt x="518" y="239"/>
                    <a:pt x="518" y="219"/>
                  </a:cubicBezTo>
                  <a:cubicBezTo>
                    <a:pt x="518" y="198"/>
                    <a:pt x="504" y="198"/>
                    <a:pt x="492" y="198"/>
                  </a:cubicBezTo>
                  <a:lnTo>
                    <a:pt x="27" y="198"/>
                  </a:lnTo>
                  <a:cubicBezTo>
                    <a:pt x="14" y="198"/>
                    <a:pt x="0" y="198"/>
                    <a:pt x="0" y="219"/>
                  </a:cubicBezTo>
                  <a:cubicBezTo>
                    <a:pt x="0" y="239"/>
                    <a:pt x="14" y="239"/>
                    <a:pt x="27" y="2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021DBBA0-20E9-BD42-B27C-DF660660A1CE}"/>
                </a:ext>
              </a:extLst>
            </p:cNvPr>
            <p:cNvSpPr/>
            <p:nvPr/>
          </p:nvSpPr>
          <p:spPr>
            <a:xfrm>
              <a:off x="5090759" y="4533480"/>
              <a:ext cx="171000" cy="15480"/>
            </a:xfrm>
            <a:custGeom>
              <a:avLst/>
              <a:gdLst/>
              <a:ahLst/>
              <a:cxnLst>
                <a:cxn ang="3cd4">
                  <a:pos x="hc" y="t"/>
                </a:cxn>
                <a:cxn ang="cd2">
                  <a:pos x="l" y="vc"/>
                </a:cxn>
                <a:cxn ang="cd4">
                  <a:pos x="hc" y="b"/>
                </a:cxn>
                <a:cxn ang="0">
                  <a:pos x="r" y="vc"/>
                </a:cxn>
              </a:cxnLst>
              <a:rect l="l" t="t" r="r" b="b"/>
              <a:pathLst>
                <a:path w="476" h="44">
                  <a:moveTo>
                    <a:pt x="449" y="44"/>
                  </a:moveTo>
                  <a:cubicBezTo>
                    <a:pt x="462" y="44"/>
                    <a:pt x="476" y="44"/>
                    <a:pt x="476" y="21"/>
                  </a:cubicBezTo>
                  <a:cubicBezTo>
                    <a:pt x="476" y="0"/>
                    <a:pt x="462" y="0"/>
                    <a:pt x="449" y="0"/>
                  </a:cubicBezTo>
                  <a:lnTo>
                    <a:pt x="27" y="0"/>
                  </a:lnTo>
                  <a:cubicBezTo>
                    <a:pt x="14" y="0"/>
                    <a:pt x="0" y="0"/>
                    <a:pt x="0" y="21"/>
                  </a:cubicBezTo>
                  <a:cubicBezTo>
                    <a:pt x="0" y="44"/>
                    <a:pt x="14" y="44"/>
                    <a:pt x="27"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E0400A8-3DE5-1F4F-A7FF-075FF7A21AD8}"/>
                </a:ext>
              </a:extLst>
            </p:cNvPr>
            <p:cNvSpPr/>
            <p:nvPr/>
          </p:nvSpPr>
          <p:spPr>
            <a:xfrm>
              <a:off x="5309279" y="4389120"/>
              <a:ext cx="92520" cy="243360"/>
            </a:xfrm>
            <a:custGeom>
              <a:avLst/>
              <a:gdLst/>
              <a:ahLst/>
              <a:cxnLst>
                <a:cxn ang="3cd4">
                  <a:pos x="hc" y="t"/>
                </a:cxn>
                <a:cxn ang="cd2">
                  <a:pos x="l" y="vc"/>
                </a:cxn>
                <a:cxn ang="cd4">
                  <a:pos x="hc" y="b"/>
                </a:cxn>
                <a:cxn ang="0">
                  <a:pos x="r" y="vc"/>
                </a:cxn>
              </a:cxnLst>
              <a:rect l="l" t="t" r="r" b="b"/>
              <a:pathLst>
                <a:path w="258" h="677">
                  <a:moveTo>
                    <a:pt x="161" y="25"/>
                  </a:moveTo>
                  <a:cubicBezTo>
                    <a:pt x="161" y="2"/>
                    <a:pt x="161" y="0"/>
                    <a:pt x="143" y="0"/>
                  </a:cubicBezTo>
                  <a:cubicBezTo>
                    <a:pt x="94" y="64"/>
                    <a:pt x="25" y="64"/>
                    <a:pt x="0" y="64"/>
                  </a:cubicBezTo>
                  <a:lnTo>
                    <a:pt x="0" y="97"/>
                  </a:lnTo>
                  <a:cubicBezTo>
                    <a:pt x="16" y="97"/>
                    <a:pt x="62" y="97"/>
                    <a:pt x="103" y="69"/>
                  </a:cubicBezTo>
                  <a:lnTo>
                    <a:pt x="103" y="596"/>
                  </a:lnTo>
                  <a:cubicBezTo>
                    <a:pt x="103" y="633"/>
                    <a:pt x="101" y="645"/>
                    <a:pt x="30" y="645"/>
                  </a:cubicBezTo>
                  <a:lnTo>
                    <a:pt x="5" y="645"/>
                  </a:lnTo>
                  <a:lnTo>
                    <a:pt x="5" y="677"/>
                  </a:lnTo>
                  <a:cubicBezTo>
                    <a:pt x="32" y="672"/>
                    <a:pt x="101" y="672"/>
                    <a:pt x="131" y="672"/>
                  </a:cubicBezTo>
                  <a:cubicBezTo>
                    <a:pt x="163" y="672"/>
                    <a:pt x="230" y="672"/>
                    <a:pt x="258" y="677"/>
                  </a:cubicBezTo>
                  <a:lnTo>
                    <a:pt x="258" y="645"/>
                  </a:lnTo>
                  <a:lnTo>
                    <a:pt x="233" y="645"/>
                  </a:lnTo>
                  <a:cubicBezTo>
                    <a:pt x="163" y="645"/>
                    <a:pt x="161" y="633"/>
                    <a:pt x="161" y="5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17" name="Straight Connector 116">
            <a:extLst>
              <a:ext uri="{FF2B5EF4-FFF2-40B4-BE49-F238E27FC236}">
                <a16:creationId xmlns:a16="http://schemas.microsoft.com/office/drawing/2014/main" id="{E2C6BA12-569A-3449-9FBC-2B423A14630A}"/>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350225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5352661" cy="356144"/>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second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4" name="Picture 93">
            <a:extLst>
              <a:ext uri="{FF2B5EF4-FFF2-40B4-BE49-F238E27FC236}">
                <a16:creationId xmlns:a16="http://schemas.microsoft.com/office/drawing/2014/main" id="{1629145C-BC7C-684C-9BB7-946AE474838F}"/>
              </a:ext>
            </a:extLst>
          </p:cNvPr>
          <p:cNvPicPr>
            <a:picLocks noChangeAspect="1"/>
          </p:cNvPicPr>
          <p:nvPr/>
        </p:nvPicPr>
        <p:blipFill>
          <a:blip r:embed="rId5">
            <a:lum/>
            <a:alphaModFix/>
          </a:blip>
          <a:srcRect/>
          <a:stretch>
            <a:fillRect/>
          </a:stretch>
        </p:blipFill>
        <p:spPr>
          <a:xfrm>
            <a:off x="478685" y="1895321"/>
            <a:ext cx="2314080" cy="1856879"/>
          </a:xfrm>
          <a:prstGeom prst="rect">
            <a:avLst/>
          </a:prstGeom>
          <a:noFill/>
          <a:ln>
            <a:noFill/>
          </a:ln>
        </p:spPr>
      </p:pic>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6">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129" name="Straight Connector 128">
            <a:extLst>
              <a:ext uri="{FF2B5EF4-FFF2-40B4-BE49-F238E27FC236}">
                <a16:creationId xmlns:a16="http://schemas.microsoft.com/office/drawing/2014/main" id="{03C651AB-E46E-014D-9D81-ABDB180B9D73}"/>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5352661"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What does this value become on second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4" name="Picture 93">
            <a:extLst>
              <a:ext uri="{FF2B5EF4-FFF2-40B4-BE49-F238E27FC236}">
                <a16:creationId xmlns:a16="http://schemas.microsoft.com/office/drawing/2014/main" id="{1629145C-BC7C-684C-9BB7-946AE474838F}"/>
              </a:ext>
            </a:extLst>
          </p:cNvPr>
          <p:cNvPicPr>
            <a:picLocks noChangeAspect="1"/>
          </p:cNvPicPr>
          <p:nvPr/>
        </p:nvPicPr>
        <p:blipFill>
          <a:blip r:embed="rId5">
            <a:lum/>
            <a:alphaModFix/>
          </a:blip>
          <a:srcRect/>
          <a:stretch>
            <a:fillRect/>
          </a:stretch>
        </p:blipFill>
        <p:spPr>
          <a:xfrm>
            <a:off x="478685" y="1895321"/>
            <a:ext cx="2314080" cy="1856879"/>
          </a:xfrm>
          <a:prstGeom prst="rect">
            <a:avLst/>
          </a:prstGeom>
          <a:noFill/>
          <a:ln>
            <a:noFill/>
          </a:ln>
        </p:spPr>
      </p:pic>
      <p:grpSp>
        <p:nvGrpSpPr>
          <p:cNvPr id="96" name="Group 95" descr="28§display§= -\frac{1}{4} -\frac{2}{4} -\frac{2}{4} -\frac{2}{4}§svg§600§FALSE" title="TexMaths">
            <a:extLst>
              <a:ext uri="{FF2B5EF4-FFF2-40B4-BE49-F238E27FC236}">
                <a16:creationId xmlns:a16="http://schemas.microsoft.com/office/drawing/2014/main" id="{C45E8FA6-4A83-6E47-847A-13EEC7BD6FFD}"/>
              </a:ext>
            </a:extLst>
          </p:cNvPr>
          <p:cNvGrpSpPr/>
          <p:nvPr/>
        </p:nvGrpSpPr>
        <p:grpSpPr>
          <a:xfrm>
            <a:off x="4773240" y="3657600"/>
            <a:ext cx="2460240" cy="639720"/>
            <a:chOff x="4773240" y="3657600"/>
            <a:chExt cx="2460240" cy="639720"/>
          </a:xfrm>
        </p:grpSpPr>
        <p:sp>
          <p:nvSpPr>
            <p:cNvPr id="97" name="Freeform 96">
              <a:extLst>
                <a:ext uri="{FF2B5EF4-FFF2-40B4-BE49-F238E27FC236}">
                  <a16:creationId xmlns:a16="http://schemas.microsoft.com/office/drawing/2014/main" id="{0BA42587-3CA6-954B-A1AF-06A15803736B}"/>
                </a:ext>
              </a:extLst>
            </p:cNvPr>
            <p:cNvSpPr/>
            <p:nvPr/>
          </p:nvSpPr>
          <p:spPr>
            <a:xfrm>
              <a:off x="4773240" y="3665520"/>
              <a:ext cx="2460240" cy="631800"/>
            </a:xfrm>
            <a:custGeom>
              <a:avLst/>
              <a:gdLst/>
              <a:ahLst/>
              <a:cxnLst>
                <a:cxn ang="3cd4">
                  <a:pos x="hc" y="t"/>
                </a:cxn>
                <a:cxn ang="cd2">
                  <a:pos x="l" y="vc"/>
                </a:cxn>
                <a:cxn ang="cd4">
                  <a:pos x="hc" y="b"/>
                </a:cxn>
                <a:cxn ang="0">
                  <a:pos x="r" y="vc"/>
                </a:cxn>
              </a:cxnLst>
              <a:rect l="l" t="t" r="r" b="b"/>
              <a:pathLst>
                <a:path w="6835" h="1756">
                  <a:moveTo>
                    <a:pt x="3417" y="1756"/>
                  </a:moveTo>
                  <a:lnTo>
                    <a:pt x="0" y="1756"/>
                  </a:lnTo>
                  <a:lnTo>
                    <a:pt x="0" y="0"/>
                  </a:lnTo>
                  <a:lnTo>
                    <a:pt x="6835" y="0"/>
                  </a:lnTo>
                  <a:lnTo>
                    <a:pt x="6835" y="175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93ED4CEA-0461-F947-B537-ED95A99BE05E}"/>
                </a:ext>
              </a:extLst>
            </p:cNvPr>
            <p:cNvSpPr/>
            <p:nvPr/>
          </p:nvSpPr>
          <p:spPr>
            <a:xfrm>
              <a:off x="4790160" y="3965039"/>
              <a:ext cx="196560" cy="74160"/>
            </a:xfrm>
            <a:custGeom>
              <a:avLst/>
              <a:gdLst/>
              <a:ahLst/>
              <a:cxnLst>
                <a:cxn ang="3cd4">
                  <a:pos x="hc" y="t"/>
                </a:cxn>
                <a:cxn ang="cd2">
                  <a:pos x="l" y="vc"/>
                </a:cxn>
                <a:cxn ang="cd4">
                  <a:pos x="hc" y="b"/>
                </a:cxn>
                <a:cxn ang="0">
                  <a:pos x="r" y="vc"/>
                </a:cxn>
              </a:cxnLst>
              <a:rect l="l" t="t" r="r" b="b"/>
              <a:pathLst>
                <a:path w="547" h="207">
                  <a:moveTo>
                    <a:pt x="519" y="36"/>
                  </a:moveTo>
                  <a:cubicBezTo>
                    <a:pt x="532" y="36"/>
                    <a:pt x="547" y="36"/>
                    <a:pt x="547" y="18"/>
                  </a:cubicBezTo>
                  <a:cubicBezTo>
                    <a:pt x="547" y="0"/>
                    <a:pt x="532" y="0"/>
                    <a:pt x="521" y="0"/>
                  </a:cubicBezTo>
                  <a:lnTo>
                    <a:pt x="28" y="0"/>
                  </a:lnTo>
                  <a:cubicBezTo>
                    <a:pt x="15" y="0"/>
                    <a:pt x="0" y="0"/>
                    <a:pt x="0" y="18"/>
                  </a:cubicBezTo>
                  <a:cubicBezTo>
                    <a:pt x="0" y="36"/>
                    <a:pt x="15" y="36"/>
                    <a:pt x="28" y="36"/>
                  </a:cubicBezTo>
                  <a:close/>
                  <a:moveTo>
                    <a:pt x="521" y="207"/>
                  </a:moveTo>
                  <a:cubicBezTo>
                    <a:pt x="532" y="207"/>
                    <a:pt x="547" y="207"/>
                    <a:pt x="547" y="189"/>
                  </a:cubicBezTo>
                  <a:cubicBezTo>
                    <a:pt x="547" y="171"/>
                    <a:pt x="532" y="171"/>
                    <a:pt x="519" y="171"/>
                  </a:cubicBezTo>
                  <a:lnTo>
                    <a:pt x="28" y="171"/>
                  </a:lnTo>
                  <a:cubicBezTo>
                    <a:pt x="15" y="171"/>
                    <a:pt x="0" y="171"/>
                    <a:pt x="0" y="189"/>
                  </a:cubicBezTo>
                  <a:cubicBezTo>
                    <a:pt x="0" y="207"/>
                    <a:pt x="15" y="207"/>
                    <a:pt x="28" y="2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396C2ED9-AEF9-3F48-8083-971F8D2D378C}"/>
                </a:ext>
              </a:extLst>
            </p:cNvPr>
            <p:cNvSpPr/>
            <p:nvPr/>
          </p:nvSpPr>
          <p:spPr>
            <a:xfrm>
              <a:off x="510876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6E6697DB-550D-544D-A311-C5E66DDB7B37}"/>
                </a:ext>
              </a:extLst>
            </p:cNvPr>
            <p:cNvSpPr/>
            <p:nvPr/>
          </p:nvSpPr>
          <p:spPr>
            <a:xfrm>
              <a:off x="5375160" y="3657600"/>
              <a:ext cx="97920" cy="210240"/>
            </a:xfrm>
            <a:custGeom>
              <a:avLst/>
              <a:gdLst/>
              <a:ahLst/>
              <a:cxnLst>
                <a:cxn ang="3cd4">
                  <a:pos x="hc" y="t"/>
                </a:cxn>
                <a:cxn ang="cd2">
                  <a:pos x="l" y="vc"/>
                </a:cxn>
                <a:cxn ang="cd4">
                  <a:pos x="hc" y="b"/>
                </a:cxn>
                <a:cxn ang="0">
                  <a:pos x="r" y="vc"/>
                </a:cxn>
              </a:cxnLst>
              <a:rect l="l" t="t" r="r" b="b"/>
              <a:pathLst>
                <a:path w="273" h="585">
                  <a:moveTo>
                    <a:pt x="170" y="22"/>
                  </a:moveTo>
                  <a:cubicBezTo>
                    <a:pt x="170" y="2"/>
                    <a:pt x="170" y="0"/>
                    <a:pt x="151" y="0"/>
                  </a:cubicBezTo>
                  <a:cubicBezTo>
                    <a:pt x="99" y="56"/>
                    <a:pt x="26" y="56"/>
                    <a:pt x="0" y="56"/>
                  </a:cubicBezTo>
                  <a:lnTo>
                    <a:pt x="0" y="84"/>
                  </a:lnTo>
                  <a:cubicBezTo>
                    <a:pt x="17" y="84"/>
                    <a:pt x="65" y="84"/>
                    <a:pt x="108" y="60"/>
                  </a:cubicBezTo>
                  <a:lnTo>
                    <a:pt x="108" y="516"/>
                  </a:lnTo>
                  <a:cubicBezTo>
                    <a:pt x="108" y="548"/>
                    <a:pt x="106" y="557"/>
                    <a:pt x="32" y="557"/>
                  </a:cubicBezTo>
                  <a:lnTo>
                    <a:pt x="6" y="557"/>
                  </a:lnTo>
                  <a:lnTo>
                    <a:pt x="6" y="585"/>
                  </a:lnTo>
                  <a:cubicBezTo>
                    <a:pt x="34" y="581"/>
                    <a:pt x="106" y="581"/>
                    <a:pt x="138" y="581"/>
                  </a:cubicBezTo>
                  <a:cubicBezTo>
                    <a:pt x="172" y="581"/>
                    <a:pt x="243" y="581"/>
                    <a:pt x="273" y="585"/>
                  </a:cubicBezTo>
                  <a:lnTo>
                    <a:pt x="273" y="557"/>
                  </a:lnTo>
                  <a:lnTo>
                    <a:pt x="247" y="557"/>
                  </a:lnTo>
                  <a:cubicBezTo>
                    <a:pt x="172" y="557"/>
                    <a:pt x="170" y="548"/>
                    <a:pt x="170" y="5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1B6380E9-4EC7-5047-A70D-8691BD1236F8}"/>
                </a:ext>
              </a:extLst>
            </p:cNvPr>
            <p:cNvSpPr/>
            <p:nvPr/>
          </p:nvSpPr>
          <p:spPr>
            <a:xfrm>
              <a:off x="534888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5F72B69B-D51B-064A-9BDE-7A7CB9321263}"/>
                </a:ext>
              </a:extLst>
            </p:cNvPr>
            <p:cNvSpPr/>
            <p:nvPr/>
          </p:nvSpPr>
          <p:spPr>
            <a:xfrm>
              <a:off x="535680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449D5F6D-3032-AB40-A445-574D2F302EAD}"/>
                </a:ext>
              </a:extLst>
            </p:cNvPr>
            <p:cNvSpPr/>
            <p:nvPr/>
          </p:nvSpPr>
          <p:spPr>
            <a:xfrm>
              <a:off x="562176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7A3D4440-EFC2-6947-8D62-4C5D2776A22C}"/>
                </a:ext>
              </a:extLst>
            </p:cNvPr>
            <p:cNvSpPr/>
            <p:nvPr/>
          </p:nvSpPr>
          <p:spPr>
            <a:xfrm>
              <a:off x="5942160"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1"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93CE1458-6BEC-B64B-8E37-5D6956197D4A}"/>
                </a:ext>
              </a:extLst>
            </p:cNvPr>
            <p:cNvSpPr/>
            <p:nvPr/>
          </p:nvSpPr>
          <p:spPr>
            <a:xfrm>
              <a:off x="5927039"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CFE299FE-1C5E-D247-ACBD-A503F8F99FC3}"/>
                </a:ext>
              </a:extLst>
            </p:cNvPr>
            <p:cNvSpPr/>
            <p:nvPr/>
          </p:nvSpPr>
          <p:spPr>
            <a:xfrm>
              <a:off x="5936039"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767BA80A-D0E9-3E4B-B47F-7D8EEC9A6369}"/>
                </a:ext>
              </a:extLst>
            </p:cNvPr>
            <p:cNvSpPr/>
            <p:nvPr/>
          </p:nvSpPr>
          <p:spPr>
            <a:xfrm>
              <a:off x="6200999"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6C6CDC66-C1EA-2743-A634-11BF7BBBDEC0}"/>
                </a:ext>
              </a:extLst>
            </p:cNvPr>
            <p:cNvSpPr/>
            <p:nvPr/>
          </p:nvSpPr>
          <p:spPr>
            <a:xfrm>
              <a:off x="6521040"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1"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0D3041C6-1ADD-0646-9CC8-8F80CC49AC62}"/>
                </a:ext>
              </a:extLst>
            </p:cNvPr>
            <p:cNvSpPr/>
            <p:nvPr/>
          </p:nvSpPr>
          <p:spPr>
            <a:xfrm>
              <a:off x="650628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46D9F1F4-3A52-B443-AF46-77620EC3B2E2}"/>
                </a:ext>
              </a:extLst>
            </p:cNvPr>
            <p:cNvSpPr/>
            <p:nvPr/>
          </p:nvSpPr>
          <p:spPr>
            <a:xfrm>
              <a:off x="651420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FC90EDDC-73D6-354F-9382-BD949870CB7A}"/>
                </a:ext>
              </a:extLst>
            </p:cNvPr>
            <p:cNvSpPr/>
            <p:nvPr/>
          </p:nvSpPr>
          <p:spPr>
            <a:xfrm>
              <a:off x="677988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6FCFE15-383B-0A42-85F8-623544CF8585}"/>
                </a:ext>
              </a:extLst>
            </p:cNvPr>
            <p:cNvSpPr/>
            <p:nvPr/>
          </p:nvSpPr>
          <p:spPr>
            <a:xfrm>
              <a:off x="7099919"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0"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24A47BEA-1D10-3D45-8C53-CE381ABF4493}"/>
                </a:ext>
              </a:extLst>
            </p:cNvPr>
            <p:cNvSpPr/>
            <p:nvPr/>
          </p:nvSpPr>
          <p:spPr>
            <a:xfrm>
              <a:off x="708516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F3401755-5295-A344-A964-A4CDAF2D9E76}"/>
                </a:ext>
              </a:extLst>
            </p:cNvPr>
            <p:cNvSpPr/>
            <p:nvPr/>
          </p:nvSpPr>
          <p:spPr>
            <a:xfrm>
              <a:off x="709344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5" name="Group 114" descr="28§display§=-1.75§svg§600§FALSE" title="TexMaths">
            <a:extLst>
              <a:ext uri="{FF2B5EF4-FFF2-40B4-BE49-F238E27FC236}">
                <a16:creationId xmlns:a16="http://schemas.microsoft.com/office/drawing/2014/main" id="{2DC74E77-4F1E-1C47-A3B1-8A1C0A4195D2}"/>
              </a:ext>
            </a:extLst>
          </p:cNvPr>
          <p:cNvGrpSpPr/>
          <p:nvPr/>
        </p:nvGrpSpPr>
        <p:grpSpPr>
          <a:xfrm>
            <a:off x="4773241" y="4389120"/>
            <a:ext cx="1078559" cy="243720"/>
            <a:chOff x="4773240" y="4389120"/>
            <a:chExt cx="1078559" cy="243720"/>
          </a:xfrm>
        </p:grpSpPr>
        <p:sp>
          <p:nvSpPr>
            <p:cNvPr id="116" name="Freeform 115">
              <a:extLst>
                <a:ext uri="{FF2B5EF4-FFF2-40B4-BE49-F238E27FC236}">
                  <a16:creationId xmlns:a16="http://schemas.microsoft.com/office/drawing/2014/main" id="{6B9F16C0-61DA-1C4D-8F01-83414970AA33}"/>
                </a:ext>
              </a:extLst>
            </p:cNvPr>
            <p:cNvSpPr/>
            <p:nvPr/>
          </p:nvSpPr>
          <p:spPr>
            <a:xfrm>
              <a:off x="4773240" y="4399920"/>
              <a:ext cx="1078559" cy="232920"/>
            </a:xfrm>
            <a:custGeom>
              <a:avLst/>
              <a:gdLst/>
              <a:ahLst/>
              <a:cxnLst>
                <a:cxn ang="3cd4">
                  <a:pos x="hc" y="t"/>
                </a:cxn>
                <a:cxn ang="cd2">
                  <a:pos x="l" y="vc"/>
                </a:cxn>
                <a:cxn ang="cd4">
                  <a:pos x="hc" y="b"/>
                </a:cxn>
                <a:cxn ang="0">
                  <a:pos x="r" y="vc"/>
                </a:cxn>
              </a:cxnLst>
              <a:rect l="l" t="t" r="r" b="b"/>
              <a:pathLst>
                <a:path w="2997" h="648">
                  <a:moveTo>
                    <a:pt x="1499" y="648"/>
                  </a:moveTo>
                  <a:lnTo>
                    <a:pt x="0" y="648"/>
                  </a:lnTo>
                  <a:lnTo>
                    <a:pt x="0" y="0"/>
                  </a:lnTo>
                  <a:lnTo>
                    <a:pt x="2997" y="0"/>
                  </a:lnTo>
                  <a:lnTo>
                    <a:pt x="2997" y="64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440E349E-4AE2-1F4D-B609-D46948E7F704}"/>
                </a:ext>
              </a:extLst>
            </p:cNvPr>
            <p:cNvSpPr/>
            <p:nvPr/>
          </p:nvSpPr>
          <p:spPr>
            <a:xfrm>
              <a:off x="4790160" y="4488120"/>
              <a:ext cx="199440" cy="75240"/>
            </a:xfrm>
            <a:custGeom>
              <a:avLst/>
              <a:gdLst/>
              <a:ahLst/>
              <a:cxnLst>
                <a:cxn ang="3cd4">
                  <a:pos x="hc" y="t"/>
                </a:cxn>
                <a:cxn ang="cd2">
                  <a:pos x="l" y="vc"/>
                </a:cxn>
                <a:cxn ang="cd4">
                  <a:pos x="hc" y="b"/>
                </a:cxn>
                <a:cxn ang="0">
                  <a:pos x="r" y="vc"/>
                </a:cxn>
              </a:cxnLst>
              <a:rect l="l" t="t" r="r" b="b"/>
              <a:pathLst>
                <a:path w="555" h="210">
                  <a:moveTo>
                    <a:pt x="527" y="36"/>
                  </a:moveTo>
                  <a:cubicBezTo>
                    <a:pt x="540" y="36"/>
                    <a:pt x="555" y="36"/>
                    <a:pt x="555" y="18"/>
                  </a:cubicBezTo>
                  <a:cubicBezTo>
                    <a:pt x="555" y="0"/>
                    <a:pt x="540" y="0"/>
                    <a:pt x="529" y="0"/>
                  </a:cubicBezTo>
                  <a:lnTo>
                    <a:pt x="28" y="0"/>
                  </a:lnTo>
                  <a:cubicBezTo>
                    <a:pt x="15" y="0"/>
                    <a:pt x="0" y="0"/>
                    <a:pt x="0" y="18"/>
                  </a:cubicBezTo>
                  <a:cubicBezTo>
                    <a:pt x="0" y="36"/>
                    <a:pt x="15" y="36"/>
                    <a:pt x="28" y="36"/>
                  </a:cubicBezTo>
                  <a:close/>
                  <a:moveTo>
                    <a:pt x="529" y="210"/>
                  </a:moveTo>
                  <a:cubicBezTo>
                    <a:pt x="540" y="210"/>
                    <a:pt x="555" y="210"/>
                    <a:pt x="555" y="192"/>
                  </a:cubicBezTo>
                  <a:cubicBezTo>
                    <a:pt x="555" y="174"/>
                    <a:pt x="540" y="174"/>
                    <a:pt x="527" y="174"/>
                  </a:cubicBezTo>
                  <a:lnTo>
                    <a:pt x="28" y="174"/>
                  </a:lnTo>
                  <a:cubicBezTo>
                    <a:pt x="15" y="174"/>
                    <a:pt x="0" y="174"/>
                    <a:pt x="0" y="192"/>
                  </a:cubicBezTo>
                  <a:cubicBezTo>
                    <a:pt x="0" y="210"/>
                    <a:pt x="15" y="210"/>
                    <a:pt x="28" y="21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9C3B504-52D8-F447-9D8A-B76B56A0A103}"/>
                </a:ext>
              </a:extLst>
            </p:cNvPr>
            <p:cNvSpPr/>
            <p:nvPr/>
          </p:nvSpPr>
          <p:spPr>
            <a:xfrm>
              <a:off x="5113440" y="4518720"/>
              <a:ext cx="183240" cy="13320"/>
            </a:xfrm>
            <a:custGeom>
              <a:avLst/>
              <a:gdLst/>
              <a:ahLst/>
              <a:cxnLst>
                <a:cxn ang="3cd4">
                  <a:pos x="hc" y="t"/>
                </a:cxn>
                <a:cxn ang="cd2">
                  <a:pos x="l" y="vc"/>
                </a:cxn>
                <a:cxn ang="cd4">
                  <a:pos x="hc" y="b"/>
                </a:cxn>
                <a:cxn ang="0">
                  <a:pos x="r" y="vc"/>
                </a:cxn>
              </a:cxnLst>
              <a:rect l="l" t="t" r="r" b="b"/>
              <a:pathLst>
                <a:path w="510" h="38">
                  <a:moveTo>
                    <a:pt x="481" y="38"/>
                  </a:moveTo>
                  <a:cubicBezTo>
                    <a:pt x="494" y="38"/>
                    <a:pt x="510" y="38"/>
                    <a:pt x="510" y="18"/>
                  </a:cubicBezTo>
                  <a:cubicBezTo>
                    <a:pt x="510" y="0"/>
                    <a:pt x="494" y="0"/>
                    <a:pt x="481"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EFD8B1E0-82A8-664D-8238-305BE2968F72}"/>
                </a:ext>
              </a:extLst>
            </p:cNvPr>
            <p:cNvSpPr/>
            <p:nvPr/>
          </p:nvSpPr>
          <p:spPr>
            <a:xfrm>
              <a:off x="5347440" y="4392000"/>
              <a:ext cx="99360" cy="213840"/>
            </a:xfrm>
            <a:custGeom>
              <a:avLst/>
              <a:gdLst/>
              <a:ahLst/>
              <a:cxnLst>
                <a:cxn ang="3cd4">
                  <a:pos x="hc" y="t"/>
                </a:cxn>
                <a:cxn ang="cd2">
                  <a:pos x="l" y="vc"/>
                </a:cxn>
                <a:cxn ang="cd4">
                  <a:pos x="hc" y="b"/>
                </a:cxn>
                <a:cxn ang="0">
                  <a:pos x="r" y="vc"/>
                </a:cxn>
              </a:cxnLst>
              <a:rect l="l" t="t" r="r" b="b"/>
              <a:pathLst>
                <a:path w="277" h="595">
                  <a:moveTo>
                    <a:pt x="172" y="22"/>
                  </a:moveTo>
                  <a:cubicBezTo>
                    <a:pt x="172" y="2"/>
                    <a:pt x="172" y="0"/>
                    <a:pt x="153" y="0"/>
                  </a:cubicBezTo>
                  <a:cubicBezTo>
                    <a:pt x="100" y="57"/>
                    <a:pt x="27" y="57"/>
                    <a:pt x="0" y="57"/>
                  </a:cubicBezTo>
                  <a:lnTo>
                    <a:pt x="0" y="85"/>
                  </a:lnTo>
                  <a:cubicBezTo>
                    <a:pt x="17" y="85"/>
                    <a:pt x="66" y="85"/>
                    <a:pt x="110" y="61"/>
                  </a:cubicBezTo>
                  <a:lnTo>
                    <a:pt x="110" y="524"/>
                  </a:lnTo>
                  <a:cubicBezTo>
                    <a:pt x="110" y="557"/>
                    <a:pt x="108" y="567"/>
                    <a:pt x="32" y="567"/>
                  </a:cubicBezTo>
                  <a:lnTo>
                    <a:pt x="6" y="567"/>
                  </a:lnTo>
                  <a:lnTo>
                    <a:pt x="6" y="595"/>
                  </a:lnTo>
                  <a:cubicBezTo>
                    <a:pt x="34" y="591"/>
                    <a:pt x="108" y="591"/>
                    <a:pt x="140" y="591"/>
                  </a:cubicBezTo>
                  <a:cubicBezTo>
                    <a:pt x="174" y="591"/>
                    <a:pt x="246" y="591"/>
                    <a:pt x="277" y="595"/>
                  </a:cubicBezTo>
                  <a:lnTo>
                    <a:pt x="277" y="567"/>
                  </a:lnTo>
                  <a:lnTo>
                    <a:pt x="250" y="567"/>
                  </a:lnTo>
                  <a:cubicBezTo>
                    <a:pt x="174" y="567"/>
                    <a:pt x="172" y="557"/>
                    <a:pt x="172" y="52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C46262FC-3390-BA4A-80A4-3E76365325D8}"/>
                </a:ext>
              </a:extLst>
            </p:cNvPr>
            <p:cNvSpPr/>
            <p:nvPr/>
          </p:nvSpPr>
          <p:spPr>
            <a:xfrm>
              <a:off x="5496120" y="4571279"/>
              <a:ext cx="32400" cy="34560"/>
            </a:xfrm>
            <a:custGeom>
              <a:avLst/>
              <a:gdLst/>
              <a:ahLst/>
              <a:cxnLst>
                <a:cxn ang="3cd4">
                  <a:pos x="hc" y="t"/>
                </a:cxn>
                <a:cxn ang="cd2">
                  <a:pos x="l" y="vc"/>
                </a:cxn>
                <a:cxn ang="cd4">
                  <a:pos x="hc" y="b"/>
                </a:cxn>
                <a:cxn ang="0">
                  <a:pos x="r" y="vc"/>
                </a:cxn>
              </a:cxnLst>
              <a:rect l="l" t="t" r="r" b="b"/>
              <a:pathLst>
                <a:path w="91" h="97">
                  <a:moveTo>
                    <a:pt x="91" y="49"/>
                  </a:moveTo>
                  <a:cubicBezTo>
                    <a:pt x="91" y="22"/>
                    <a:pt x="70" y="0"/>
                    <a:pt x="45" y="0"/>
                  </a:cubicBezTo>
                  <a:cubicBezTo>
                    <a:pt x="21" y="0"/>
                    <a:pt x="0" y="22"/>
                    <a:pt x="0" y="49"/>
                  </a:cubicBezTo>
                  <a:cubicBezTo>
                    <a:pt x="0" y="75"/>
                    <a:pt x="21" y="97"/>
                    <a:pt x="45" y="97"/>
                  </a:cubicBezTo>
                  <a:cubicBezTo>
                    <a:pt x="70" y="97"/>
                    <a:pt x="91" y="75"/>
                    <a:pt x="91"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E337C4F0-6C14-B24E-A516-12BBD54DF404}"/>
                </a:ext>
              </a:extLst>
            </p:cNvPr>
            <p:cNvSpPr/>
            <p:nvPr/>
          </p:nvSpPr>
          <p:spPr>
            <a:xfrm>
              <a:off x="5569920" y="4389120"/>
              <a:ext cx="128520" cy="223920"/>
            </a:xfrm>
            <a:custGeom>
              <a:avLst/>
              <a:gdLst/>
              <a:ahLst/>
              <a:cxnLst>
                <a:cxn ang="3cd4">
                  <a:pos x="hc" y="t"/>
                </a:cxn>
                <a:cxn ang="cd2">
                  <a:pos x="l" y="vc"/>
                </a:cxn>
                <a:cxn ang="cd4">
                  <a:pos x="hc" y="b"/>
                </a:cxn>
                <a:cxn ang="0">
                  <a:pos x="r" y="vc"/>
                </a:cxn>
              </a:cxnLst>
              <a:rect l="l" t="t" r="r" b="b"/>
              <a:pathLst>
                <a:path w="358" h="623">
                  <a:moveTo>
                    <a:pt x="350" y="61"/>
                  </a:moveTo>
                  <a:cubicBezTo>
                    <a:pt x="358" y="49"/>
                    <a:pt x="358" y="47"/>
                    <a:pt x="358" y="28"/>
                  </a:cubicBezTo>
                  <a:lnTo>
                    <a:pt x="155" y="28"/>
                  </a:lnTo>
                  <a:cubicBezTo>
                    <a:pt x="53" y="28"/>
                    <a:pt x="51" y="16"/>
                    <a:pt x="49" y="0"/>
                  </a:cubicBezTo>
                  <a:lnTo>
                    <a:pt x="28" y="0"/>
                  </a:lnTo>
                  <a:lnTo>
                    <a:pt x="0" y="184"/>
                  </a:lnTo>
                  <a:lnTo>
                    <a:pt x="21" y="184"/>
                  </a:lnTo>
                  <a:cubicBezTo>
                    <a:pt x="23" y="170"/>
                    <a:pt x="30" y="113"/>
                    <a:pt x="42" y="103"/>
                  </a:cubicBezTo>
                  <a:cubicBezTo>
                    <a:pt x="47" y="97"/>
                    <a:pt x="114" y="97"/>
                    <a:pt x="123" y="97"/>
                  </a:cubicBezTo>
                  <a:lnTo>
                    <a:pt x="297" y="97"/>
                  </a:lnTo>
                  <a:cubicBezTo>
                    <a:pt x="288" y="111"/>
                    <a:pt x="222" y="208"/>
                    <a:pt x="203" y="239"/>
                  </a:cubicBezTo>
                  <a:cubicBezTo>
                    <a:pt x="129" y="358"/>
                    <a:pt x="100" y="482"/>
                    <a:pt x="100" y="573"/>
                  </a:cubicBezTo>
                  <a:cubicBezTo>
                    <a:pt x="100" y="583"/>
                    <a:pt x="100" y="623"/>
                    <a:pt x="138" y="623"/>
                  </a:cubicBezTo>
                  <a:cubicBezTo>
                    <a:pt x="178" y="623"/>
                    <a:pt x="178" y="583"/>
                    <a:pt x="178" y="573"/>
                  </a:cubicBezTo>
                  <a:lnTo>
                    <a:pt x="178" y="528"/>
                  </a:lnTo>
                  <a:cubicBezTo>
                    <a:pt x="178" y="480"/>
                    <a:pt x="180" y="429"/>
                    <a:pt x="188" y="383"/>
                  </a:cubicBezTo>
                  <a:cubicBezTo>
                    <a:pt x="189" y="362"/>
                    <a:pt x="201" y="285"/>
                    <a:pt x="239"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89956F23-C40E-B642-86CD-6E39F54657BB}"/>
                </a:ext>
              </a:extLst>
            </p:cNvPr>
            <p:cNvSpPr/>
            <p:nvPr/>
          </p:nvSpPr>
          <p:spPr>
            <a:xfrm>
              <a:off x="5717160" y="4392000"/>
              <a:ext cx="119520" cy="220320"/>
            </a:xfrm>
            <a:custGeom>
              <a:avLst/>
              <a:gdLst/>
              <a:ahLst/>
              <a:cxnLst>
                <a:cxn ang="3cd4">
                  <a:pos x="hc" y="t"/>
                </a:cxn>
                <a:cxn ang="cd2">
                  <a:pos x="l" y="vc"/>
                </a:cxn>
                <a:cxn ang="cd4">
                  <a:pos x="hc" y="b"/>
                </a:cxn>
                <a:cxn ang="0">
                  <a:pos x="r" y="vc"/>
                </a:cxn>
              </a:cxnLst>
              <a:rect l="l" t="t" r="r" b="b"/>
              <a:pathLst>
                <a:path w="333" h="613">
                  <a:moveTo>
                    <a:pt x="333" y="415"/>
                  </a:moveTo>
                  <a:cubicBezTo>
                    <a:pt x="333" y="310"/>
                    <a:pt x="265" y="219"/>
                    <a:pt x="174" y="219"/>
                  </a:cubicBezTo>
                  <a:cubicBezTo>
                    <a:pt x="135" y="219"/>
                    <a:pt x="99" y="233"/>
                    <a:pt x="68" y="265"/>
                  </a:cubicBezTo>
                  <a:lnTo>
                    <a:pt x="68" y="91"/>
                  </a:lnTo>
                  <a:cubicBezTo>
                    <a:pt x="85" y="97"/>
                    <a:pt x="114" y="103"/>
                    <a:pt x="140" y="103"/>
                  </a:cubicBezTo>
                  <a:cubicBezTo>
                    <a:pt x="242" y="103"/>
                    <a:pt x="301" y="22"/>
                    <a:pt x="301" y="10"/>
                  </a:cubicBezTo>
                  <a:cubicBezTo>
                    <a:pt x="301" y="4"/>
                    <a:pt x="299" y="0"/>
                    <a:pt x="294" y="0"/>
                  </a:cubicBezTo>
                  <a:cubicBezTo>
                    <a:pt x="292" y="0"/>
                    <a:pt x="290" y="0"/>
                    <a:pt x="286" y="2"/>
                  </a:cubicBezTo>
                  <a:cubicBezTo>
                    <a:pt x="269" y="10"/>
                    <a:pt x="229" y="28"/>
                    <a:pt x="172" y="28"/>
                  </a:cubicBezTo>
                  <a:cubicBezTo>
                    <a:pt x="138" y="28"/>
                    <a:pt x="100" y="22"/>
                    <a:pt x="61" y="4"/>
                  </a:cubicBezTo>
                  <a:cubicBezTo>
                    <a:pt x="55" y="0"/>
                    <a:pt x="53" y="0"/>
                    <a:pt x="51" y="0"/>
                  </a:cubicBezTo>
                  <a:cubicBezTo>
                    <a:pt x="44" y="0"/>
                    <a:pt x="44" y="8"/>
                    <a:pt x="44" y="22"/>
                  </a:cubicBezTo>
                  <a:lnTo>
                    <a:pt x="44" y="285"/>
                  </a:lnTo>
                  <a:cubicBezTo>
                    <a:pt x="44" y="302"/>
                    <a:pt x="44" y="310"/>
                    <a:pt x="55" y="310"/>
                  </a:cubicBezTo>
                  <a:cubicBezTo>
                    <a:pt x="61" y="310"/>
                    <a:pt x="63" y="308"/>
                    <a:pt x="64" y="302"/>
                  </a:cubicBezTo>
                  <a:cubicBezTo>
                    <a:pt x="74" y="287"/>
                    <a:pt x="106" y="239"/>
                    <a:pt x="172" y="239"/>
                  </a:cubicBezTo>
                  <a:cubicBezTo>
                    <a:pt x="216" y="239"/>
                    <a:pt x="237" y="279"/>
                    <a:pt x="244" y="295"/>
                  </a:cubicBezTo>
                  <a:cubicBezTo>
                    <a:pt x="258" y="330"/>
                    <a:pt x="260" y="364"/>
                    <a:pt x="260" y="409"/>
                  </a:cubicBezTo>
                  <a:cubicBezTo>
                    <a:pt x="260" y="439"/>
                    <a:pt x="260" y="494"/>
                    <a:pt x="239" y="530"/>
                  </a:cubicBezTo>
                  <a:cubicBezTo>
                    <a:pt x="220" y="565"/>
                    <a:pt x="188" y="589"/>
                    <a:pt x="150" y="589"/>
                  </a:cubicBezTo>
                  <a:cubicBezTo>
                    <a:pt x="89" y="589"/>
                    <a:pt x="42" y="542"/>
                    <a:pt x="27" y="490"/>
                  </a:cubicBezTo>
                  <a:cubicBezTo>
                    <a:pt x="28" y="490"/>
                    <a:pt x="32" y="490"/>
                    <a:pt x="42" y="490"/>
                  </a:cubicBezTo>
                  <a:cubicBezTo>
                    <a:pt x="68" y="490"/>
                    <a:pt x="83" y="468"/>
                    <a:pt x="83" y="447"/>
                  </a:cubicBezTo>
                  <a:cubicBezTo>
                    <a:pt x="83" y="425"/>
                    <a:pt x="68" y="403"/>
                    <a:pt x="42" y="403"/>
                  </a:cubicBezTo>
                  <a:cubicBezTo>
                    <a:pt x="28" y="403"/>
                    <a:pt x="0" y="409"/>
                    <a:pt x="0" y="451"/>
                  </a:cubicBezTo>
                  <a:cubicBezTo>
                    <a:pt x="0" y="526"/>
                    <a:pt x="57" y="613"/>
                    <a:pt x="152" y="613"/>
                  </a:cubicBezTo>
                  <a:cubicBezTo>
                    <a:pt x="248" y="613"/>
                    <a:pt x="333" y="528"/>
                    <a:pt x="333" y="4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6">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123" name="Straight Connector 122">
            <a:extLst>
              <a:ext uri="{FF2B5EF4-FFF2-40B4-BE49-F238E27FC236}">
                <a16:creationId xmlns:a16="http://schemas.microsoft.com/office/drawing/2014/main" id="{906FAD9A-F730-BD49-8214-F98F3DB3374F}"/>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725016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A481F-2E6D-BC41-9C37-A7012F998C00}"/>
              </a:ext>
            </a:extLst>
          </p:cNvPr>
          <p:cNvPicPr>
            <a:picLocks noChangeAspect="1"/>
          </p:cNvPicPr>
          <p:nvPr/>
        </p:nvPicPr>
        <p:blipFill>
          <a:blip r:embed="rId3">
            <a:lum/>
            <a:alphaModFix/>
          </a:blip>
          <a:srcRect/>
          <a:stretch>
            <a:fillRect/>
          </a:stretch>
        </p:blipFill>
        <p:spPr>
          <a:xfrm>
            <a:off x="302645" y="4207241"/>
            <a:ext cx="3010320" cy="1090080"/>
          </a:xfrm>
          <a:prstGeom prst="rect">
            <a:avLst/>
          </a:prstGeom>
          <a:noFill/>
          <a:ln>
            <a:noFill/>
          </a:ln>
        </p:spPr>
      </p:pic>
      <p:pic>
        <p:nvPicPr>
          <p:cNvPr id="4" name="Picture 3">
            <a:extLst>
              <a:ext uri="{FF2B5EF4-FFF2-40B4-BE49-F238E27FC236}">
                <a16:creationId xmlns:a16="http://schemas.microsoft.com/office/drawing/2014/main" id="{5FA96D6A-F1A2-2549-A5E4-7AE5E802619E}"/>
              </a:ext>
            </a:extLst>
          </p:cNvPr>
          <p:cNvPicPr>
            <a:picLocks noChangeAspect="1"/>
          </p:cNvPicPr>
          <p:nvPr/>
        </p:nvPicPr>
        <p:blipFill>
          <a:blip r:embed="rId4">
            <a:lum/>
            <a:alphaModFix/>
          </a:blip>
          <a:srcRect/>
          <a:stretch>
            <a:fillRect/>
          </a:stretch>
        </p:blipFill>
        <p:spPr>
          <a:xfrm>
            <a:off x="478685" y="1895321"/>
            <a:ext cx="2285640" cy="1847519"/>
          </a:xfrm>
          <a:prstGeom prst="rect">
            <a:avLst/>
          </a:prstGeom>
          <a:noFill/>
          <a:ln>
            <a:noFill/>
          </a:ln>
        </p:spPr>
      </p:pic>
      <p:sp>
        <p:nvSpPr>
          <p:cNvPr id="5" name="TextBox 4">
            <a:extLst>
              <a:ext uri="{FF2B5EF4-FFF2-40B4-BE49-F238E27FC236}">
                <a16:creationId xmlns:a16="http://schemas.microsoft.com/office/drawing/2014/main" id="{5889C89E-018C-D845-ABE6-5919621D99D6}"/>
              </a:ext>
            </a:extLst>
          </p:cNvPr>
          <p:cNvSpPr txBox="1"/>
          <p:nvPr/>
        </p:nvSpPr>
        <p:spPr>
          <a:xfrm>
            <a:off x="3944880" y="842400"/>
            <a:ext cx="5352661"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What does this value become on second iteration?</a:t>
            </a:r>
          </a:p>
        </p:txBody>
      </p:sp>
      <p:grpSp>
        <p:nvGrpSpPr>
          <p:cNvPr id="7" name="Group 6" descr="28§display§V^\pi(s) = \sum_{a} \pi(a|s) \sum_{s',r} p(s',r|s,a) [ r + \gamma V^\pi(s') ]§svg§600§FALSE" title="TexMaths">
            <a:extLst>
              <a:ext uri="{FF2B5EF4-FFF2-40B4-BE49-F238E27FC236}">
                <a16:creationId xmlns:a16="http://schemas.microsoft.com/office/drawing/2014/main" id="{B5EE7511-F20F-AF4B-B85C-F26D3808A336}"/>
              </a:ext>
            </a:extLst>
          </p:cNvPr>
          <p:cNvGrpSpPr/>
          <p:nvPr/>
        </p:nvGrpSpPr>
        <p:grpSpPr>
          <a:xfrm>
            <a:off x="4053601" y="1280159"/>
            <a:ext cx="5211000" cy="639721"/>
            <a:chOff x="4053600" y="1280159"/>
            <a:chExt cx="5211000" cy="639721"/>
          </a:xfrm>
        </p:grpSpPr>
        <p:sp>
          <p:nvSpPr>
            <p:cNvPr id="8" name="Freeform 7">
              <a:extLst>
                <a:ext uri="{FF2B5EF4-FFF2-40B4-BE49-F238E27FC236}">
                  <a16:creationId xmlns:a16="http://schemas.microsoft.com/office/drawing/2014/main" id="{4C01B814-CC31-D349-9C3D-35C8CF1B5047}"/>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0B060E50-4863-594E-B8FB-28435EF0F233}"/>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3B2DBBD-644C-0246-BB78-E52BA4061EB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9815132D-99AE-7044-9BA2-65A05C5605F9}"/>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2300211D-ADF0-BA41-8234-7776B98EE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C683433D-EE92-5D42-BF79-E8081CE04C3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A9F8524-2EB4-9341-82D8-C310417E6B2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085DA9AD-00DD-AD4C-B9FE-683CA2393C4D}"/>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6AD7B4-CD99-4745-B39F-E040B8384845}"/>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62E248F-CBD5-8F4C-AFDD-4D5F0CC70FA6}"/>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708E78E-E7CA-044A-A3A4-376B4C56BF56}"/>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CF20CA6F-BEDD-7A4E-965E-2D0150E4EACB}"/>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63F2E7A-AD03-7048-89C3-3D69DFAF750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A73D5696-B94A-7D46-9299-7E10047CBABE}"/>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0651F513-BE2E-7F4B-A2D0-52A80644FA00}"/>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761F5F80-E48B-2D4F-8380-7C53E5AB8830}"/>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108C3C1E-DEE7-B54B-8401-79D7D1A983A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AE742D4-4054-C945-AFF7-173328106F1A}"/>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4D2A60BE-F357-EF42-8C54-6EFDFE2202D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BDD60AB-74E1-714E-A4DA-256700F565B0}"/>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98F8A524-CBC6-124D-BA09-15ED4115B2DE}"/>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E2EF7D6-1C34-3545-B9CA-6B9F36D600E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77D42E8D-AEE0-4944-9D95-40638C58AAB4}"/>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0F57F4FB-FF68-E541-ADF6-EB70BFF7D111}"/>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FE7BE80D-D95F-C044-A255-5DF441CE8D16}"/>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D0221C53-700D-A24E-BE46-5B8BA8568818}"/>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395987CF-440F-1A40-9816-EA734594270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CF4E14A3-B0C5-5B42-9759-0F047BC04DCA}"/>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EE55199E-333F-DE42-B9EF-28E5F9F7B99A}"/>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5B27D07D-DB64-5E46-8D07-7A48F6C0B1A7}"/>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E1D826-C500-C649-874F-2EE8D189AF3E}"/>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C30650F-97F5-504D-AD74-6AECD55BDFB0}"/>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3706F4B-3061-7B42-83A9-89633B882059}"/>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752551C-FD50-EE45-A250-40D058285CE4}"/>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729B9C50-0FC5-F44B-803B-23A6A3714B4D}"/>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886CE115-9588-0A45-8303-B23CB9E66340}"/>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284B995D-7877-974D-85F6-CAF1834C9F17}"/>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15ADCB4-9903-F34A-9C1A-F9764D26B15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D335635C-A0D7-6440-824C-38AAA65A1DFC}"/>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52ABBE8F-FACA-CC4E-BFDE-23F1CAB922A0}"/>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38A0A79-B931-E248-B941-2A3441E1FEB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08F1C50-1537-2748-91C8-3D216A6ECD80}"/>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 \sum_{a} \pi(a|s) [ r + \gamma V^\pi(s') ]§svg§600§FALSE" title="TexMaths">
            <a:extLst>
              <a:ext uri="{FF2B5EF4-FFF2-40B4-BE49-F238E27FC236}">
                <a16:creationId xmlns:a16="http://schemas.microsoft.com/office/drawing/2014/main" id="{1FEC4A11-7A1D-534F-80D8-6D137F6A7CD7}"/>
              </a:ext>
            </a:extLst>
          </p:cNvPr>
          <p:cNvGrpSpPr/>
          <p:nvPr/>
        </p:nvGrpSpPr>
        <p:grpSpPr>
          <a:xfrm>
            <a:off x="4784400" y="2103121"/>
            <a:ext cx="3028320" cy="639719"/>
            <a:chOff x="4784400" y="2103120"/>
            <a:chExt cx="3028320" cy="639719"/>
          </a:xfrm>
        </p:grpSpPr>
        <p:sp>
          <p:nvSpPr>
            <p:cNvPr id="51" name="Freeform 50">
              <a:extLst>
                <a:ext uri="{FF2B5EF4-FFF2-40B4-BE49-F238E27FC236}">
                  <a16:creationId xmlns:a16="http://schemas.microsoft.com/office/drawing/2014/main" id="{998F1970-015C-0C44-A9BC-296A6D6B3832}"/>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223A06FA-5497-9B44-B0C3-8B5C7DD07C80}"/>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8D5C557D-37D7-5D46-BD36-175673B503F9}"/>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D39EB6B7-3C36-CE48-8B76-4E2E034E75D7}"/>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FD53B5A-149A-904D-BC29-6A16BC1C11AD}"/>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75EFB518-61F0-684A-9AED-4627A7BA8442}"/>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53A14DF2-6DF2-BC44-B5BF-9243D193F2A1}"/>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0D2F21D-0990-2A4A-96E7-6AEEACF9A45C}"/>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12CF2F7-69DF-6746-ABCF-32905AAF760D}"/>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520ABA9-DE5D-A94C-B7CE-A9E709E9DBFF}"/>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85AF966F-E656-6341-B630-F2D71BF80CF2}"/>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59C66FD2-0BE4-D54A-AEBB-432862EF9A6C}"/>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E220062D-86BD-B641-B28A-DD02A5D3667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C87F5E2F-1ACD-6440-9E45-A001055BB1F5}"/>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70450820-623F-1D44-BF24-FE841413CED2}"/>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B4C746DD-487C-E443-A6F0-BB9CE06C69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3C8BC401-508B-DE49-9534-C4646BEE785D}"/>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B2677708-0AD2-CB41-AE8E-B2A4674BF9FA}"/>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3109C51-11BB-9E43-A02E-29E1828725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CB63E00F-84D9-9548-B22E-FEEA924A11A1}"/>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49D40AA2-147C-D041-9FE7-56E317CCB0DD}"/>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2" name="TextBox 71">
            <a:extLst>
              <a:ext uri="{FF2B5EF4-FFF2-40B4-BE49-F238E27FC236}">
                <a16:creationId xmlns:a16="http://schemas.microsoft.com/office/drawing/2014/main" id="{A39E4974-B791-934C-85BC-166D812EED00}"/>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3" name="Group 72" descr="28§display§= \sum_{a} 0.25 [ -1 + \gamma V^\pi(s') ]§svg§600§FALSE" title="TexMaths">
            <a:extLst>
              <a:ext uri="{FF2B5EF4-FFF2-40B4-BE49-F238E27FC236}">
                <a16:creationId xmlns:a16="http://schemas.microsoft.com/office/drawing/2014/main" id="{5D70202F-231E-6948-A579-B88580FDC2E4}"/>
              </a:ext>
            </a:extLst>
          </p:cNvPr>
          <p:cNvGrpSpPr/>
          <p:nvPr/>
        </p:nvGrpSpPr>
        <p:grpSpPr>
          <a:xfrm>
            <a:off x="4773240" y="2926079"/>
            <a:ext cx="3028320" cy="639721"/>
            <a:chOff x="4773240" y="2926079"/>
            <a:chExt cx="3028320" cy="639721"/>
          </a:xfrm>
        </p:grpSpPr>
        <p:sp>
          <p:nvSpPr>
            <p:cNvPr id="74" name="Freeform 73">
              <a:extLst>
                <a:ext uri="{FF2B5EF4-FFF2-40B4-BE49-F238E27FC236}">
                  <a16:creationId xmlns:a16="http://schemas.microsoft.com/office/drawing/2014/main" id="{D10D569E-1FD2-A140-8F18-0781E5231D70}"/>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4BD4119F-0087-F74A-BEC2-0AA0E9E608F7}"/>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0B36DF2C-4314-004B-A211-AB960DB951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C8389FF2-657C-B048-A81B-AA9F04D11C0B}"/>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E9E2921B-0694-0341-9BDF-7F5F35609C5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A645DAA0-6938-5548-B6E4-6A8CE80970B3}"/>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9A98CA56-F2AB-D142-BA8E-9034E15F9AC9}"/>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C7221C7-079C-234D-A236-630604F1BA2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A10C4BE5-EF9A-1B4B-83B9-DD60695C9C32}"/>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C4C83CF7-9884-7E49-9F73-1C3E286D6857}"/>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0E99448A-169D-8E40-984D-CE5E4CD1A921}"/>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488BF5B6-BC9C-9845-BF7D-934574D26696}"/>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2DBEE121-CEA8-034B-8406-1520C95AB26A}"/>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61724CFB-20DF-DF4C-A971-019DDAA9487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221693F-4105-CA48-B2F4-FF9AF720D332}"/>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9361443D-F44F-7E4A-B22F-A09163CA224B}"/>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08DA9A69-9A73-4843-A1EC-77063CF16BC9}"/>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295556E3-3F3D-4246-AE67-667BFB3E1B94}"/>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74375021-C131-3E4C-BDF2-EF3010278EBE}"/>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9AE298C2-FEE4-BA48-BCAD-3FCF0D25D195}"/>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4" name="Picture 93">
            <a:extLst>
              <a:ext uri="{FF2B5EF4-FFF2-40B4-BE49-F238E27FC236}">
                <a16:creationId xmlns:a16="http://schemas.microsoft.com/office/drawing/2014/main" id="{1629145C-BC7C-684C-9BB7-946AE474838F}"/>
              </a:ext>
            </a:extLst>
          </p:cNvPr>
          <p:cNvPicPr>
            <a:picLocks noChangeAspect="1"/>
          </p:cNvPicPr>
          <p:nvPr/>
        </p:nvPicPr>
        <p:blipFill>
          <a:blip r:embed="rId5">
            <a:lum/>
            <a:alphaModFix/>
          </a:blip>
          <a:srcRect/>
          <a:stretch>
            <a:fillRect/>
          </a:stretch>
        </p:blipFill>
        <p:spPr>
          <a:xfrm>
            <a:off x="478685" y="1895321"/>
            <a:ext cx="2314080" cy="1856879"/>
          </a:xfrm>
          <a:prstGeom prst="rect">
            <a:avLst/>
          </a:prstGeom>
          <a:noFill/>
          <a:ln>
            <a:noFill/>
          </a:ln>
        </p:spPr>
      </p:pic>
      <p:pic>
        <p:nvPicPr>
          <p:cNvPr id="95" name="Picture 94">
            <a:extLst>
              <a:ext uri="{FF2B5EF4-FFF2-40B4-BE49-F238E27FC236}">
                <a16:creationId xmlns:a16="http://schemas.microsoft.com/office/drawing/2014/main" id="{6B29F657-4A9F-B649-A6A0-91C21099742A}"/>
              </a:ext>
            </a:extLst>
          </p:cNvPr>
          <p:cNvPicPr>
            <a:picLocks noChangeAspect="1"/>
          </p:cNvPicPr>
          <p:nvPr/>
        </p:nvPicPr>
        <p:blipFill>
          <a:blip r:embed="rId6">
            <a:lum/>
            <a:alphaModFix/>
          </a:blip>
          <a:srcRect/>
          <a:stretch>
            <a:fillRect/>
          </a:stretch>
        </p:blipFill>
        <p:spPr>
          <a:xfrm>
            <a:off x="479045" y="1885241"/>
            <a:ext cx="2295000" cy="1847519"/>
          </a:xfrm>
          <a:prstGeom prst="rect">
            <a:avLst/>
          </a:prstGeom>
          <a:noFill/>
          <a:ln>
            <a:noFill/>
          </a:ln>
        </p:spPr>
      </p:pic>
      <p:grpSp>
        <p:nvGrpSpPr>
          <p:cNvPr id="96" name="Group 95" descr="28§display§= -\frac{1}{4} -\frac{2}{4} -\frac{2}{4} -\frac{2}{4}§svg§600§FALSE" title="TexMaths">
            <a:extLst>
              <a:ext uri="{FF2B5EF4-FFF2-40B4-BE49-F238E27FC236}">
                <a16:creationId xmlns:a16="http://schemas.microsoft.com/office/drawing/2014/main" id="{C45E8FA6-4A83-6E47-847A-13EEC7BD6FFD}"/>
              </a:ext>
            </a:extLst>
          </p:cNvPr>
          <p:cNvGrpSpPr/>
          <p:nvPr/>
        </p:nvGrpSpPr>
        <p:grpSpPr>
          <a:xfrm>
            <a:off x="4773240" y="3657600"/>
            <a:ext cx="2460240" cy="639720"/>
            <a:chOff x="4773240" y="3657600"/>
            <a:chExt cx="2460240" cy="639720"/>
          </a:xfrm>
        </p:grpSpPr>
        <p:sp>
          <p:nvSpPr>
            <p:cNvPr id="97" name="Freeform 96">
              <a:extLst>
                <a:ext uri="{FF2B5EF4-FFF2-40B4-BE49-F238E27FC236}">
                  <a16:creationId xmlns:a16="http://schemas.microsoft.com/office/drawing/2014/main" id="{0BA42587-3CA6-954B-A1AF-06A15803736B}"/>
                </a:ext>
              </a:extLst>
            </p:cNvPr>
            <p:cNvSpPr/>
            <p:nvPr/>
          </p:nvSpPr>
          <p:spPr>
            <a:xfrm>
              <a:off x="4773240" y="3665520"/>
              <a:ext cx="2460240" cy="631800"/>
            </a:xfrm>
            <a:custGeom>
              <a:avLst/>
              <a:gdLst/>
              <a:ahLst/>
              <a:cxnLst>
                <a:cxn ang="3cd4">
                  <a:pos x="hc" y="t"/>
                </a:cxn>
                <a:cxn ang="cd2">
                  <a:pos x="l" y="vc"/>
                </a:cxn>
                <a:cxn ang="cd4">
                  <a:pos x="hc" y="b"/>
                </a:cxn>
                <a:cxn ang="0">
                  <a:pos x="r" y="vc"/>
                </a:cxn>
              </a:cxnLst>
              <a:rect l="l" t="t" r="r" b="b"/>
              <a:pathLst>
                <a:path w="6835" h="1756">
                  <a:moveTo>
                    <a:pt x="3417" y="1756"/>
                  </a:moveTo>
                  <a:lnTo>
                    <a:pt x="0" y="1756"/>
                  </a:lnTo>
                  <a:lnTo>
                    <a:pt x="0" y="0"/>
                  </a:lnTo>
                  <a:lnTo>
                    <a:pt x="6835" y="0"/>
                  </a:lnTo>
                  <a:lnTo>
                    <a:pt x="6835" y="175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93ED4CEA-0461-F947-B537-ED95A99BE05E}"/>
                </a:ext>
              </a:extLst>
            </p:cNvPr>
            <p:cNvSpPr/>
            <p:nvPr/>
          </p:nvSpPr>
          <p:spPr>
            <a:xfrm>
              <a:off x="4790160" y="3965039"/>
              <a:ext cx="196560" cy="74160"/>
            </a:xfrm>
            <a:custGeom>
              <a:avLst/>
              <a:gdLst/>
              <a:ahLst/>
              <a:cxnLst>
                <a:cxn ang="3cd4">
                  <a:pos x="hc" y="t"/>
                </a:cxn>
                <a:cxn ang="cd2">
                  <a:pos x="l" y="vc"/>
                </a:cxn>
                <a:cxn ang="cd4">
                  <a:pos x="hc" y="b"/>
                </a:cxn>
                <a:cxn ang="0">
                  <a:pos x="r" y="vc"/>
                </a:cxn>
              </a:cxnLst>
              <a:rect l="l" t="t" r="r" b="b"/>
              <a:pathLst>
                <a:path w="547" h="207">
                  <a:moveTo>
                    <a:pt x="519" y="36"/>
                  </a:moveTo>
                  <a:cubicBezTo>
                    <a:pt x="532" y="36"/>
                    <a:pt x="547" y="36"/>
                    <a:pt x="547" y="18"/>
                  </a:cubicBezTo>
                  <a:cubicBezTo>
                    <a:pt x="547" y="0"/>
                    <a:pt x="532" y="0"/>
                    <a:pt x="521" y="0"/>
                  </a:cubicBezTo>
                  <a:lnTo>
                    <a:pt x="28" y="0"/>
                  </a:lnTo>
                  <a:cubicBezTo>
                    <a:pt x="15" y="0"/>
                    <a:pt x="0" y="0"/>
                    <a:pt x="0" y="18"/>
                  </a:cubicBezTo>
                  <a:cubicBezTo>
                    <a:pt x="0" y="36"/>
                    <a:pt x="15" y="36"/>
                    <a:pt x="28" y="36"/>
                  </a:cubicBezTo>
                  <a:close/>
                  <a:moveTo>
                    <a:pt x="521" y="207"/>
                  </a:moveTo>
                  <a:cubicBezTo>
                    <a:pt x="532" y="207"/>
                    <a:pt x="547" y="207"/>
                    <a:pt x="547" y="189"/>
                  </a:cubicBezTo>
                  <a:cubicBezTo>
                    <a:pt x="547" y="171"/>
                    <a:pt x="532" y="171"/>
                    <a:pt x="519" y="171"/>
                  </a:cubicBezTo>
                  <a:lnTo>
                    <a:pt x="28" y="171"/>
                  </a:lnTo>
                  <a:cubicBezTo>
                    <a:pt x="15" y="171"/>
                    <a:pt x="0" y="171"/>
                    <a:pt x="0" y="189"/>
                  </a:cubicBezTo>
                  <a:cubicBezTo>
                    <a:pt x="0" y="207"/>
                    <a:pt x="15" y="207"/>
                    <a:pt x="28" y="2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396C2ED9-AEF9-3F48-8083-971F8D2D378C}"/>
                </a:ext>
              </a:extLst>
            </p:cNvPr>
            <p:cNvSpPr/>
            <p:nvPr/>
          </p:nvSpPr>
          <p:spPr>
            <a:xfrm>
              <a:off x="510876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6E6697DB-550D-544D-A311-C5E66DDB7B37}"/>
                </a:ext>
              </a:extLst>
            </p:cNvPr>
            <p:cNvSpPr/>
            <p:nvPr/>
          </p:nvSpPr>
          <p:spPr>
            <a:xfrm>
              <a:off x="5375160" y="3657600"/>
              <a:ext cx="97920" cy="210240"/>
            </a:xfrm>
            <a:custGeom>
              <a:avLst/>
              <a:gdLst/>
              <a:ahLst/>
              <a:cxnLst>
                <a:cxn ang="3cd4">
                  <a:pos x="hc" y="t"/>
                </a:cxn>
                <a:cxn ang="cd2">
                  <a:pos x="l" y="vc"/>
                </a:cxn>
                <a:cxn ang="cd4">
                  <a:pos x="hc" y="b"/>
                </a:cxn>
                <a:cxn ang="0">
                  <a:pos x="r" y="vc"/>
                </a:cxn>
              </a:cxnLst>
              <a:rect l="l" t="t" r="r" b="b"/>
              <a:pathLst>
                <a:path w="273" h="585">
                  <a:moveTo>
                    <a:pt x="170" y="22"/>
                  </a:moveTo>
                  <a:cubicBezTo>
                    <a:pt x="170" y="2"/>
                    <a:pt x="170" y="0"/>
                    <a:pt x="151" y="0"/>
                  </a:cubicBezTo>
                  <a:cubicBezTo>
                    <a:pt x="99" y="56"/>
                    <a:pt x="26" y="56"/>
                    <a:pt x="0" y="56"/>
                  </a:cubicBezTo>
                  <a:lnTo>
                    <a:pt x="0" y="84"/>
                  </a:lnTo>
                  <a:cubicBezTo>
                    <a:pt x="17" y="84"/>
                    <a:pt x="65" y="84"/>
                    <a:pt x="108" y="60"/>
                  </a:cubicBezTo>
                  <a:lnTo>
                    <a:pt x="108" y="516"/>
                  </a:lnTo>
                  <a:cubicBezTo>
                    <a:pt x="108" y="548"/>
                    <a:pt x="106" y="557"/>
                    <a:pt x="32" y="557"/>
                  </a:cubicBezTo>
                  <a:lnTo>
                    <a:pt x="6" y="557"/>
                  </a:lnTo>
                  <a:lnTo>
                    <a:pt x="6" y="585"/>
                  </a:lnTo>
                  <a:cubicBezTo>
                    <a:pt x="34" y="581"/>
                    <a:pt x="106" y="581"/>
                    <a:pt x="138" y="581"/>
                  </a:cubicBezTo>
                  <a:cubicBezTo>
                    <a:pt x="172" y="581"/>
                    <a:pt x="243" y="581"/>
                    <a:pt x="273" y="585"/>
                  </a:cubicBezTo>
                  <a:lnTo>
                    <a:pt x="273" y="557"/>
                  </a:lnTo>
                  <a:lnTo>
                    <a:pt x="247" y="557"/>
                  </a:lnTo>
                  <a:cubicBezTo>
                    <a:pt x="172" y="557"/>
                    <a:pt x="170" y="548"/>
                    <a:pt x="170" y="5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1B6380E9-4EC7-5047-A70D-8691BD1236F8}"/>
                </a:ext>
              </a:extLst>
            </p:cNvPr>
            <p:cNvSpPr/>
            <p:nvPr/>
          </p:nvSpPr>
          <p:spPr>
            <a:xfrm>
              <a:off x="534888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5F72B69B-D51B-064A-9BDE-7A7CB9321263}"/>
                </a:ext>
              </a:extLst>
            </p:cNvPr>
            <p:cNvSpPr/>
            <p:nvPr/>
          </p:nvSpPr>
          <p:spPr>
            <a:xfrm>
              <a:off x="535680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449D5F6D-3032-AB40-A445-574D2F302EAD}"/>
                </a:ext>
              </a:extLst>
            </p:cNvPr>
            <p:cNvSpPr/>
            <p:nvPr/>
          </p:nvSpPr>
          <p:spPr>
            <a:xfrm>
              <a:off x="562176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7A3D4440-EFC2-6947-8D62-4C5D2776A22C}"/>
                </a:ext>
              </a:extLst>
            </p:cNvPr>
            <p:cNvSpPr/>
            <p:nvPr/>
          </p:nvSpPr>
          <p:spPr>
            <a:xfrm>
              <a:off x="5942160"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1"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93CE1458-6BEC-B64B-8E37-5D6956197D4A}"/>
                </a:ext>
              </a:extLst>
            </p:cNvPr>
            <p:cNvSpPr/>
            <p:nvPr/>
          </p:nvSpPr>
          <p:spPr>
            <a:xfrm>
              <a:off x="5927039"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CFE299FE-1C5E-D247-ACBD-A503F8F99FC3}"/>
                </a:ext>
              </a:extLst>
            </p:cNvPr>
            <p:cNvSpPr/>
            <p:nvPr/>
          </p:nvSpPr>
          <p:spPr>
            <a:xfrm>
              <a:off x="5936039"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767BA80A-D0E9-3E4B-B47F-7D8EEC9A6369}"/>
                </a:ext>
              </a:extLst>
            </p:cNvPr>
            <p:cNvSpPr/>
            <p:nvPr/>
          </p:nvSpPr>
          <p:spPr>
            <a:xfrm>
              <a:off x="6200999"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6C6CDC66-C1EA-2743-A634-11BF7BBBDEC0}"/>
                </a:ext>
              </a:extLst>
            </p:cNvPr>
            <p:cNvSpPr/>
            <p:nvPr/>
          </p:nvSpPr>
          <p:spPr>
            <a:xfrm>
              <a:off x="6521040"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1"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0D3041C6-1ADD-0646-9CC8-8F80CC49AC62}"/>
                </a:ext>
              </a:extLst>
            </p:cNvPr>
            <p:cNvSpPr/>
            <p:nvPr/>
          </p:nvSpPr>
          <p:spPr>
            <a:xfrm>
              <a:off x="650628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46D9F1F4-3A52-B443-AF46-77620EC3B2E2}"/>
                </a:ext>
              </a:extLst>
            </p:cNvPr>
            <p:cNvSpPr/>
            <p:nvPr/>
          </p:nvSpPr>
          <p:spPr>
            <a:xfrm>
              <a:off x="651420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FC90EDDC-73D6-354F-9382-BD949870CB7A}"/>
                </a:ext>
              </a:extLst>
            </p:cNvPr>
            <p:cNvSpPr/>
            <p:nvPr/>
          </p:nvSpPr>
          <p:spPr>
            <a:xfrm>
              <a:off x="6779880" y="3996000"/>
              <a:ext cx="180360" cy="13320"/>
            </a:xfrm>
            <a:custGeom>
              <a:avLst/>
              <a:gdLst/>
              <a:ahLst/>
              <a:cxnLst>
                <a:cxn ang="3cd4">
                  <a:pos x="hc" y="t"/>
                </a:cxn>
                <a:cxn ang="cd2">
                  <a:pos x="l" y="vc"/>
                </a:cxn>
                <a:cxn ang="cd4">
                  <a:pos x="hc" y="b"/>
                </a:cxn>
                <a:cxn ang="0">
                  <a:pos x="r" y="vc"/>
                </a:cxn>
              </a:cxnLst>
              <a:rect l="l" t="t" r="r" b="b"/>
              <a:pathLst>
                <a:path w="502" h="38">
                  <a:moveTo>
                    <a:pt x="474" y="38"/>
                  </a:moveTo>
                  <a:cubicBezTo>
                    <a:pt x="488" y="38"/>
                    <a:pt x="502" y="38"/>
                    <a:pt x="502" y="18"/>
                  </a:cubicBezTo>
                  <a:cubicBezTo>
                    <a:pt x="502" y="0"/>
                    <a:pt x="488" y="0"/>
                    <a:pt x="474"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6FCFE15-383B-0A42-85F8-623544CF8585}"/>
                </a:ext>
              </a:extLst>
            </p:cNvPr>
            <p:cNvSpPr/>
            <p:nvPr/>
          </p:nvSpPr>
          <p:spPr>
            <a:xfrm>
              <a:off x="7099919" y="3657600"/>
              <a:ext cx="118080" cy="210240"/>
            </a:xfrm>
            <a:custGeom>
              <a:avLst/>
              <a:gdLst/>
              <a:ahLst/>
              <a:cxnLst>
                <a:cxn ang="3cd4">
                  <a:pos x="hc" y="t"/>
                </a:cxn>
                <a:cxn ang="cd2">
                  <a:pos x="l" y="vc"/>
                </a:cxn>
                <a:cxn ang="cd4">
                  <a:pos x="hc" y="b"/>
                </a:cxn>
                <a:cxn ang="0">
                  <a:pos x="r" y="vc"/>
                </a:cxn>
              </a:cxnLst>
              <a:rect l="l" t="t" r="r" b="b"/>
              <a:pathLst>
                <a:path w="329" h="585">
                  <a:moveTo>
                    <a:pt x="64" y="518"/>
                  </a:moveTo>
                  <a:lnTo>
                    <a:pt x="151" y="426"/>
                  </a:lnTo>
                  <a:cubicBezTo>
                    <a:pt x="280" y="305"/>
                    <a:pt x="329" y="259"/>
                    <a:pt x="329" y="171"/>
                  </a:cubicBezTo>
                  <a:cubicBezTo>
                    <a:pt x="329" y="70"/>
                    <a:pt x="256" y="0"/>
                    <a:pt x="155" y="0"/>
                  </a:cubicBezTo>
                  <a:cubicBezTo>
                    <a:pt x="62" y="0"/>
                    <a:pt x="0" y="82"/>
                    <a:pt x="0" y="159"/>
                  </a:cubicBezTo>
                  <a:cubicBezTo>
                    <a:pt x="0" y="207"/>
                    <a:pt x="41" y="207"/>
                    <a:pt x="43" y="207"/>
                  </a:cubicBezTo>
                  <a:cubicBezTo>
                    <a:pt x="58" y="207"/>
                    <a:pt x="86" y="197"/>
                    <a:pt x="86" y="161"/>
                  </a:cubicBezTo>
                  <a:cubicBezTo>
                    <a:pt x="86" y="139"/>
                    <a:pt x="71" y="115"/>
                    <a:pt x="43" y="115"/>
                  </a:cubicBezTo>
                  <a:cubicBezTo>
                    <a:pt x="35" y="115"/>
                    <a:pt x="35" y="115"/>
                    <a:pt x="32" y="117"/>
                  </a:cubicBezTo>
                  <a:cubicBezTo>
                    <a:pt x="50" y="60"/>
                    <a:pt x="95" y="28"/>
                    <a:pt x="144" y="28"/>
                  </a:cubicBezTo>
                  <a:cubicBezTo>
                    <a:pt x="219" y="28"/>
                    <a:pt x="254" y="98"/>
                    <a:pt x="254" y="171"/>
                  </a:cubicBezTo>
                  <a:cubicBezTo>
                    <a:pt x="254" y="241"/>
                    <a:pt x="213" y="311"/>
                    <a:pt x="168" y="364"/>
                  </a:cubicBezTo>
                  <a:lnTo>
                    <a:pt x="9" y="552"/>
                  </a:lnTo>
                  <a:cubicBezTo>
                    <a:pt x="0" y="561"/>
                    <a:pt x="0" y="563"/>
                    <a:pt x="0" y="585"/>
                  </a:cubicBezTo>
                  <a:lnTo>
                    <a:pt x="306" y="585"/>
                  </a:lnTo>
                  <a:lnTo>
                    <a:pt x="329" y="432"/>
                  </a:lnTo>
                  <a:lnTo>
                    <a:pt x="308" y="432"/>
                  </a:lnTo>
                  <a:cubicBezTo>
                    <a:pt x="304" y="458"/>
                    <a:pt x="299" y="498"/>
                    <a:pt x="290" y="510"/>
                  </a:cubicBezTo>
                  <a:cubicBezTo>
                    <a:pt x="284" y="518"/>
                    <a:pt x="230" y="518"/>
                    <a:pt x="213" y="51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24A47BEA-1D10-3D45-8C53-CE381ABF4493}"/>
                </a:ext>
              </a:extLst>
            </p:cNvPr>
            <p:cNvSpPr/>
            <p:nvPr/>
          </p:nvSpPr>
          <p:spPr>
            <a:xfrm>
              <a:off x="7085160" y="3996000"/>
              <a:ext cx="148320" cy="13320"/>
            </a:xfrm>
            <a:custGeom>
              <a:avLst/>
              <a:gdLst/>
              <a:ahLst/>
              <a:cxnLst>
                <a:cxn ang="3cd4">
                  <a:pos x="hc" y="t"/>
                </a:cxn>
                <a:cxn ang="cd2">
                  <a:pos x="l" y="vc"/>
                </a:cxn>
                <a:cxn ang="cd4">
                  <a:pos x="hc" y="b"/>
                </a:cxn>
                <a:cxn ang="0">
                  <a:pos x="r" y="vc"/>
                </a:cxn>
              </a:cxnLst>
              <a:rect l="l" t="t" r="r" b="b"/>
              <a:pathLst>
                <a:path w="413" h="38">
                  <a:moveTo>
                    <a:pt x="205" y="38"/>
                  </a:moveTo>
                  <a:lnTo>
                    <a:pt x="0" y="38"/>
                  </a:lnTo>
                  <a:lnTo>
                    <a:pt x="0" y="0"/>
                  </a:lnTo>
                  <a:lnTo>
                    <a:pt x="413" y="0"/>
                  </a:lnTo>
                  <a:lnTo>
                    <a:pt x="413" y="3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F3401755-5295-A344-A964-A4CDAF2D9E76}"/>
                </a:ext>
              </a:extLst>
            </p:cNvPr>
            <p:cNvSpPr/>
            <p:nvPr/>
          </p:nvSpPr>
          <p:spPr>
            <a:xfrm>
              <a:off x="7093440" y="4083480"/>
              <a:ext cx="131400" cy="213120"/>
            </a:xfrm>
            <a:custGeom>
              <a:avLst/>
              <a:gdLst/>
              <a:ahLst/>
              <a:cxnLst>
                <a:cxn ang="3cd4">
                  <a:pos x="hc" y="t"/>
                </a:cxn>
                <a:cxn ang="cd2">
                  <a:pos x="l" y="vc"/>
                </a:cxn>
                <a:cxn ang="cd4">
                  <a:pos x="hc" y="b"/>
                </a:cxn>
                <a:cxn ang="0">
                  <a:pos x="r" y="vc"/>
                </a:cxn>
              </a:cxnLst>
              <a:rect l="l" t="t" r="r" b="b"/>
              <a:pathLst>
                <a:path w="366" h="593">
                  <a:moveTo>
                    <a:pt x="219" y="450"/>
                  </a:moveTo>
                  <a:lnTo>
                    <a:pt x="219" y="526"/>
                  </a:lnTo>
                  <a:cubicBezTo>
                    <a:pt x="219" y="557"/>
                    <a:pt x="219" y="567"/>
                    <a:pt x="157" y="567"/>
                  </a:cubicBezTo>
                  <a:lnTo>
                    <a:pt x="140" y="567"/>
                  </a:lnTo>
                  <a:lnTo>
                    <a:pt x="140" y="593"/>
                  </a:lnTo>
                  <a:cubicBezTo>
                    <a:pt x="174" y="591"/>
                    <a:pt x="217" y="591"/>
                    <a:pt x="250" y="591"/>
                  </a:cubicBezTo>
                  <a:cubicBezTo>
                    <a:pt x="286" y="591"/>
                    <a:pt x="329" y="591"/>
                    <a:pt x="362" y="593"/>
                  </a:cubicBezTo>
                  <a:lnTo>
                    <a:pt x="362" y="567"/>
                  </a:lnTo>
                  <a:lnTo>
                    <a:pt x="346" y="567"/>
                  </a:lnTo>
                  <a:cubicBezTo>
                    <a:pt x="284" y="567"/>
                    <a:pt x="282" y="557"/>
                    <a:pt x="282" y="526"/>
                  </a:cubicBezTo>
                  <a:lnTo>
                    <a:pt x="282" y="450"/>
                  </a:lnTo>
                  <a:lnTo>
                    <a:pt x="366" y="450"/>
                  </a:lnTo>
                  <a:lnTo>
                    <a:pt x="366" y="422"/>
                  </a:lnTo>
                  <a:lnTo>
                    <a:pt x="282" y="422"/>
                  </a:lnTo>
                  <a:lnTo>
                    <a:pt x="282" y="22"/>
                  </a:lnTo>
                  <a:cubicBezTo>
                    <a:pt x="282" y="6"/>
                    <a:pt x="282" y="0"/>
                    <a:pt x="269" y="0"/>
                  </a:cubicBezTo>
                  <a:cubicBezTo>
                    <a:pt x="262" y="0"/>
                    <a:pt x="260" y="0"/>
                    <a:pt x="254" y="10"/>
                  </a:cubicBezTo>
                  <a:lnTo>
                    <a:pt x="0" y="422"/>
                  </a:lnTo>
                  <a:lnTo>
                    <a:pt x="0" y="450"/>
                  </a:lnTo>
                  <a:close/>
                  <a:moveTo>
                    <a:pt x="224" y="422"/>
                  </a:moveTo>
                  <a:lnTo>
                    <a:pt x="22" y="422"/>
                  </a:lnTo>
                  <a:lnTo>
                    <a:pt x="224" y="9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5" name="Group 114" descr="28§display§=-1.75§svg§600§FALSE" title="TexMaths">
            <a:extLst>
              <a:ext uri="{FF2B5EF4-FFF2-40B4-BE49-F238E27FC236}">
                <a16:creationId xmlns:a16="http://schemas.microsoft.com/office/drawing/2014/main" id="{2DC74E77-4F1E-1C47-A3B1-8A1C0A4195D2}"/>
              </a:ext>
            </a:extLst>
          </p:cNvPr>
          <p:cNvGrpSpPr/>
          <p:nvPr/>
        </p:nvGrpSpPr>
        <p:grpSpPr>
          <a:xfrm>
            <a:off x="4773241" y="4389120"/>
            <a:ext cx="1078559" cy="243720"/>
            <a:chOff x="4773240" y="4389120"/>
            <a:chExt cx="1078559" cy="243720"/>
          </a:xfrm>
        </p:grpSpPr>
        <p:sp>
          <p:nvSpPr>
            <p:cNvPr id="116" name="Freeform 115">
              <a:extLst>
                <a:ext uri="{FF2B5EF4-FFF2-40B4-BE49-F238E27FC236}">
                  <a16:creationId xmlns:a16="http://schemas.microsoft.com/office/drawing/2014/main" id="{6B9F16C0-61DA-1C4D-8F01-83414970AA33}"/>
                </a:ext>
              </a:extLst>
            </p:cNvPr>
            <p:cNvSpPr/>
            <p:nvPr/>
          </p:nvSpPr>
          <p:spPr>
            <a:xfrm>
              <a:off x="4773240" y="4399920"/>
              <a:ext cx="1078559" cy="232920"/>
            </a:xfrm>
            <a:custGeom>
              <a:avLst/>
              <a:gdLst/>
              <a:ahLst/>
              <a:cxnLst>
                <a:cxn ang="3cd4">
                  <a:pos x="hc" y="t"/>
                </a:cxn>
                <a:cxn ang="cd2">
                  <a:pos x="l" y="vc"/>
                </a:cxn>
                <a:cxn ang="cd4">
                  <a:pos x="hc" y="b"/>
                </a:cxn>
                <a:cxn ang="0">
                  <a:pos x="r" y="vc"/>
                </a:cxn>
              </a:cxnLst>
              <a:rect l="l" t="t" r="r" b="b"/>
              <a:pathLst>
                <a:path w="2997" h="648">
                  <a:moveTo>
                    <a:pt x="1499" y="648"/>
                  </a:moveTo>
                  <a:lnTo>
                    <a:pt x="0" y="648"/>
                  </a:lnTo>
                  <a:lnTo>
                    <a:pt x="0" y="0"/>
                  </a:lnTo>
                  <a:lnTo>
                    <a:pt x="2997" y="0"/>
                  </a:lnTo>
                  <a:lnTo>
                    <a:pt x="2997" y="64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440E349E-4AE2-1F4D-B609-D46948E7F704}"/>
                </a:ext>
              </a:extLst>
            </p:cNvPr>
            <p:cNvSpPr/>
            <p:nvPr/>
          </p:nvSpPr>
          <p:spPr>
            <a:xfrm>
              <a:off x="4790160" y="4488120"/>
              <a:ext cx="199440" cy="75240"/>
            </a:xfrm>
            <a:custGeom>
              <a:avLst/>
              <a:gdLst/>
              <a:ahLst/>
              <a:cxnLst>
                <a:cxn ang="3cd4">
                  <a:pos x="hc" y="t"/>
                </a:cxn>
                <a:cxn ang="cd2">
                  <a:pos x="l" y="vc"/>
                </a:cxn>
                <a:cxn ang="cd4">
                  <a:pos x="hc" y="b"/>
                </a:cxn>
                <a:cxn ang="0">
                  <a:pos x="r" y="vc"/>
                </a:cxn>
              </a:cxnLst>
              <a:rect l="l" t="t" r="r" b="b"/>
              <a:pathLst>
                <a:path w="555" h="210">
                  <a:moveTo>
                    <a:pt x="527" y="36"/>
                  </a:moveTo>
                  <a:cubicBezTo>
                    <a:pt x="540" y="36"/>
                    <a:pt x="555" y="36"/>
                    <a:pt x="555" y="18"/>
                  </a:cubicBezTo>
                  <a:cubicBezTo>
                    <a:pt x="555" y="0"/>
                    <a:pt x="540" y="0"/>
                    <a:pt x="529" y="0"/>
                  </a:cubicBezTo>
                  <a:lnTo>
                    <a:pt x="28" y="0"/>
                  </a:lnTo>
                  <a:cubicBezTo>
                    <a:pt x="15" y="0"/>
                    <a:pt x="0" y="0"/>
                    <a:pt x="0" y="18"/>
                  </a:cubicBezTo>
                  <a:cubicBezTo>
                    <a:pt x="0" y="36"/>
                    <a:pt x="15" y="36"/>
                    <a:pt x="28" y="36"/>
                  </a:cubicBezTo>
                  <a:close/>
                  <a:moveTo>
                    <a:pt x="529" y="210"/>
                  </a:moveTo>
                  <a:cubicBezTo>
                    <a:pt x="540" y="210"/>
                    <a:pt x="555" y="210"/>
                    <a:pt x="555" y="192"/>
                  </a:cubicBezTo>
                  <a:cubicBezTo>
                    <a:pt x="555" y="174"/>
                    <a:pt x="540" y="174"/>
                    <a:pt x="527" y="174"/>
                  </a:cubicBezTo>
                  <a:lnTo>
                    <a:pt x="28" y="174"/>
                  </a:lnTo>
                  <a:cubicBezTo>
                    <a:pt x="15" y="174"/>
                    <a:pt x="0" y="174"/>
                    <a:pt x="0" y="192"/>
                  </a:cubicBezTo>
                  <a:cubicBezTo>
                    <a:pt x="0" y="210"/>
                    <a:pt x="15" y="210"/>
                    <a:pt x="28" y="21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E9C3B504-52D8-F447-9D8A-B76B56A0A103}"/>
                </a:ext>
              </a:extLst>
            </p:cNvPr>
            <p:cNvSpPr/>
            <p:nvPr/>
          </p:nvSpPr>
          <p:spPr>
            <a:xfrm>
              <a:off x="5113440" y="4518720"/>
              <a:ext cx="183240" cy="13320"/>
            </a:xfrm>
            <a:custGeom>
              <a:avLst/>
              <a:gdLst/>
              <a:ahLst/>
              <a:cxnLst>
                <a:cxn ang="3cd4">
                  <a:pos x="hc" y="t"/>
                </a:cxn>
                <a:cxn ang="cd2">
                  <a:pos x="l" y="vc"/>
                </a:cxn>
                <a:cxn ang="cd4">
                  <a:pos x="hc" y="b"/>
                </a:cxn>
                <a:cxn ang="0">
                  <a:pos x="r" y="vc"/>
                </a:cxn>
              </a:cxnLst>
              <a:rect l="l" t="t" r="r" b="b"/>
              <a:pathLst>
                <a:path w="510" h="38">
                  <a:moveTo>
                    <a:pt x="481" y="38"/>
                  </a:moveTo>
                  <a:cubicBezTo>
                    <a:pt x="494" y="38"/>
                    <a:pt x="510" y="38"/>
                    <a:pt x="510" y="18"/>
                  </a:cubicBezTo>
                  <a:cubicBezTo>
                    <a:pt x="510" y="0"/>
                    <a:pt x="494" y="0"/>
                    <a:pt x="481" y="0"/>
                  </a:cubicBezTo>
                  <a:lnTo>
                    <a:pt x="28" y="0"/>
                  </a:lnTo>
                  <a:cubicBezTo>
                    <a:pt x="15" y="0"/>
                    <a:pt x="0" y="0"/>
                    <a:pt x="0" y="18"/>
                  </a:cubicBezTo>
                  <a:cubicBezTo>
                    <a:pt x="0" y="38"/>
                    <a:pt x="15" y="38"/>
                    <a:pt x="28" y="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EFD8B1E0-82A8-664D-8238-305BE2968F72}"/>
                </a:ext>
              </a:extLst>
            </p:cNvPr>
            <p:cNvSpPr/>
            <p:nvPr/>
          </p:nvSpPr>
          <p:spPr>
            <a:xfrm>
              <a:off x="5347440" y="4392000"/>
              <a:ext cx="99360" cy="213840"/>
            </a:xfrm>
            <a:custGeom>
              <a:avLst/>
              <a:gdLst/>
              <a:ahLst/>
              <a:cxnLst>
                <a:cxn ang="3cd4">
                  <a:pos x="hc" y="t"/>
                </a:cxn>
                <a:cxn ang="cd2">
                  <a:pos x="l" y="vc"/>
                </a:cxn>
                <a:cxn ang="cd4">
                  <a:pos x="hc" y="b"/>
                </a:cxn>
                <a:cxn ang="0">
                  <a:pos x="r" y="vc"/>
                </a:cxn>
              </a:cxnLst>
              <a:rect l="l" t="t" r="r" b="b"/>
              <a:pathLst>
                <a:path w="277" h="595">
                  <a:moveTo>
                    <a:pt x="172" y="22"/>
                  </a:moveTo>
                  <a:cubicBezTo>
                    <a:pt x="172" y="2"/>
                    <a:pt x="172" y="0"/>
                    <a:pt x="153" y="0"/>
                  </a:cubicBezTo>
                  <a:cubicBezTo>
                    <a:pt x="100" y="57"/>
                    <a:pt x="27" y="57"/>
                    <a:pt x="0" y="57"/>
                  </a:cubicBezTo>
                  <a:lnTo>
                    <a:pt x="0" y="85"/>
                  </a:lnTo>
                  <a:cubicBezTo>
                    <a:pt x="17" y="85"/>
                    <a:pt x="66" y="85"/>
                    <a:pt x="110" y="61"/>
                  </a:cubicBezTo>
                  <a:lnTo>
                    <a:pt x="110" y="524"/>
                  </a:lnTo>
                  <a:cubicBezTo>
                    <a:pt x="110" y="557"/>
                    <a:pt x="108" y="567"/>
                    <a:pt x="32" y="567"/>
                  </a:cubicBezTo>
                  <a:lnTo>
                    <a:pt x="6" y="567"/>
                  </a:lnTo>
                  <a:lnTo>
                    <a:pt x="6" y="595"/>
                  </a:lnTo>
                  <a:cubicBezTo>
                    <a:pt x="34" y="591"/>
                    <a:pt x="108" y="591"/>
                    <a:pt x="140" y="591"/>
                  </a:cubicBezTo>
                  <a:cubicBezTo>
                    <a:pt x="174" y="591"/>
                    <a:pt x="246" y="591"/>
                    <a:pt x="277" y="595"/>
                  </a:cubicBezTo>
                  <a:lnTo>
                    <a:pt x="277" y="567"/>
                  </a:lnTo>
                  <a:lnTo>
                    <a:pt x="250" y="567"/>
                  </a:lnTo>
                  <a:cubicBezTo>
                    <a:pt x="174" y="567"/>
                    <a:pt x="172" y="557"/>
                    <a:pt x="172" y="52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C46262FC-3390-BA4A-80A4-3E76365325D8}"/>
                </a:ext>
              </a:extLst>
            </p:cNvPr>
            <p:cNvSpPr/>
            <p:nvPr/>
          </p:nvSpPr>
          <p:spPr>
            <a:xfrm>
              <a:off x="5496120" y="4571279"/>
              <a:ext cx="32400" cy="34560"/>
            </a:xfrm>
            <a:custGeom>
              <a:avLst/>
              <a:gdLst/>
              <a:ahLst/>
              <a:cxnLst>
                <a:cxn ang="3cd4">
                  <a:pos x="hc" y="t"/>
                </a:cxn>
                <a:cxn ang="cd2">
                  <a:pos x="l" y="vc"/>
                </a:cxn>
                <a:cxn ang="cd4">
                  <a:pos x="hc" y="b"/>
                </a:cxn>
                <a:cxn ang="0">
                  <a:pos x="r" y="vc"/>
                </a:cxn>
              </a:cxnLst>
              <a:rect l="l" t="t" r="r" b="b"/>
              <a:pathLst>
                <a:path w="91" h="97">
                  <a:moveTo>
                    <a:pt x="91" y="49"/>
                  </a:moveTo>
                  <a:cubicBezTo>
                    <a:pt x="91" y="22"/>
                    <a:pt x="70" y="0"/>
                    <a:pt x="45" y="0"/>
                  </a:cubicBezTo>
                  <a:cubicBezTo>
                    <a:pt x="21" y="0"/>
                    <a:pt x="0" y="22"/>
                    <a:pt x="0" y="49"/>
                  </a:cubicBezTo>
                  <a:cubicBezTo>
                    <a:pt x="0" y="75"/>
                    <a:pt x="21" y="97"/>
                    <a:pt x="45" y="97"/>
                  </a:cubicBezTo>
                  <a:cubicBezTo>
                    <a:pt x="70" y="97"/>
                    <a:pt x="91" y="75"/>
                    <a:pt x="91" y="4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E337C4F0-6C14-B24E-A516-12BBD54DF404}"/>
                </a:ext>
              </a:extLst>
            </p:cNvPr>
            <p:cNvSpPr/>
            <p:nvPr/>
          </p:nvSpPr>
          <p:spPr>
            <a:xfrm>
              <a:off x="5569920" y="4389120"/>
              <a:ext cx="128520" cy="223920"/>
            </a:xfrm>
            <a:custGeom>
              <a:avLst/>
              <a:gdLst/>
              <a:ahLst/>
              <a:cxnLst>
                <a:cxn ang="3cd4">
                  <a:pos x="hc" y="t"/>
                </a:cxn>
                <a:cxn ang="cd2">
                  <a:pos x="l" y="vc"/>
                </a:cxn>
                <a:cxn ang="cd4">
                  <a:pos x="hc" y="b"/>
                </a:cxn>
                <a:cxn ang="0">
                  <a:pos x="r" y="vc"/>
                </a:cxn>
              </a:cxnLst>
              <a:rect l="l" t="t" r="r" b="b"/>
              <a:pathLst>
                <a:path w="358" h="623">
                  <a:moveTo>
                    <a:pt x="350" y="61"/>
                  </a:moveTo>
                  <a:cubicBezTo>
                    <a:pt x="358" y="49"/>
                    <a:pt x="358" y="47"/>
                    <a:pt x="358" y="28"/>
                  </a:cubicBezTo>
                  <a:lnTo>
                    <a:pt x="155" y="28"/>
                  </a:lnTo>
                  <a:cubicBezTo>
                    <a:pt x="53" y="28"/>
                    <a:pt x="51" y="16"/>
                    <a:pt x="49" y="0"/>
                  </a:cubicBezTo>
                  <a:lnTo>
                    <a:pt x="28" y="0"/>
                  </a:lnTo>
                  <a:lnTo>
                    <a:pt x="0" y="184"/>
                  </a:lnTo>
                  <a:lnTo>
                    <a:pt x="21" y="184"/>
                  </a:lnTo>
                  <a:cubicBezTo>
                    <a:pt x="23" y="170"/>
                    <a:pt x="30" y="113"/>
                    <a:pt x="42" y="103"/>
                  </a:cubicBezTo>
                  <a:cubicBezTo>
                    <a:pt x="47" y="97"/>
                    <a:pt x="114" y="97"/>
                    <a:pt x="123" y="97"/>
                  </a:cubicBezTo>
                  <a:lnTo>
                    <a:pt x="297" y="97"/>
                  </a:lnTo>
                  <a:cubicBezTo>
                    <a:pt x="288" y="111"/>
                    <a:pt x="222" y="208"/>
                    <a:pt x="203" y="239"/>
                  </a:cubicBezTo>
                  <a:cubicBezTo>
                    <a:pt x="129" y="358"/>
                    <a:pt x="100" y="482"/>
                    <a:pt x="100" y="573"/>
                  </a:cubicBezTo>
                  <a:cubicBezTo>
                    <a:pt x="100" y="583"/>
                    <a:pt x="100" y="623"/>
                    <a:pt x="138" y="623"/>
                  </a:cubicBezTo>
                  <a:cubicBezTo>
                    <a:pt x="178" y="623"/>
                    <a:pt x="178" y="583"/>
                    <a:pt x="178" y="573"/>
                  </a:cubicBezTo>
                  <a:lnTo>
                    <a:pt x="178" y="528"/>
                  </a:lnTo>
                  <a:cubicBezTo>
                    <a:pt x="178" y="480"/>
                    <a:pt x="180" y="429"/>
                    <a:pt x="188" y="383"/>
                  </a:cubicBezTo>
                  <a:cubicBezTo>
                    <a:pt x="189" y="362"/>
                    <a:pt x="201" y="285"/>
                    <a:pt x="239"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89956F23-C40E-B642-86CD-6E39F54657BB}"/>
                </a:ext>
              </a:extLst>
            </p:cNvPr>
            <p:cNvSpPr/>
            <p:nvPr/>
          </p:nvSpPr>
          <p:spPr>
            <a:xfrm>
              <a:off x="5717160" y="4392000"/>
              <a:ext cx="119520" cy="220320"/>
            </a:xfrm>
            <a:custGeom>
              <a:avLst/>
              <a:gdLst/>
              <a:ahLst/>
              <a:cxnLst>
                <a:cxn ang="3cd4">
                  <a:pos x="hc" y="t"/>
                </a:cxn>
                <a:cxn ang="cd2">
                  <a:pos x="l" y="vc"/>
                </a:cxn>
                <a:cxn ang="cd4">
                  <a:pos x="hc" y="b"/>
                </a:cxn>
                <a:cxn ang="0">
                  <a:pos x="r" y="vc"/>
                </a:cxn>
              </a:cxnLst>
              <a:rect l="l" t="t" r="r" b="b"/>
              <a:pathLst>
                <a:path w="333" h="613">
                  <a:moveTo>
                    <a:pt x="333" y="415"/>
                  </a:moveTo>
                  <a:cubicBezTo>
                    <a:pt x="333" y="310"/>
                    <a:pt x="265" y="219"/>
                    <a:pt x="174" y="219"/>
                  </a:cubicBezTo>
                  <a:cubicBezTo>
                    <a:pt x="135" y="219"/>
                    <a:pt x="99" y="233"/>
                    <a:pt x="68" y="265"/>
                  </a:cubicBezTo>
                  <a:lnTo>
                    <a:pt x="68" y="91"/>
                  </a:lnTo>
                  <a:cubicBezTo>
                    <a:pt x="85" y="97"/>
                    <a:pt x="114" y="103"/>
                    <a:pt x="140" y="103"/>
                  </a:cubicBezTo>
                  <a:cubicBezTo>
                    <a:pt x="242" y="103"/>
                    <a:pt x="301" y="22"/>
                    <a:pt x="301" y="10"/>
                  </a:cubicBezTo>
                  <a:cubicBezTo>
                    <a:pt x="301" y="4"/>
                    <a:pt x="299" y="0"/>
                    <a:pt x="294" y="0"/>
                  </a:cubicBezTo>
                  <a:cubicBezTo>
                    <a:pt x="292" y="0"/>
                    <a:pt x="290" y="0"/>
                    <a:pt x="286" y="2"/>
                  </a:cubicBezTo>
                  <a:cubicBezTo>
                    <a:pt x="269" y="10"/>
                    <a:pt x="229" y="28"/>
                    <a:pt x="172" y="28"/>
                  </a:cubicBezTo>
                  <a:cubicBezTo>
                    <a:pt x="138" y="28"/>
                    <a:pt x="100" y="22"/>
                    <a:pt x="61" y="4"/>
                  </a:cubicBezTo>
                  <a:cubicBezTo>
                    <a:pt x="55" y="0"/>
                    <a:pt x="53" y="0"/>
                    <a:pt x="51" y="0"/>
                  </a:cubicBezTo>
                  <a:cubicBezTo>
                    <a:pt x="44" y="0"/>
                    <a:pt x="44" y="8"/>
                    <a:pt x="44" y="22"/>
                  </a:cubicBezTo>
                  <a:lnTo>
                    <a:pt x="44" y="285"/>
                  </a:lnTo>
                  <a:cubicBezTo>
                    <a:pt x="44" y="302"/>
                    <a:pt x="44" y="310"/>
                    <a:pt x="55" y="310"/>
                  </a:cubicBezTo>
                  <a:cubicBezTo>
                    <a:pt x="61" y="310"/>
                    <a:pt x="63" y="308"/>
                    <a:pt x="64" y="302"/>
                  </a:cubicBezTo>
                  <a:cubicBezTo>
                    <a:pt x="74" y="287"/>
                    <a:pt x="106" y="239"/>
                    <a:pt x="172" y="239"/>
                  </a:cubicBezTo>
                  <a:cubicBezTo>
                    <a:pt x="216" y="239"/>
                    <a:pt x="237" y="279"/>
                    <a:pt x="244" y="295"/>
                  </a:cubicBezTo>
                  <a:cubicBezTo>
                    <a:pt x="258" y="330"/>
                    <a:pt x="260" y="364"/>
                    <a:pt x="260" y="409"/>
                  </a:cubicBezTo>
                  <a:cubicBezTo>
                    <a:pt x="260" y="439"/>
                    <a:pt x="260" y="494"/>
                    <a:pt x="239" y="530"/>
                  </a:cubicBezTo>
                  <a:cubicBezTo>
                    <a:pt x="220" y="565"/>
                    <a:pt x="188" y="589"/>
                    <a:pt x="150" y="589"/>
                  </a:cubicBezTo>
                  <a:cubicBezTo>
                    <a:pt x="89" y="589"/>
                    <a:pt x="42" y="542"/>
                    <a:pt x="27" y="490"/>
                  </a:cubicBezTo>
                  <a:cubicBezTo>
                    <a:pt x="28" y="490"/>
                    <a:pt x="32" y="490"/>
                    <a:pt x="42" y="490"/>
                  </a:cubicBezTo>
                  <a:cubicBezTo>
                    <a:pt x="68" y="490"/>
                    <a:pt x="83" y="468"/>
                    <a:pt x="83" y="447"/>
                  </a:cubicBezTo>
                  <a:cubicBezTo>
                    <a:pt x="83" y="425"/>
                    <a:pt x="68" y="403"/>
                    <a:pt x="42" y="403"/>
                  </a:cubicBezTo>
                  <a:cubicBezTo>
                    <a:pt x="28" y="403"/>
                    <a:pt x="0" y="409"/>
                    <a:pt x="0" y="451"/>
                  </a:cubicBezTo>
                  <a:cubicBezTo>
                    <a:pt x="0" y="526"/>
                    <a:pt x="57" y="613"/>
                    <a:pt x="152" y="613"/>
                  </a:cubicBezTo>
                  <a:cubicBezTo>
                    <a:pt x="248" y="613"/>
                    <a:pt x="333" y="528"/>
                    <a:pt x="333" y="4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3" name="Freeform 122">
            <a:extLst>
              <a:ext uri="{FF2B5EF4-FFF2-40B4-BE49-F238E27FC236}">
                <a16:creationId xmlns:a16="http://schemas.microsoft.com/office/drawing/2014/main" id="{E92F5060-581E-A142-87C1-4458DE9B19A0}"/>
              </a:ext>
            </a:extLst>
          </p:cNvPr>
          <p:cNvSpPr/>
          <p:nvPr/>
        </p:nvSpPr>
        <p:spPr>
          <a:xfrm>
            <a:off x="112566" y="4017161"/>
            <a:ext cx="4520275" cy="788040"/>
          </a:xfrm>
          <a:custGeom>
            <a:avLst>
              <a:gd name="f0" fmla="val 7778"/>
              <a:gd name="f1" fmla="val -22398"/>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Why is this value NOT -1.75?</a:t>
            </a:r>
          </a:p>
        </p:txBody>
      </p:sp>
      <p:pic>
        <p:nvPicPr>
          <p:cNvPr id="127" name="Picture 126">
            <a:extLst>
              <a:ext uri="{FF2B5EF4-FFF2-40B4-BE49-F238E27FC236}">
                <a16:creationId xmlns:a16="http://schemas.microsoft.com/office/drawing/2014/main" id="{BD91117A-7D0C-C14A-91D0-A07610314A6F}"/>
              </a:ext>
            </a:extLst>
          </p:cNvPr>
          <p:cNvPicPr>
            <a:picLocks noChangeAspect="1"/>
          </p:cNvPicPr>
          <p:nvPr/>
        </p:nvPicPr>
        <p:blipFill>
          <a:blip r:embed="rId7">
            <a:lum/>
            <a:alphaModFix/>
          </a:blip>
          <a:srcRect/>
          <a:stretch>
            <a:fillRect/>
          </a:stretch>
        </p:blipFill>
        <p:spPr>
          <a:xfrm>
            <a:off x="4288680" y="4835160"/>
            <a:ext cx="5120639" cy="2586239"/>
          </a:xfrm>
          <a:prstGeom prst="rect">
            <a:avLst/>
          </a:prstGeom>
          <a:noFill/>
          <a:ln>
            <a:noFill/>
          </a:ln>
        </p:spPr>
      </p:pic>
      <p:sp>
        <p:nvSpPr>
          <p:cNvPr id="128" name="Title 127">
            <a:extLst>
              <a:ext uri="{FF2B5EF4-FFF2-40B4-BE49-F238E27FC236}">
                <a16:creationId xmlns:a16="http://schemas.microsoft.com/office/drawing/2014/main" id="{AED2CA26-26AE-EA40-95D3-3DC2640A8979}"/>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SB example 4.1</a:t>
            </a:r>
          </a:p>
        </p:txBody>
      </p:sp>
      <p:sp>
        <p:nvSpPr>
          <p:cNvPr id="6" name="Straight Connector 5">
            <a:extLst>
              <a:ext uri="{FF2B5EF4-FFF2-40B4-BE49-F238E27FC236}">
                <a16:creationId xmlns:a16="http://schemas.microsoft.com/office/drawing/2014/main" id="{4BB81955-B43D-8E4A-B818-CD5E74114E6D}"/>
              </a:ext>
            </a:extLst>
          </p:cNvPr>
          <p:cNvSpPr/>
          <p:nvPr/>
        </p:nvSpPr>
        <p:spPr>
          <a:xfrm flipH="1">
            <a:off x="2693521" y="1097279"/>
            <a:ext cx="1251360" cy="1856879"/>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667491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pic>
        <p:nvPicPr>
          <p:cNvPr id="136" name="Picture 135">
            <a:extLst>
              <a:ext uri="{FF2B5EF4-FFF2-40B4-BE49-F238E27FC236}">
                <a16:creationId xmlns:a16="http://schemas.microsoft.com/office/drawing/2014/main" id="{C91F4778-0076-644B-AD11-70E07C0CFF71}"/>
              </a:ext>
            </a:extLst>
          </p:cNvPr>
          <p:cNvPicPr>
            <a:picLocks noChangeAspect="1"/>
          </p:cNvPicPr>
          <p:nvPr/>
        </p:nvPicPr>
        <p:blipFill>
          <a:blip r:embed="rId3">
            <a:lum/>
            <a:alphaModFix/>
          </a:blip>
          <a:srcRect/>
          <a:stretch>
            <a:fillRect/>
          </a:stretch>
        </p:blipFill>
        <p:spPr>
          <a:xfrm>
            <a:off x="799380" y="2158588"/>
            <a:ext cx="2295000" cy="1837799"/>
          </a:xfrm>
          <a:prstGeom prst="rect">
            <a:avLst/>
          </a:prstGeom>
          <a:noFill/>
          <a:ln>
            <a:noFill/>
          </a:ln>
        </p:spPr>
      </p:pic>
      <p:sp>
        <p:nvSpPr>
          <p:cNvPr id="4" name="TextBox 3">
            <a:extLst>
              <a:ext uri="{FF2B5EF4-FFF2-40B4-BE49-F238E27FC236}">
                <a16:creationId xmlns:a16="http://schemas.microsoft.com/office/drawing/2014/main" id="{BE2649A3-592C-CB45-9C92-7434950808EE}"/>
              </a:ext>
            </a:extLst>
          </p:cNvPr>
          <p:cNvSpPr txBox="1"/>
          <p:nvPr/>
        </p:nvSpPr>
        <p:spPr>
          <a:xfrm>
            <a:off x="3944880" y="842400"/>
            <a:ext cx="5057388"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What does this value become on third iteration?</a:t>
            </a:r>
          </a:p>
        </p:txBody>
      </p:sp>
      <p:grpSp>
        <p:nvGrpSpPr>
          <p:cNvPr id="6" name="Group 5" descr="28§display§V^\pi(s) = \sum_{a} \pi(a|s) \sum_{s',r} p(s',r|s,a) [ r + \gamma V^\pi(s') ]§svg§600§FALSE" title="TexMaths">
            <a:extLst>
              <a:ext uri="{FF2B5EF4-FFF2-40B4-BE49-F238E27FC236}">
                <a16:creationId xmlns:a16="http://schemas.microsoft.com/office/drawing/2014/main" id="{DC3CF148-3EEA-A64D-B116-406AEE588486}"/>
              </a:ext>
            </a:extLst>
          </p:cNvPr>
          <p:cNvGrpSpPr/>
          <p:nvPr/>
        </p:nvGrpSpPr>
        <p:grpSpPr>
          <a:xfrm>
            <a:off x="4053601" y="1280159"/>
            <a:ext cx="5211000" cy="639721"/>
            <a:chOff x="4053600" y="1280159"/>
            <a:chExt cx="5211000" cy="639721"/>
          </a:xfrm>
        </p:grpSpPr>
        <p:sp>
          <p:nvSpPr>
            <p:cNvPr id="7" name="Freeform 6">
              <a:extLst>
                <a:ext uri="{FF2B5EF4-FFF2-40B4-BE49-F238E27FC236}">
                  <a16:creationId xmlns:a16="http://schemas.microsoft.com/office/drawing/2014/main" id="{7E3D8FA9-4712-EE4E-80AD-0806231D7F90}"/>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6D628784-A525-2F43-92E8-09B7076E5C31}"/>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3DCE1FF8-F04D-CA4B-9DFE-456641685366}"/>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DBA544E9-D75B-D743-90AE-EECB964AEFE7}"/>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0BAF1858-A805-8940-B29D-A7F72E217BA8}"/>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DF044628-CE1D-0940-8206-CB6B5D829707}"/>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4834B4E3-A509-5642-B071-0487D3E99F29}"/>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B611A4B-3255-084A-8007-61CD82C2E808}"/>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98EAA827-AF72-F845-829E-18363935E819}"/>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C3AA214C-4E45-DF4B-A401-6F407DECA021}"/>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35D4E19-008C-FC41-8ED0-C31D2BE479E2}"/>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A19D7A28-D6B4-9143-9E24-00C1A57DC70C}"/>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90AF5EBA-0072-DB4A-82AC-B8D983C53D80}"/>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44966C78-0F35-7A4D-8C28-32F355D91B11}"/>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2F373ABC-7E94-394C-9EA8-04DBD06006A8}"/>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C6FD4960-2EC8-5B44-BD9C-DA34CA44EF69}"/>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6A0E8D91-7EFA-1044-86CD-399B216D6532}"/>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8F80B09-2E0B-D240-95ED-F244B7EE767E}"/>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8DAA75E1-DD8D-7445-99E0-B129BA7BC844}"/>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C177327D-51E5-4746-8D22-6C415100089D}"/>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96D12477-3861-3746-AADD-C0969714EA4D}"/>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70605D75-4789-3B4E-A9D2-ADDCDB30058C}"/>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CEE65E91-7DB3-3543-BC71-C746C1A2E50E}"/>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E9A9377-6A8B-524F-9835-95D85C8B3DB6}"/>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8863F0C8-CA15-544F-992D-B5BBA589509F}"/>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C667AE49-ACD1-8C41-B6A5-8ED8824BB5C3}"/>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B4D6AA1E-A030-8647-97FE-F54E7304BFE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21391D0C-9B8C-9C4A-B052-7E99648D46B5}"/>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0AE057F0-1589-BA47-81E3-B94F994CF781}"/>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30C0A7CB-F479-DE4A-B4E0-4C24E36325E5}"/>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1D8B7E08-491C-1041-A42C-60E811429E76}"/>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31953F5-C402-B444-906A-BCA46230CD14}"/>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031FF1E-F0BE-2B40-8C5F-98D7CE12BB95}"/>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DE81525B-0E27-B04D-AABB-E181057CA412}"/>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ADB780A0-57E2-5241-82AD-A399DA2559A8}"/>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E796CDDA-6D55-1D4F-B651-162D140A900F}"/>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E6458F5F-AB98-8F48-9010-3AF6237E02BD}"/>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487F0762-7C9D-9A44-B8C1-8C070842B7CA}"/>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8716B17-C7B8-8140-8289-6ED09274FC5A}"/>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F3B75E23-E710-F24A-81BE-6033E4F54DCF}"/>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99114E9D-7ECD-714D-8412-8507CE702D5D}"/>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C8936C8-63B9-6D43-8A0C-4144EF370E78}"/>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9" name="Group 48" descr="28§display§= \sum_{a} \pi(a|s) [ r + \gamma V^\pi(s') ]§svg§600§FALSE" title="TexMaths">
            <a:extLst>
              <a:ext uri="{FF2B5EF4-FFF2-40B4-BE49-F238E27FC236}">
                <a16:creationId xmlns:a16="http://schemas.microsoft.com/office/drawing/2014/main" id="{51D6ABD5-4ADC-2F4A-A6B3-75E28C990E30}"/>
              </a:ext>
            </a:extLst>
          </p:cNvPr>
          <p:cNvGrpSpPr/>
          <p:nvPr/>
        </p:nvGrpSpPr>
        <p:grpSpPr>
          <a:xfrm>
            <a:off x="4784400" y="2103121"/>
            <a:ext cx="3028320" cy="639719"/>
            <a:chOff x="4784400" y="2103120"/>
            <a:chExt cx="3028320" cy="639719"/>
          </a:xfrm>
        </p:grpSpPr>
        <p:sp>
          <p:nvSpPr>
            <p:cNvPr id="50" name="Freeform 49">
              <a:extLst>
                <a:ext uri="{FF2B5EF4-FFF2-40B4-BE49-F238E27FC236}">
                  <a16:creationId xmlns:a16="http://schemas.microsoft.com/office/drawing/2014/main" id="{D7D07F3A-EC34-CE49-B07A-66109FCD9567}"/>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1C518391-43F3-F54D-89C3-5B2592AA0AB2}"/>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6250C842-E435-534B-8F09-A2F6A62AFBF4}"/>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FA08ED0C-739A-2A46-A539-D3A9791A2CCA}"/>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9B7510BE-D540-9E47-9AB2-52FB77C43C98}"/>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15C79C1-4166-5048-8E77-AED488BFD15B}"/>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12A5D42F-01EB-104E-BFFD-9DE325E43DCC}"/>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2AB71978-C754-0A47-B2B1-9D858079FE1D}"/>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070990B8-DE81-1140-9E76-9E918D63A31B}"/>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F9A892F8-9244-9348-B776-469E112ED10E}"/>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DAFC853B-589E-2D47-9A12-1900C5DF56D9}"/>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FF9D2684-979E-0346-AB8D-82A4B7FC380E}"/>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F92BB492-C75C-7B49-991C-ED5D6FC5E0E7}"/>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05251ECD-03B9-C148-B556-8C9B3C33D90E}"/>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F189FBDB-BA50-BC44-B40D-661E00E10DB0}"/>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2DD1A219-E37B-2747-B4EC-49AF043B3822}"/>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D9A06DB2-2AAB-DF49-AC79-2679559B7EB8}"/>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C07BAFEC-4E16-BB49-A28C-1BDB6B1BF950}"/>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84B68EB0-A790-5647-96D8-2DF51756156F}"/>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C9EF1F52-DA3E-2143-99B9-A1CB9759425B}"/>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98CE4058-F85B-1D46-9986-0A860297B03C}"/>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1" name="TextBox 70">
            <a:extLst>
              <a:ext uri="{FF2B5EF4-FFF2-40B4-BE49-F238E27FC236}">
                <a16:creationId xmlns:a16="http://schemas.microsoft.com/office/drawing/2014/main" id="{D6C32263-1C7E-1D43-81C2-3B80A268C833}"/>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2" name="Group 71" descr="28§display§= \sum_{a} 0.25 [ -1 + \gamma V^\pi(s') ]§svg§600§FALSE" title="TexMaths">
            <a:extLst>
              <a:ext uri="{FF2B5EF4-FFF2-40B4-BE49-F238E27FC236}">
                <a16:creationId xmlns:a16="http://schemas.microsoft.com/office/drawing/2014/main" id="{47A89E78-0C8F-5745-9749-B50E3BF14BCA}"/>
              </a:ext>
            </a:extLst>
          </p:cNvPr>
          <p:cNvGrpSpPr/>
          <p:nvPr/>
        </p:nvGrpSpPr>
        <p:grpSpPr>
          <a:xfrm>
            <a:off x="4773240" y="2926079"/>
            <a:ext cx="3028320" cy="639721"/>
            <a:chOff x="4773240" y="2926079"/>
            <a:chExt cx="3028320" cy="639721"/>
          </a:xfrm>
        </p:grpSpPr>
        <p:sp>
          <p:nvSpPr>
            <p:cNvPr id="73" name="Freeform 72">
              <a:extLst>
                <a:ext uri="{FF2B5EF4-FFF2-40B4-BE49-F238E27FC236}">
                  <a16:creationId xmlns:a16="http://schemas.microsoft.com/office/drawing/2014/main" id="{C2E8A3D6-F46C-204E-B9B6-96E965D70BBB}"/>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06CBEA5D-48C7-9244-9C35-75A562D31B74}"/>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9458AA29-155F-F54F-9AB7-AA247C086B82}"/>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F3375CB9-1283-8F4E-BEAD-C89D4340E645}"/>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DE878576-57EC-6241-9098-C64900121845}"/>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AAD1E8E8-CFFE-A040-AF68-7B0CB50C57FD}"/>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8F4FB17E-DE81-134B-80D3-AF68B7092653}"/>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3527A04A-9F21-2E47-B556-F51D4472D2C8}"/>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18063889-4A08-7146-AE0D-6A86D7D1A984}"/>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4422554A-258C-DC45-874F-FC8C1BF000F4}"/>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A8E3C16B-ED59-864A-968D-396A609CE7F0}"/>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DEA32888-A72F-BD4A-B40A-D0C90273714D}"/>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9903195-CFF4-F24A-B975-E0B500AA8A94}"/>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5621F885-0D75-254C-81A6-2E3C02C3BAA8}"/>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87E1F387-1089-714C-A2DD-8C91A3977E3E}"/>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EF7B9727-07BC-B844-966B-ACEC02977267}"/>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E43B9C0F-1E5D-B34A-AA79-78C53A87990D}"/>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E0627BC9-A024-784A-81FD-362FB7455EC1}"/>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94563C61-A923-EF4F-A4CD-8BE0942086C8}"/>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F38B5108-BCF0-7240-957C-283FD44EA8CB}"/>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4" name="Picture 93">
            <a:extLst>
              <a:ext uri="{FF2B5EF4-FFF2-40B4-BE49-F238E27FC236}">
                <a16:creationId xmlns:a16="http://schemas.microsoft.com/office/drawing/2014/main" id="{0AEAFBD5-E9B6-EB4F-8ECD-6F33F9188B14}"/>
              </a:ext>
            </a:extLst>
          </p:cNvPr>
          <p:cNvPicPr>
            <a:picLocks noChangeAspect="1"/>
          </p:cNvPicPr>
          <p:nvPr/>
        </p:nvPicPr>
        <p:blipFill>
          <a:blip r:embed="rId4">
            <a:lum/>
            <a:alphaModFix/>
          </a:blip>
          <a:srcRect/>
          <a:stretch>
            <a:fillRect/>
          </a:stretch>
        </p:blipFill>
        <p:spPr>
          <a:xfrm>
            <a:off x="812520" y="2148089"/>
            <a:ext cx="2295000" cy="1847519"/>
          </a:xfrm>
          <a:prstGeom prst="rect">
            <a:avLst/>
          </a:prstGeom>
          <a:noFill/>
          <a:ln>
            <a:noFill/>
          </a:ln>
        </p:spPr>
      </p:pic>
      <p:grpSp>
        <p:nvGrpSpPr>
          <p:cNvPr id="95" name="Group 94" descr="28§display§= -\frac{2.75}{4} -\frac{3}{4} -\frac{3}{4} -\frac{1}{4}§svg§600§FALSE" title="TexMaths">
            <a:extLst>
              <a:ext uri="{FF2B5EF4-FFF2-40B4-BE49-F238E27FC236}">
                <a16:creationId xmlns:a16="http://schemas.microsoft.com/office/drawing/2014/main" id="{63899C0F-0966-4C4C-9937-A8B8C9D672A9}"/>
              </a:ext>
            </a:extLst>
          </p:cNvPr>
          <p:cNvGrpSpPr/>
          <p:nvPr/>
        </p:nvGrpSpPr>
        <p:grpSpPr>
          <a:xfrm>
            <a:off x="4773240" y="3657600"/>
            <a:ext cx="2633040" cy="548280"/>
            <a:chOff x="4773240" y="3657600"/>
            <a:chExt cx="2633040" cy="548280"/>
          </a:xfrm>
        </p:grpSpPr>
        <p:sp>
          <p:nvSpPr>
            <p:cNvPr id="96" name="Freeform 95">
              <a:extLst>
                <a:ext uri="{FF2B5EF4-FFF2-40B4-BE49-F238E27FC236}">
                  <a16:creationId xmlns:a16="http://schemas.microsoft.com/office/drawing/2014/main" id="{B3E433D0-2FA8-E44C-85F5-7CC31E63CD2B}"/>
                </a:ext>
              </a:extLst>
            </p:cNvPr>
            <p:cNvSpPr/>
            <p:nvPr/>
          </p:nvSpPr>
          <p:spPr>
            <a:xfrm>
              <a:off x="4773240" y="3666600"/>
              <a:ext cx="2633039" cy="539280"/>
            </a:xfrm>
            <a:custGeom>
              <a:avLst/>
              <a:gdLst/>
              <a:ahLst/>
              <a:cxnLst>
                <a:cxn ang="3cd4">
                  <a:pos x="hc" y="t"/>
                </a:cxn>
                <a:cxn ang="cd2">
                  <a:pos x="l" y="vc"/>
                </a:cxn>
                <a:cxn ang="cd4">
                  <a:pos x="hc" y="b"/>
                </a:cxn>
                <a:cxn ang="0">
                  <a:pos x="r" y="vc"/>
                </a:cxn>
              </a:cxnLst>
              <a:rect l="l" t="t" r="r" b="b"/>
              <a:pathLst>
                <a:path w="7315" h="1499">
                  <a:moveTo>
                    <a:pt x="3658" y="1499"/>
                  </a:moveTo>
                  <a:lnTo>
                    <a:pt x="0" y="1499"/>
                  </a:lnTo>
                  <a:lnTo>
                    <a:pt x="0" y="0"/>
                  </a:lnTo>
                  <a:lnTo>
                    <a:pt x="7315" y="0"/>
                  </a:lnTo>
                  <a:lnTo>
                    <a:pt x="7315" y="149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A178FD8C-886E-2A41-B295-B8B6F488D0CF}"/>
                </a:ext>
              </a:extLst>
            </p:cNvPr>
            <p:cNvSpPr/>
            <p:nvPr/>
          </p:nvSpPr>
          <p:spPr>
            <a:xfrm>
              <a:off x="4788720" y="3922560"/>
              <a:ext cx="182520" cy="63360"/>
            </a:xfrm>
            <a:custGeom>
              <a:avLst/>
              <a:gdLst/>
              <a:ahLst/>
              <a:cxnLst>
                <a:cxn ang="3cd4">
                  <a:pos x="hc" y="t"/>
                </a:cxn>
                <a:cxn ang="cd2">
                  <a:pos x="l" y="vc"/>
                </a:cxn>
                <a:cxn ang="cd4">
                  <a:pos x="hc" y="b"/>
                </a:cxn>
                <a:cxn ang="0">
                  <a:pos x="r" y="vc"/>
                </a:cxn>
              </a:cxnLst>
              <a:rect l="l" t="t" r="r" b="b"/>
              <a:pathLst>
                <a:path w="508" h="177">
                  <a:moveTo>
                    <a:pt x="482" y="31"/>
                  </a:moveTo>
                  <a:cubicBezTo>
                    <a:pt x="494" y="31"/>
                    <a:pt x="508" y="31"/>
                    <a:pt x="508" y="15"/>
                  </a:cubicBezTo>
                  <a:cubicBezTo>
                    <a:pt x="508" y="0"/>
                    <a:pt x="494" y="0"/>
                    <a:pt x="484" y="0"/>
                  </a:cubicBezTo>
                  <a:lnTo>
                    <a:pt x="26" y="0"/>
                  </a:lnTo>
                  <a:cubicBezTo>
                    <a:pt x="14" y="0"/>
                    <a:pt x="0" y="0"/>
                    <a:pt x="0" y="15"/>
                  </a:cubicBezTo>
                  <a:cubicBezTo>
                    <a:pt x="0" y="31"/>
                    <a:pt x="14" y="31"/>
                    <a:pt x="26" y="31"/>
                  </a:cubicBezTo>
                  <a:close/>
                  <a:moveTo>
                    <a:pt x="484" y="177"/>
                  </a:moveTo>
                  <a:cubicBezTo>
                    <a:pt x="494" y="177"/>
                    <a:pt x="508" y="177"/>
                    <a:pt x="508" y="161"/>
                  </a:cubicBezTo>
                  <a:cubicBezTo>
                    <a:pt x="508" y="146"/>
                    <a:pt x="494" y="146"/>
                    <a:pt x="482" y="146"/>
                  </a:cubicBezTo>
                  <a:lnTo>
                    <a:pt x="26" y="146"/>
                  </a:lnTo>
                  <a:cubicBezTo>
                    <a:pt x="14" y="146"/>
                    <a:pt x="0" y="146"/>
                    <a:pt x="0" y="161"/>
                  </a:cubicBezTo>
                  <a:cubicBezTo>
                    <a:pt x="0" y="177"/>
                    <a:pt x="14" y="177"/>
                    <a:pt x="26"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3CAA614C-4377-754C-AC0F-9A89B52AEFDE}"/>
                </a:ext>
              </a:extLst>
            </p:cNvPr>
            <p:cNvSpPr/>
            <p:nvPr/>
          </p:nvSpPr>
          <p:spPr>
            <a:xfrm>
              <a:off x="50846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1911447-B321-F74E-9CAB-059C0539B732}"/>
                </a:ext>
              </a:extLst>
            </p:cNvPr>
            <p:cNvSpPr/>
            <p:nvPr/>
          </p:nvSpPr>
          <p:spPr>
            <a:xfrm>
              <a:off x="5321160" y="3660120"/>
              <a:ext cx="109440" cy="179640"/>
            </a:xfrm>
            <a:custGeom>
              <a:avLst/>
              <a:gdLst/>
              <a:ahLst/>
              <a:cxnLst>
                <a:cxn ang="3cd4">
                  <a:pos x="hc" y="t"/>
                </a:cxn>
                <a:cxn ang="cd2">
                  <a:pos x="l" y="vc"/>
                </a:cxn>
                <a:cxn ang="cd4">
                  <a:pos x="hc" y="b"/>
                </a:cxn>
                <a:cxn ang="0">
                  <a:pos x="r" y="vc"/>
                </a:cxn>
              </a:cxnLst>
              <a:rect l="l" t="t" r="r" b="b"/>
              <a:pathLst>
                <a:path w="305" h="500">
                  <a:moveTo>
                    <a:pt x="59" y="442"/>
                  </a:moveTo>
                  <a:lnTo>
                    <a:pt x="140" y="364"/>
                  </a:lnTo>
                  <a:cubicBezTo>
                    <a:pt x="260" y="260"/>
                    <a:pt x="305" y="221"/>
                    <a:pt x="305" y="146"/>
                  </a:cubicBezTo>
                  <a:cubicBezTo>
                    <a:pt x="305" y="59"/>
                    <a:pt x="237" y="0"/>
                    <a:pt x="144" y="0"/>
                  </a:cubicBezTo>
                  <a:cubicBezTo>
                    <a:pt x="57" y="0"/>
                    <a:pt x="0" y="70"/>
                    <a:pt x="0" y="136"/>
                  </a:cubicBezTo>
                  <a:cubicBezTo>
                    <a:pt x="0" y="177"/>
                    <a:pt x="38" y="177"/>
                    <a:pt x="40" y="177"/>
                  </a:cubicBezTo>
                  <a:cubicBezTo>
                    <a:pt x="54" y="177"/>
                    <a:pt x="80" y="168"/>
                    <a:pt x="80" y="138"/>
                  </a:cubicBezTo>
                  <a:cubicBezTo>
                    <a:pt x="80" y="119"/>
                    <a:pt x="66" y="99"/>
                    <a:pt x="40" y="99"/>
                  </a:cubicBezTo>
                  <a:cubicBezTo>
                    <a:pt x="33" y="99"/>
                    <a:pt x="33" y="99"/>
                    <a:pt x="29" y="100"/>
                  </a:cubicBezTo>
                  <a:cubicBezTo>
                    <a:pt x="47" y="51"/>
                    <a:pt x="88" y="24"/>
                    <a:pt x="133" y="24"/>
                  </a:cubicBezTo>
                  <a:cubicBezTo>
                    <a:pt x="203" y="24"/>
                    <a:pt x="236" y="83"/>
                    <a:pt x="236" y="146"/>
                  </a:cubicBezTo>
                  <a:cubicBezTo>
                    <a:pt x="236" y="206"/>
                    <a:pt x="198" y="265"/>
                    <a:pt x="156" y="311"/>
                  </a:cubicBezTo>
                  <a:lnTo>
                    <a:pt x="9" y="471"/>
                  </a:lnTo>
                  <a:cubicBezTo>
                    <a:pt x="0" y="479"/>
                    <a:pt x="0" y="481"/>
                    <a:pt x="0" y="500"/>
                  </a:cubicBezTo>
                  <a:lnTo>
                    <a:pt x="284" y="500"/>
                  </a:lnTo>
                  <a:lnTo>
                    <a:pt x="305" y="369"/>
                  </a:lnTo>
                  <a:lnTo>
                    <a:pt x="286" y="369"/>
                  </a:lnTo>
                  <a:cubicBezTo>
                    <a:pt x="283" y="391"/>
                    <a:pt x="277" y="425"/>
                    <a:pt x="270" y="435"/>
                  </a:cubicBezTo>
                  <a:cubicBezTo>
                    <a:pt x="263" y="442"/>
                    <a:pt x="213" y="442"/>
                    <a:pt x="198" y="44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F34EE6A9-70ED-B043-87CA-94C7E0C4E060}"/>
                </a:ext>
              </a:extLst>
            </p:cNvPr>
            <p:cNvSpPr/>
            <p:nvPr/>
          </p:nvSpPr>
          <p:spPr>
            <a:xfrm>
              <a:off x="5467320" y="3810600"/>
              <a:ext cx="29520" cy="29160"/>
            </a:xfrm>
            <a:custGeom>
              <a:avLst/>
              <a:gdLst/>
              <a:ahLst/>
              <a:cxnLst>
                <a:cxn ang="3cd4">
                  <a:pos x="hc" y="t"/>
                </a:cxn>
                <a:cxn ang="cd2">
                  <a:pos x="l" y="vc"/>
                </a:cxn>
                <a:cxn ang="cd4">
                  <a:pos x="hc" y="b"/>
                </a:cxn>
                <a:cxn ang="0">
                  <a:pos x="r" y="vc"/>
                </a:cxn>
              </a:cxnLst>
              <a:rect l="l" t="t" r="r" b="b"/>
              <a:pathLst>
                <a:path w="83" h="82">
                  <a:moveTo>
                    <a:pt x="83" y="41"/>
                  </a:moveTo>
                  <a:cubicBezTo>
                    <a:pt x="83" y="19"/>
                    <a:pt x="64" y="0"/>
                    <a:pt x="42" y="0"/>
                  </a:cubicBezTo>
                  <a:cubicBezTo>
                    <a:pt x="19" y="0"/>
                    <a:pt x="0" y="19"/>
                    <a:pt x="0" y="41"/>
                  </a:cubicBezTo>
                  <a:cubicBezTo>
                    <a:pt x="0" y="63"/>
                    <a:pt x="19" y="82"/>
                    <a:pt x="42" y="82"/>
                  </a:cubicBezTo>
                  <a:cubicBezTo>
                    <a:pt x="64" y="82"/>
                    <a:pt x="83" y="63"/>
                    <a:pt x="83"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DC3C85AC-9A0C-294A-9AE7-B6CB3CF1AD9F}"/>
                </a:ext>
              </a:extLst>
            </p:cNvPr>
            <p:cNvSpPr/>
            <p:nvPr/>
          </p:nvSpPr>
          <p:spPr>
            <a:xfrm>
              <a:off x="5535000" y="3657600"/>
              <a:ext cx="117720" cy="187920"/>
            </a:xfrm>
            <a:custGeom>
              <a:avLst/>
              <a:gdLst/>
              <a:ahLst/>
              <a:cxnLst>
                <a:cxn ang="3cd4">
                  <a:pos x="hc" y="t"/>
                </a:cxn>
                <a:cxn ang="cd2">
                  <a:pos x="l" y="vc"/>
                </a:cxn>
                <a:cxn ang="cd4">
                  <a:pos x="hc" y="b"/>
                </a:cxn>
                <a:cxn ang="0">
                  <a:pos x="r" y="vc"/>
                </a:cxn>
              </a:cxnLst>
              <a:rect l="l" t="t" r="r" b="b"/>
              <a:pathLst>
                <a:path w="328" h="523">
                  <a:moveTo>
                    <a:pt x="322" y="51"/>
                  </a:moveTo>
                  <a:cubicBezTo>
                    <a:pt x="328" y="41"/>
                    <a:pt x="328" y="39"/>
                    <a:pt x="328" y="24"/>
                  </a:cubicBezTo>
                  <a:lnTo>
                    <a:pt x="142" y="24"/>
                  </a:lnTo>
                  <a:cubicBezTo>
                    <a:pt x="49" y="24"/>
                    <a:pt x="47" y="14"/>
                    <a:pt x="45" y="0"/>
                  </a:cubicBezTo>
                  <a:lnTo>
                    <a:pt x="26" y="0"/>
                  </a:lnTo>
                  <a:lnTo>
                    <a:pt x="0" y="155"/>
                  </a:lnTo>
                  <a:lnTo>
                    <a:pt x="19" y="155"/>
                  </a:lnTo>
                  <a:cubicBezTo>
                    <a:pt x="21" y="143"/>
                    <a:pt x="28" y="95"/>
                    <a:pt x="38" y="87"/>
                  </a:cubicBezTo>
                  <a:cubicBezTo>
                    <a:pt x="43" y="82"/>
                    <a:pt x="104" y="82"/>
                    <a:pt x="113" y="82"/>
                  </a:cubicBezTo>
                  <a:lnTo>
                    <a:pt x="272" y="82"/>
                  </a:lnTo>
                  <a:cubicBezTo>
                    <a:pt x="263" y="93"/>
                    <a:pt x="203" y="175"/>
                    <a:pt x="185" y="200"/>
                  </a:cubicBezTo>
                  <a:cubicBezTo>
                    <a:pt x="118" y="301"/>
                    <a:pt x="92" y="404"/>
                    <a:pt x="92" y="481"/>
                  </a:cubicBezTo>
                  <a:cubicBezTo>
                    <a:pt x="92" y="489"/>
                    <a:pt x="92" y="523"/>
                    <a:pt x="127" y="523"/>
                  </a:cubicBezTo>
                  <a:cubicBezTo>
                    <a:pt x="163" y="523"/>
                    <a:pt x="163" y="489"/>
                    <a:pt x="163" y="481"/>
                  </a:cubicBezTo>
                  <a:lnTo>
                    <a:pt x="163" y="443"/>
                  </a:lnTo>
                  <a:cubicBezTo>
                    <a:pt x="163" y="403"/>
                    <a:pt x="165" y="360"/>
                    <a:pt x="172" y="321"/>
                  </a:cubicBezTo>
                  <a:cubicBezTo>
                    <a:pt x="173" y="304"/>
                    <a:pt x="184" y="240"/>
                    <a:pt x="218" y="1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6C94A2BC-B91D-3943-B67C-0D0B873E6190}"/>
                </a:ext>
              </a:extLst>
            </p:cNvPr>
            <p:cNvSpPr/>
            <p:nvPr/>
          </p:nvSpPr>
          <p:spPr>
            <a:xfrm>
              <a:off x="5670000" y="3660120"/>
              <a:ext cx="109440" cy="185040"/>
            </a:xfrm>
            <a:custGeom>
              <a:avLst/>
              <a:gdLst/>
              <a:ahLst/>
              <a:cxnLst>
                <a:cxn ang="3cd4">
                  <a:pos x="hc" y="t"/>
                </a:cxn>
                <a:cxn ang="cd2">
                  <a:pos x="l" y="vc"/>
                </a:cxn>
                <a:cxn ang="cd4">
                  <a:pos x="hc" y="b"/>
                </a:cxn>
                <a:cxn ang="0">
                  <a:pos x="r" y="vc"/>
                </a:cxn>
              </a:cxnLst>
              <a:rect l="l" t="t" r="r" b="b"/>
              <a:pathLst>
                <a:path w="305" h="515">
                  <a:moveTo>
                    <a:pt x="305" y="348"/>
                  </a:moveTo>
                  <a:cubicBezTo>
                    <a:pt x="305" y="260"/>
                    <a:pt x="243" y="183"/>
                    <a:pt x="159" y="183"/>
                  </a:cubicBezTo>
                  <a:cubicBezTo>
                    <a:pt x="123" y="183"/>
                    <a:pt x="90" y="195"/>
                    <a:pt x="62" y="223"/>
                  </a:cubicBezTo>
                  <a:lnTo>
                    <a:pt x="62" y="76"/>
                  </a:lnTo>
                  <a:cubicBezTo>
                    <a:pt x="78" y="82"/>
                    <a:pt x="104" y="87"/>
                    <a:pt x="128" y="87"/>
                  </a:cubicBezTo>
                  <a:cubicBezTo>
                    <a:pt x="222" y="87"/>
                    <a:pt x="276" y="19"/>
                    <a:pt x="276" y="8"/>
                  </a:cubicBezTo>
                  <a:cubicBezTo>
                    <a:pt x="276" y="3"/>
                    <a:pt x="274" y="0"/>
                    <a:pt x="269" y="0"/>
                  </a:cubicBezTo>
                  <a:cubicBezTo>
                    <a:pt x="267" y="0"/>
                    <a:pt x="265" y="0"/>
                    <a:pt x="262" y="2"/>
                  </a:cubicBezTo>
                  <a:cubicBezTo>
                    <a:pt x="246" y="8"/>
                    <a:pt x="210" y="24"/>
                    <a:pt x="158" y="24"/>
                  </a:cubicBezTo>
                  <a:cubicBezTo>
                    <a:pt x="127" y="24"/>
                    <a:pt x="92" y="19"/>
                    <a:pt x="55" y="3"/>
                  </a:cubicBezTo>
                  <a:cubicBezTo>
                    <a:pt x="50" y="0"/>
                    <a:pt x="49" y="0"/>
                    <a:pt x="47" y="0"/>
                  </a:cubicBezTo>
                  <a:cubicBezTo>
                    <a:pt x="40" y="0"/>
                    <a:pt x="40" y="7"/>
                    <a:pt x="40" y="19"/>
                  </a:cubicBezTo>
                  <a:lnTo>
                    <a:pt x="40" y="240"/>
                  </a:lnTo>
                  <a:cubicBezTo>
                    <a:pt x="40" y="253"/>
                    <a:pt x="40" y="260"/>
                    <a:pt x="50" y="260"/>
                  </a:cubicBezTo>
                  <a:cubicBezTo>
                    <a:pt x="55" y="260"/>
                    <a:pt x="57" y="258"/>
                    <a:pt x="61" y="253"/>
                  </a:cubicBezTo>
                  <a:cubicBezTo>
                    <a:pt x="68" y="241"/>
                    <a:pt x="97" y="200"/>
                    <a:pt x="158" y="200"/>
                  </a:cubicBezTo>
                  <a:cubicBezTo>
                    <a:pt x="198" y="200"/>
                    <a:pt x="218" y="234"/>
                    <a:pt x="224" y="248"/>
                  </a:cubicBezTo>
                  <a:cubicBezTo>
                    <a:pt x="236" y="277"/>
                    <a:pt x="237" y="306"/>
                    <a:pt x="237" y="343"/>
                  </a:cubicBezTo>
                  <a:cubicBezTo>
                    <a:pt x="237" y="369"/>
                    <a:pt x="237" y="415"/>
                    <a:pt x="218" y="445"/>
                  </a:cubicBezTo>
                  <a:cubicBezTo>
                    <a:pt x="201" y="474"/>
                    <a:pt x="172" y="494"/>
                    <a:pt x="137" y="494"/>
                  </a:cubicBezTo>
                  <a:cubicBezTo>
                    <a:pt x="81" y="494"/>
                    <a:pt x="38" y="455"/>
                    <a:pt x="24" y="411"/>
                  </a:cubicBezTo>
                  <a:cubicBezTo>
                    <a:pt x="26" y="411"/>
                    <a:pt x="29" y="411"/>
                    <a:pt x="38" y="411"/>
                  </a:cubicBezTo>
                  <a:cubicBezTo>
                    <a:pt x="62" y="411"/>
                    <a:pt x="76" y="392"/>
                    <a:pt x="76" y="375"/>
                  </a:cubicBezTo>
                  <a:cubicBezTo>
                    <a:pt x="76" y="357"/>
                    <a:pt x="62" y="338"/>
                    <a:pt x="38" y="338"/>
                  </a:cubicBezTo>
                  <a:cubicBezTo>
                    <a:pt x="26" y="338"/>
                    <a:pt x="0" y="343"/>
                    <a:pt x="0" y="379"/>
                  </a:cubicBezTo>
                  <a:cubicBezTo>
                    <a:pt x="0" y="443"/>
                    <a:pt x="54" y="515"/>
                    <a:pt x="139" y="515"/>
                  </a:cubicBezTo>
                  <a:cubicBezTo>
                    <a:pt x="227" y="515"/>
                    <a:pt x="305" y="443"/>
                    <a:pt x="305" y="3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0ED9A42C-5C5D-F64D-9EF6-2DDF65C4D5A9}"/>
                </a:ext>
              </a:extLst>
            </p:cNvPr>
            <p:cNvSpPr/>
            <p:nvPr/>
          </p:nvSpPr>
          <p:spPr>
            <a:xfrm>
              <a:off x="5307479" y="3948840"/>
              <a:ext cx="487800" cy="11160"/>
            </a:xfrm>
            <a:custGeom>
              <a:avLst/>
              <a:gdLst/>
              <a:ahLst/>
              <a:cxnLst>
                <a:cxn ang="3cd4">
                  <a:pos x="hc" y="t"/>
                </a:cxn>
                <a:cxn ang="cd2">
                  <a:pos x="l" y="vc"/>
                </a:cxn>
                <a:cxn ang="cd4">
                  <a:pos x="hc" y="b"/>
                </a:cxn>
                <a:cxn ang="0">
                  <a:pos x="r" y="vc"/>
                </a:cxn>
              </a:cxnLst>
              <a:rect l="l" t="t" r="r" b="b"/>
              <a:pathLst>
                <a:path w="1356" h="32">
                  <a:moveTo>
                    <a:pt x="678" y="32"/>
                  </a:moveTo>
                  <a:lnTo>
                    <a:pt x="0" y="32"/>
                  </a:lnTo>
                  <a:lnTo>
                    <a:pt x="0" y="0"/>
                  </a:lnTo>
                  <a:lnTo>
                    <a:pt x="1356" y="0"/>
                  </a:lnTo>
                  <a:lnTo>
                    <a:pt x="1356"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DAF1620F-4C69-134D-B0DD-CA9816C270D3}"/>
                </a:ext>
              </a:extLst>
            </p:cNvPr>
            <p:cNvSpPr/>
            <p:nvPr/>
          </p:nvSpPr>
          <p:spPr>
            <a:xfrm>
              <a:off x="549036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30EF6388-403C-0449-98E7-AC2FFE0EB138}"/>
                </a:ext>
              </a:extLst>
            </p:cNvPr>
            <p:cNvSpPr/>
            <p:nvPr/>
          </p:nvSpPr>
          <p:spPr>
            <a:xfrm>
              <a:off x="59108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F04EF147-7C98-4447-8D46-9D304C2F6336}"/>
                </a:ext>
              </a:extLst>
            </p:cNvPr>
            <p:cNvSpPr/>
            <p:nvPr/>
          </p:nvSpPr>
          <p:spPr>
            <a:xfrm>
              <a:off x="6206040" y="3660120"/>
              <a:ext cx="113760" cy="185040"/>
            </a:xfrm>
            <a:custGeom>
              <a:avLst/>
              <a:gdLst/>
              <a:ahLst/>
              <a:cxnLst>
                <a:cxn ang="3cd4">
                  <a:pos x="hc" y="t"/>
                </a:cxn>
                <a:cxn ang="cd2">
                  <a:pos x="l" y="vc"/>
                </a:cxn>
                <a:cxn ang="cd4">
                  <a:pos x="hc" y="b"/>
                </a:cxn>
                <a:cxn ang="0">
                  <a:pos x="r" y="vc"/>
                </a:cxn>
              </a:cxnLst>
              <a:rect l="l" t="t" r="r" b="b"/>
              <a:pathLst>
                <a:path w="317" h="515">
                  <a:moveTo>
                    <a:pt x="191" y="234"/>
                  </a:moveTo>
                  <a:cubicBezTo>
                    <a:pt x="253" y="216"/>
                    <a:pt x="296" y="163"/>
                    <a:pt x="296" y="104"/>
                  </a:cubicBezTo>
                  <a:cubicBezTo>
                    <a:pt x="296" y="42"/>
                    <a:pt x="231" y="0"/>
                    <a:pt x="156" y="0"/>
                  </a:cubicBezTo>
                  <a:cubicBezTo>
                    <a:pt x="78" y="0"/>
                    <a:pt x="21" y="44"/>
                    <a:pt x="21" y="102"/>
                  </a:cubicBezTo>
                  <a:cubicBezTo>
                    <a:pt x="21" y="126"/>
                    <a:pt x="38" y="141"/>
                    <a:pt x="59" y="141"/>
                  </a:cubicBezTo>
                  <a:cubicBezTo>
                    <a:pt x="83" y="141"/>
                    <a:pt x="99" y="124"/>
                    <a:pt x="99" y="102"/>
                  </a:cubicBezTo>
                  <a:cubicBezTo>
                    <a:pt x="99" y="65"/>
                    <a:pt x="62" y="65"/>
                    <a:pt x="52" y="65"/>
                  </a:cubicBezTo>
                  <a:cubicBezTo>
                    <a:pt x="75" y="29"/>
                    <a:pt x="125" y="19"/>
                    <a:pt x="153" y="19"/>
                  </a:cubicBezTo>
                  <a:cubicBezTo>
                    <a:pt x="184" y="19"/>
                    <a:pt x="227" y="36"/>
                    <a:pt x="227" y="102"/>
                  </a:cubicBezTo>
                  <a:cubicBezTo>
                    <a:pt x="227" y="112"/>
                    <a:pt x="225" y="155"/>
                    <a:pt x="205" y="189"/>
                  </a:cubicBezTo>
                  <a:cubicBezTo>
                    <a:pt x="182" y="224"/>
                    <a:pt x="156" y="226"/>
                    <a:pt x="137" y="228"/>
                  </a:cubicBezTo>
                  <a:cubicBezTo>
                    <a:pt x="132" y="228"/>
                    <a:pt x="113" y="229"/>
                    <a:pt x="107" y="229"/>
                  </a:cubicBezTo>
                  <a:cubicBezTo>
                    <a:pt x="101" y="229"/>
                    <a:pt x="95" y="231"/>
                    <a:pt x="95" y="238"/>
                  </a:cubicBezTo>
                  <a:cubicBezTo>
                    <a:pt x="95" y="246"/>
                    <a:pt x="101" y="246"/>
                    <a:pt x="114" y="246"/>
                  </a:cubicBezTo>
                  <a:lnTo>
                    <a:pt x="147" y="246"/>
                  </a:lnTo>
                  <a:cubicBezTo>
                    <a:pt x="210" y="246"/>
                    <a:pt x="239" y="297"/>
                    <a:pt x="239" y="370"/>
                  </a:cubicBezTo>
                  <a:cubicBezTo>
                    <a:pt x="239" y="472"/>
                    <a:pt x="185" y="494"/>
                    <a:pt x="153" y="494"/>
                  </a:cubicBezTo>
                  <a:cubicBezTo>
                    <a:pt x="120" y="494"/>
                    <a:pt x="62" y="481"/>
                    <a:pt x="35" y="437"/>
                  </a:cubicBezTo>
                  <a:cubicBezTo>
                    <a:pt x="62" y="442"/>
                    <a:pt x="85" y="425"/>
                    <a:pt x="85" y="396"/>
                  </a:cubicBezTo>
                  <a:cubicBezTo>
                    <a:pt x="85" y="369"/>
                    <a:pt x="66" y="353"/>
                    <a:pt x="43" y="353"/>
                  </a:cubicBezTo>
                  <a:cubicBezTo>
                    <a:pt x="24" y="353"/>
                    <a:pt x="0" y="365"/>
                    <a:pt x="0" y="398"/>
                  </a:cubicBezTo>
                  <a:cubicBezTo>
                    <a:pt x="0" y="466"/>
                    <a:pt x="71" y="515"/>
                    <a:pt x="154" y="515"/>
                  </a:cubicBezTo>
                  <a:cubicBezTo>
                    <a:pt x="248" y="515"/>
                    <a:pt x="317" y="447"/>
                    <a:pt x="317" y="370"/>
                  </a:cubicBezTo>
                  <a:cubicBezTo>
                    <a:pt x="317" y="309"/>
                    <a:pt x="269" y="251"/>
                    <a:pt x="191" y="2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29EB3972-7AB1-0A4F-8559-E20A634B5C60}"/>
                </a:ext>
              </a:extLst>
            </p:cNvPr>
            <p:cNvSpPr/>
            <p:nvPr/>
          </p:nvSpPr>
          <p:spPr>
            <a:xfrm>
              <a:off x="6194879"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FE0266BC-04C8-B340-B057-14822AF76C9F}"/>
                </a:ext>
              </a:extLst>
            </p:cNvPr>
            <p:cNvSpPr/>
            <p:nvPr/>
          </p:nvSpPr>
          <p:spPr>
            <a:xfrm>
              <a:off x="620244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2F26E43C-D42C-374A-A25F-DACEEF03ED4F}"/>
                </a:ext>
              </a:extLst>
            </p:cNvPr>
            <p:cNvSpPr/>
            <p:nvPr/>
          </p:nvSpPr>
          <p:spPr>
            <a:xfrm>
              <a:off x="644796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8AC72420-7C58-3644-AAEE-A87317DACBED}"/>
                </a:ext>
              </a:extLst>
            </p:cNvPr>
            <p:cNvSpPr/>
            <p:nvPr/>
          </p:nvSpPr>
          <p:spPr>
            <a:xfrm>
              <a:off x="6743160" y="3660120"/>
              <a:ext cx="113760" cy="185040"/>
            </a:xfrm>
            <a:custGeom>
              <a:avLst/>
              <a:gdLst/>
              <a:ahLst/>
              <a:cxnLst>
                <a:cxn ang="3cd4">
                  <a:pos x="hc" y="t"/>
                </a:cxn>
                <a:cxn ang="cd2">
                  <a:pos x="l" y="vc"/>
                </a:cxn>
                <a:cxn ang="cd4">
                  <a:pos x="hc" y="b"/>
                </a:cxn>
                <a:cxn ang="0">
                  <a:pos x="r" y="vc"/>
                </a:cxn>
              </a:cxnLst>
              <a:rect l="l" t="t" r="r" b="b"/>
              <a:pathLst>
                <a:path w="317" h="515">
                  <a:moveTo>
                    <a:pt x="191" y="234"/>
                  </a:moveTo>
                  <a:cubicBezTo>
                    <a:pt x="253" y="216"/>
                    <a:pt x="296" y="163"/>
                    <a:pt x="296" y="104"/>
                  </a:cubicBezTo>
                  <a:cubicBezTo>
                    <a:pt x="296" y="42"/>
                    <a:pt x="231" y="0"/>
                    <a:pt x="156" y="0"/>
                  </a:cubicBezTo>
                  <a:cubicBezTo>
                    <a:pt x="78" y="0"/>
                    <a:pt x="21" y="44"/>
                    <a:pt x="21" y="102"/>
                  </a:cubicBezTo>
                  <a:cubicBezTo>
                    <a:pt x="21" y="126"/>
                    <a:pt x="38" y="141"/>
                    <a:pt x="59" y="141"/>
                  </a:cubicBezTo>
                  <a:cubicBezTo>
                    <a:pt x="83" y="141"/>
                    <a:pt x="99" y="124"/>
                    <a:pt x="99" y="102"/>
                  </a:cubicBezTo>
                  <a:cubicBezTo>
                    <a:pt x="99" y="65"/>
                    <a:pt x="62" y="65"/>
                    <a:pt x="52" y="65"/>
                  </a:cubicBezTo>
                  <a:cubicBezTo>
                    <a:pt x="75" y="29"/>
                    <a:pt x="125" y="19"/>
                    <a:pt x="153" y="19"/>
                  </a:cubicBezTo>
                  <a:cubicBezTo>
                    <a:pt x="184" y="19"/>
                    <a:pt x="227" y="36"/>
                    <a:pt x="227" y="102"/>
                  </a:cubicBezTo>
                  <a:cubicBezTo>
                    <a:pt x="227" y="112"/>
                    <a:pt x="225" y="155"/>
                    <a:pt x="205" y="189"/>
                  </a:cubicBezTo>
                  <a:cubicBezTo>
                    <a:pt x="182" y="224"/>
                    <a:pt x="156" y="226"/>
                    <a:pt x="137" y="228"/>
                  </a:cubicBezTo>
                  <a:cubicBezTo>
                    <a:pt x="132" y="228"/>
                    <a:pt x="113" y="229"/>
                    <a:pt x="107" y="229"/>
                  </a:cubicBezTo>
                  <a:cubicBezTo>
                    <a:pt x="101" y="229"/>
                    <a:pt x="95" y="231"/>
                    <a:pt x="95" y="238"/>
                  </a:cubicBezTo>
                  <a:cubicBezTo>
                    <a:pt x="95" y="246"/>
                    <a:pt x="101" y="246"/>
                    <a:pt x="114" y="246"/>
                  </a:cubicBezTo>
                  <a:lnTo>
                    <a:pt x="147" y="246"/>
                  </a:lnTo>
                  <a:cubicBezTo>
                    <a:pt x="210" y="246"/>
                    <a:pt x="239" y="297"/>
                    <a:pt x="239" y="370"/>
                  </a:cubicBezTo>
                  <a:cubicBezTo>
                    <a:pt x="239" y="472"/>
                    <a:pt x="185" y="494"/>
                    <a:pt x="153" y="494"/>
                  </a:cubicBezTo>
                  <a:cubicBezTo>
                    <a:pt x="120" y="494"/>
                    <a:pt x="62" y="481"/>
                    <a:pt x="35" y="437"/>
                  </a:cubicBezTo>
                  <a:cubicBezTo>
                    <a:pt x="62" y="442"/>
                    <a:pt x="85" y="425"/>
                    <a:pt x="85" y="396"/>
                  </a:cubicBezTo>
                  <a:cubicBezTo>
                    <a:pt x="85" y="369"/>
                    <a:pt x="66" y="353"/>
                    <a:pt x="43" y="353"/>
                  </a:cubicBezTo>
                  <a:cubicBezTo>
                    <a:pt x="24" y="353"/>
                    <a:pt x="0" y="365"/>
                    <a:pt x="0" y="398"/>
                  </a:cubicBezTo>
                  <a:cubicBezTo>
                    <a:pt x="0" y="466"/>
                    <a:pt x="71" y="515"/>
                    <a:pt x="154" y="515"/>
                  </a:cubicBezTo>
                  <a:cubicBezTo>
                    <a:pt x="248" y="515"/>
                    <a:pt x="317" y="447"/>
                    <a:pt x="317" y="370"/>
                  </a:cubicBezTo>
                  <a:cubicBezTo>
                    <a:pt x="317" y="309"/>
                    <a:pt x="269" y="251"/>
                    <a:pt x="191" y="2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D351561E-CC53-B942-AC4B-8DB5F186E3B8}"/>
                </a:ext>
              </a:extLst>
            </p:cNvPr>
            <p:cNvSpPr/>
            <p:nvPr/>
          </p:nvSpPr>
          <p:spPr>
            <a:xfrm>
              <a:off x="6732000"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DC2287E-F16A-EC4A-8B0F-257D355F23D8}"/>
                </a:ext>
              </a:extLst>
            </p:cNvPr>
            <p:cNvSpPr/>
            <p:nvPr/>
          </p:nvSpPr>
          <p:spPr>
            <a:xfrm>
              <a:off x="673956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D10991C7-BD99-B942-94F3-2CFCEF4E4F78}"/>
                </a:ext>
              </a:extLst>
            </p:cNvPr>
            <p:cNvSpPr/>
            <p:nvPr/>
          </p:nvSpPr>
          <p:spPr>
            <a:xfrm>
              <a:off x="69854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FAB035F0-E17D-4944-A4E9-B8FAB13E97B6}"/>
                </a:ext>
              </a:extLst>
            </p:cNvPr>
            <p:cNvSpPr/>
            <p:nvPr/>
          </p:nvSpPr>
          <p:spPr>
            <a:xfrm>
              <a:off x="7293240" y="3660120"/>
              <a:ext cx="90720" cy="179640"/>
            </a:xfrm>
            <a:custGeom>
              <a:avLst/>
              <a:gdLst/>
              <a:ahLst/>
              <a:cxnLst>
                <a:cxn ang="3cd4">
                  <a:pos x="hc" y="t"/>
                </a:cxn>
                <a:cxn ang="cd2">
                  <a:pos x="l" y="vc"/>
                </a:cxn>
                <a:cxn ang="cd4">
                  <a:pos x="hc" y="b"/>
                </a:cxn>
                <a:cxn ang="0">
                  <a:pos x="r" y="vc"/>
                </a:cxn>
              </a:cxnLst>
              <a:rect l="l" t="t" r="r" b="b"/>
              <a:pathLst>
                <a:path w="253" h="500">
                  <a:moveTo>
                    <a:pt x="158" y="19"/>
                  </a:moveTo>
                  <a:cubicBezTo>
                    <a:pt x="158" y="2"/>
                    <a:pt x="158" y="0"/>
                    <a:pt x="139" y="0"/>
                  </a:cubicBezTo>
                  <a:cubicBezTo>
                    <a:pt x="92" y="48"/>
                    <a:pt x="24" y="48"/>
                    <a:pt x="0" y="48"/>
                  </a:cubicBezTo>
                  <a:lnTo>
                    <a:pt x="0" y="71"/>
                  </a:lnTo>
                  <a:cubicBezTo>
                    <a:pt x="16" y="71"/>
                    <a:pt x="61" y="71"/>
                    <a:pt x="101" y="51"/>
                  </a:cubicBezTo>
                  <a:lnTo>
                    <a:pt x="101" y="440"/>
                  </a:lnTo>
                  <a:cubicBezTo>
                    <a:pt x="101" y="467"/>
                    <a:pt x="99" y="476"/>
                    <a:pt x="29" y="476"/>
                  </a:cubicBezTo>
                  <a:lnTo>
                    <a:pt x="5" y="476"/>
                  </a:lnTo>
                  <a:lnTo>
                    <a:pt x="5" y="500"/>
                  </a:lnTo>
                  <a:cubicBezTo>
                    <a:pt x="31" y="496"/>
                    <a:pt x="99" y="496"/>
                    <a:pt x="128" y="496"/>
                  </a:cubicBezTo>
                  <a:cubicBezTo>
                    <a:pt x="159" y="496"/>
                    <a:pt x="225" y="496"/>
                    <a:pt x="253" y="500"/>
                  </a:cubicBezTo>
                  <a:lnTo>
                    <a:pt x="253" y="476"/>
                  </a:lnTo>
                  <a:lnTo>
                    <a:pt x="229" y="476"/>
                  </a:lnTo>
                  <a:cubicBezTo>
                    <a:pt x="159" y="476"/>
                    <a:pt x="158" y="467"/>
                    <a:pt x="158"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49062D94-4955-C144-96CC-3F9C695C02E1}"/>
                </a:ext>
              </a:extLst>
            </p:cNvPr>
            <p:cNvSpPr/>
            <p:nvPr/>
          </p:nvSpPr>
          <p:spPr>
            <a:xfrm>
              <a:off x="7268760"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ED0D07B0-D533-714A-911F-FD1A7E7F1AA1}"/>
                </a:ext>
              </a:extLst>
            </p:cNvPr>
            <p:cNvSpPr/>
            <p:nvPr/>
          </p:nvSpPr>
          <p:spPr>
            <a:xfrm>
              <a:off x="7276680" y="4023360"/>
              <a:ext cx="122040" cy="181800"/>
            </a:xfrm>
            <a:custGeom>
              <a:avLst/>
              <a:gdLst/>
              <a:ahLst/>
              <a:cxnLst>
                <a:cxn ang="3cd4">
                  <a:pos x="hc" y="t"/>
                </a:cxn>
                <a:cxn ang="cd2">
                  <a:pos x="l" y="vc"/>
                </a:cxn>
                <a:cxn ang="cd4">
                  <a:pos x="hc" y="b"/>
                </a:cxn>
                <a:cxn ang="0">
                  <a:pos x="r" y="vc"/>
                </a:cxn>
              </a:cxnLst>
              <a:rect l="l" t="t" r="r" b="b"/>
              <a:pathLst>
                <a:path w="340" h="506">
                  <a:moveTo>
                    <a:pt x="205" y="384"/>
                  </a:moveTo>
                  <a:lnTo>
                    <a:pt x="205" y="449"/>
                  </a:lnTo>
                  <a:cubicBezTo>
                    <a:pt x="205"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7" name="Group 116" descr="28§display§=-2.43§svg§600§FALSE" title="TexMaths">
            <a:extLst>
              <a:ext uri="{FF2B5EF4-FFF2-40B4-BE49-F238E27FC236}">
                <a16:creationId xmlns:a16="http://schemas.microsoft.com/office/drawing/2014/main" id="{B4119FBE-28EF-9649-BF67-43B1A2EB7F72}"/>
              </a:ext>
            </a:extLst>
          </p:cNvPr>
          <p:cNvGrpSpPr/>
          <p:nvPr/>
        </p:nvGrpSpPr>
        <p:grpSpPr>
          <a:xfrm>
            <a:off x="4773240" y="4389120"/>
            <a:ext cx="1116720" cy="251640"/>
            <a:chOff x="4773240" y="4389120"/>
            <a:chExt cx="1116720" cy="251640"/>
          </a:xfrm>
        </p:grpSpPr>
        <p:sp>
          <p:nvSpPr>
            <p:cNvPr id="118" name="Freeform 117">
              <a:extLst>
                <a:ext uri="{FF2B5EF4-FFF2-40B4-BE49-F238E27FC236}">
                  <a16:creationId xmlns:a16="http://schemas.microsoft.com/office/drawing/2014/main" id="{2594987C-B5BA-B646-BE7B-72211E6592E8}"/>
                </a:ext>
              </a:extLst>
            </p:cNvPr>
            <p:cNvSpPr/>
            <p:nvPr/>
          </p:nvSpPr>
          <p:spPr>
            <a:xfrm>
              <a:off x="4773240" y="4400280"/>
              <a:ext cx="1116720" cy="240480"/>
            </a:xfrm>
            <a:custGeom>
              <a:avLst/>
              <a:gdLst/>
              <a:ahLst/>
              <a:cxnLst>
                <a:cxn ang="3cd4">
                  <a:pos x="hc" y="t"/>
                </a:cxn>
                <a:cxn ang="cd2">
                  <a:pos x="l" y="vc"/>
                </a:cxn>
                <a:cxn ang="cd4">
                  <a:pos x="hc" y="b"/>
                </a:cxn>
                <a:cxn ang="0">
                  <a:pos x="r" y="vc"/>
                </a:cxn>
              </a:cxnLst>
              <a:rect l="l" t="t" r="r" b="b"/>
              <a:pathLst>
                <a:path w="3103" h="669">
                  <a:moveTo>
                    <a:pt x="1552" y="669"/>
                  </a:moveTo>
                  <a:lnTo>
                    <a:pt x="0" y="669"/>
                  </a:lnTo>
                  <a:lnTo>
                    <a:pt x="0" y="0"/>
                  </a:lnTo>
                  <a:lnTo>
                    <a:pt x="3103" y="0"/>
                  </a:lnTo>
                  <a:lnTo>
                    <a:pt x="3103" y="66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8847ACD0-F521-4942-82AF-FE2958FA8940}"/>
                </a:ext>
              </a:extLst>
            </p:cNvPr>
            <p:cNvSpPr/>
            <p:nvPr/>
          </p:nvSpPr>
          <p:spPr>
            <a:xfrm>
              <a:off x="4790880" y="4491360"/>
              <a:ext cx="206640" cy="77760"/>
            </a:xfrm>
            <a:custGeom>
              <a:avLst/>
              <a:gdLst/>
              <a:ahLst/>
              <a:cxnLst>
                <a:cxn ang="3cd4">
                  <a:pos x="hc" y="t"/>
                </a:cxn>
                <a:cxn ang="cd2">
                  <a:pos x="l" y="vc"/>
                </a:cxn>
                <a:cxn ang="cd4">
                  <a:pos x="hc" y="b"/>
                </a:cxn>
                <a:cxn ang="0">
                  <a:pos x="r" y="vc"/>
                </a:cxn>
              </a:cxnLst>
              <a:rect l="l" t="t" r="r" b="b"/>
              <a:pathLst>
                <a:path w="575" h="217">
                  <a:moveTo>
                    <a:pt x="545" y="38"/>
                  </a:moveTo>
                  <a:cubicBezTo>
                    <a:pt x="559" y="38"/>
                    <a:pt x="575" y="38"/>
                    <a:pt x="575" y="19"/>
                  </a:cubicBezTo>
                  <a:cubicBezTo>
                    <a:pt x="575" y="0"/>
                    <a:pt x="559" y="0"/>
                    <a:pt x="547" y="0"/>
                  </a:cubicBezTo>
                  <a:lnTo>
                    <a:pt x="29" y="0"/>
                  </a:lnTo>
                  <a:cubicBezTo>
                    <a:pt x="16" y="0"/>
                    <a:pt x="0" y="0"/>
                    <a:pt x="0" y="19"/>
                  </a:cubicBezTo>
                  <a:cubicBezTo>
                    <a:pt x="0" y="38"/>
                    <a:pt x="16" y="38"/>
                    <a:pt x="29" y="38"/>
                  </a:cubicBezTo>
                  <a:close/>
                  <a:moveTo>
                    <a:pt x="547" y="217"/>
                  </a:moveTo>
                  <a:cubicBezTo>
                    <a:pt x="559" y="217"/>
                    <a:pt x="575" y="217"/>
                    <a:pt x="575" y="199"/>
                  </a:cubicBezTo>
                  <a:cubicBezTo>
                    <a:pt x="575" y="180"/>
                    <a:pt x="559" y="180"/>
                    <a:pt x="545" y="180"/>
                  </a:cubicBezTo>
                  <a:lnTo>
                    <a:pt x="29" y="180"/>
                  </a:lnTo>
                  <a:cubicBezTo>
                    <a:pt x="16" y="180"/>
                    <a:pt x="0" y="180"/>
                    <a:pt x="0" y="199"/>
                  </a:cubicBezTo>
                  <a:cubicBezTo>
                    <a:pt x="0" y="217"/>
                    <a:pt x="16" y="217"/>
                    <a:pt x="2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0486F609-3B0D-DF40-9B88-42F4DF2B1C26}"/>
                </a:ext>
              </a:extLst>
            </p:cNvPr>
            <p:cNvSpPr/>
            <p:nvPr/>
          </p:nvSpPr>
          <p:spPr>
            <a:xfrm>
              <a:off x="5125679" y="4523040"/>
              <a:ext cx="189720" cy="14040"/>
            </a:xfrm>
            <a:custGeom>
              <a:avLst/>
              <a:gdLst/>
              <a:ahLst/>
              <a:cxnLst>
                <a:cxn ang="3cd4">
                  <a:pos x="hc" y="t"/>
                </a:cxn>
                <a:cxn ang="cd2">
                  <a:pos x="l" y="vc"/>
                </a:cxn>
                <a:cxn ang="cd4">
                  <a:pos x="hc" y="b"/>
                </a:cxn>
                <a:cxn ang="0">
                  <a:pos x="r" y="vc"/>
                </a:cxn>
              </a:cxnLst>
              <a:rect l="l" t="t" r="r" b="b"/>
              <a:pathLst>
                <a:path w="528" h="40">
                  <a:moveTo>
                    <a:pt x="498" y="40"/>
                  </a:moveTo>
                  <a:cubicBezTo>
                    <a:pt x="512" y="40"/>
                    <a:pt x="528" y="40"/>
                    <a:pt x="528" y="19"/>
                  </a:cubicBezTo>
                  <a:cubicBezTo>
                    <a:pt x="528" y="0"/>
                    <a:pt x="512" y="0"/>
                    <a:pt x="498" y="0"/>
                  </a:cubicBezTo>
                  <a:lnTo>
                    <a:pt x="29" y="0"/>
                  </a:lnTo>
                  <a:cubicBezTo>
                    <a:pt x="16" y="0"/>
                    <a:pt x="0" y="0"/>
                    <a:pt x="0" y="19"/>
                  </a:cubicBezTo>
                  <a:cubicBezTo>
                    <a:pt x="0" y="40"/>
                    <a:pt x="16" y="40"/>
                    <a:pt x="29" y="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B52F53D1-A34C-544B-8285-189069171BD7}"/>
                </a:ext>
              </a:extLst>
            </p:cNvPr>
            <p:cNvSpPr/>
            <p:nvPr/>
          </p:nvSpPr>
          <p:spPr>
            <a:xfrm>
              <a:off x="5355720" y="4392000"/>
              <a:ext cx="123840" cy="220680"/>
            </a:xfrm>
            <a:custGeom>
              <a:avLst/>
              <a:gdLst/>
              <a:ahLst/>
              <a:cxnLst>
                <a:cxn ang="3cd4">
                  <a:pos x="hc" y="t"/>
                </a:cxn>
                <a:cxn ang="cd2">
                  <a:pos x="l" y="vc"/>
                </a:cxn>
                <a:cxn ang="cd4">
                  <a:pos x="hc" y="b"/>
                </a:cxn>
                <a:cxn ang="0">
                  <a:pos x="r" y="vc"/>
                </a:cxn>
              </a:cxnLst>
              <a:rect l="l" t="t" r="r" b="b"/>
              <a:pathLst>
                <a:path w="345" h="614">
                  <a:moveTo>
                    <a:pt x="67" y="543"/>
                  </a:moveTo>
                  <a:lnTo>
                    <a:pt x="159" y="447"/>
                  </a:lnTo>
                  <a:cubicBezTo>
                    <a:pt x="294" y="320"/>
                    <a:pt x="345" y="272"/>
                    <a:pt x="345" y="180"/>
                  </a:cubicBezTo>
                  <a:cubicBezTo>
                    <a:pt x="345" y="73"/>
                    <a:pt x="269" y="0"/>
                    <a:pt x="163" y="0"/>
                  </a:cubicBezTo>
                  <a:cubicBezTo>
                    <a:pt x="65" y="0"/>
                    <a:pt x="0" y="86"/>
                    <a:pt x="0" y="167"/>
                  </a:cubicBezTo>
                  <a:cubicBezTo>
                    <a:pt x="0" y="217"/>
                    <a:pt x="43" y="217"/>
                    <a:pt x="45" y="217"/>
                  </a:cubicBezTo>
                  <a:cubicBezTo>
                    <a:pt x="61" y="217"/>
                    <a:pt x="90" y="207"/>
                    <a:pt x="90" y="169"/>
                  </a:cubicBezTo>
                  <a:cubicBezTo>
                    <a:pt x="90" y="146"/>
                    <a:pt x="75" y="121"/>
                    <a:pt x="45" y="121"/>
                  </a:cubicBezTo>
                  <a:cubicBezTo>
                    <a:pt x="37" y="121"/>
                    <a:pt x="37" y="121"/>
                    <a:pt x="33" y="123"/>
                  </a:cubicBezTo>
                  <a:cubicBezTo>
                    <a:pt x="53" y="63"/>
                    <a:pt x="100" y="29"/>
                    <a:pt x="151" y="29"/>
                  </a:cubicBezTo>
                  <a:cubicBezTo>
                    <a:pt x="229" y="29"/>
                    <a:pt x="267" y="102"/>
                    <a:pt x="267" y="180"/>
                  </a:cubicBezTo>
                  <a:cubicBezTo>
                    <a:pt x="267" y="253"/>
                    <a:pt x="224" y="326"/>
                    <a:pt x="177" y="382"/>
                  </a:cubicBezTo>
                  <a:lnTo>
                    <a:pt x="10" y="579"/>
                  </a:lnTo>
                  <a:cubicBezTo>
                    <a:pt x="0" y="589"/>
                    <a:pt x="0" y="591"/>
                    <a:pt x="0" y="614"/>
                  </a:cubicBezTo>
                  <a:lnTo>
                    <a:pt x="322" y="614"/>
                  </a:lnTo>
                  <a:lnTo>
                    <a:pt x="345" y="453"/>
                  </a:lnTo>
                  <a:lnTo>
                    <a:pt x="324" y="453"/>
                  </a:lnTo>
                  <a:cubicBezTo>
                    <a:pt x="320" y="481"/>
                    <a:pt x="314" y="522"/>
                    <a:pt x="306" y="535"/>
                  </a:cubicBezTo>
                  <a:cubicBezTo>
                    <a:pt x="298" y="543"/>
                    <a:pt x="241" y="543"/>
                    <a:pt x="224" y="5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F4B3273-3CC1-154A-B89D-32CCC0E7E3F4}"/>
                </a:ext>
              </a:extLst>
            </p:cNvPr>
            <p:cNvSpPr/>
            <p:nvPr/>
          </p:nvSpPr>
          <p:spPr>
            <a:xfrm>
              <a:off x="5521680" y="4577039"/>
              <a:ext cx="33480" cy="35640"/>
            </a:xfrm>
            <a:custGeom>
              <a:avLst/>
              <a:gdLst/>
              <a:ahLst/>
              <a:cxnLst>
                <a:cxn ang="3cd4">
                  <a:pos x="hc" y="t"/>
                </a:cxn>
                <a:cxn ang="cd2">
                  <a:pos x="l" y="vc"/>
                </a:cxn>
                <a:cxn ang="cd4">
                  <a:pos x="hc" y="b"/>
                </a:cxn>
                <a:cxn ang="0">
                  <a:pos x="r" y="vc"/>
                </a:cxn>
              </a:cxnLst>
              <a:rect l="l" t="t" r="r" b="b"/>
              <a:pathLst>
                <a:path w="94" h="100">
                  <a:moveTo>
                    <a:pt x="94" y="50"/>
                  </a:moveTo>
                  <a:cubicBezTo>
                    <a:pt x="94" y="23"/>
                    <a:pt x="73" y="0"/>
                    <a:pt x="47" y="0"/>
                  </a:cubicBezTo>
                  <a:cubicBezTo>
                    <a:pt x="22" y="0"/>
                    <a:pt x="0" y="23"/>
                    <a:pt x="0" y="50"/>
                  </a:cubicBezTo>
                  <a:cubicBezTo>
                    <a:pt x="0" y="77"/>
                    <a:pt x="22" y="100"/>
                    <a:pt x="47" y="100"/>
                  </a:cubicBezTo>
                  <a:cubicBezTo>
                    <a:pt x="73" y="100"/>
                    <a:pt x="94" y="77"/>
                    <a:pt x="94" y="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DDE3D6EE-7E06-104D-8FC5-DF11D04A7B67}"/>
                </a:ext>
              </a:extLst>
            </p:cNvPr>
            <p:cNvSpPr/>
            <p:nvPr/>
          </p:nvSpPr>
          <p:spPr>
            <a:xfrm>
              <a:off x="5589360" y="4389120"/>
              <a:ext cx="137880" cy="223920"/>
            </a:xfrm>
            <a:custGeom>
              <a:avLst/>
              <a:gdLst/>
              <a:ahLst/>
              <a:cxnLst>
                <a:cxn ang="3cd4">
                  <a:pos x="hc" y="t"/>
                </a:cxn>
                <a:cxn ang="cd2">
                  <a:pos x="l" y="vc"/>
                </a:cxn>
                <a:cxn ang="cd4">
                  <a:pos x="hc" y="b"/>
                </a:cxn>
                <a:cxn ang="0">
                  <a:pos x="r" y="vc"/>
                </a:cxn>
              </a:cxnLst>
              <a:rect l="l" t="t" r="r" b="b"/>
              <a:pathLst>
                <a:path w="384" h="623">
                  <a:moveTo>
                    <a:pt x="229" y="472"/>
                  </a:moveTo>
                  <a:lnTo>
                    <a:pt x="229" y="552"/>
                  </a:lnTo>
                  <a:cubicBezTo>
                    <a:pt x="229" y="585"/>
                    <a:pt x="229" y="596"/>
                    <a:pt x="165" y="596"/>
                  </a:cubicBezTo>
                  <a:lnTo>
                    <a:pt x="147" y="596"/>
                  </a:lnTo>
                  <a:lnTo>
                    <a:pt x="147" y="623"/>
                  </a:lnTo>
                  <a:cubicBezTo>
                    <a:pt x="182" y="621"/>
                    <a:pt x="228" y="621"/>
                    <a:pt x="263" y="621"/>
                  </a:cubicBezTo>
                  <a:cubicBezTo>
                    <a:pt x="300" y="621"/>
                    <a:pt x="345" y="621"/>
                    <a:pt x="381" y="623"/>
                  </a:cubicBezTo>
                  <a:lnTo>
                    <a:pt x="381" y="596"/>
                  </a:lnTo>
                  <a:lnTo>
                    <a:pt x="363" y="596"/>
                  </a:lnTo>
                  <a:cubicBezTo>
                    <a:pt x="298" y="596"/>
                    <a:pt x="296" y="585"/>
                    <a:pt x="296" y="552"/>
                  </a:cubicBezTo>
                  <a:lnTo>
                    <a:pt x="296" y="472"/>
                  </a:lnTo>
                  <a:lnTo>
                    <a:pt x="384" y="472"/>
                  </a:lnTo>
                  <a:lnTo>
                    <a:pt x="384" y="443"/>
                  </a:lnTo>
                  <a:lnTo>
                    <a:pt x="296" y="443"/>
                  </a:lnTo>
                  <a:lnTo>
                    <a:pt x="296" y="23"/>
                  </a:lnTo>
                  <a:cubicBezTo>
                    <a:pt x="296" y="6"/>
                    <a:pt x="296" y="0"/>
                    <a:pt x="282" y="0"/>
                  </a:cubicBezTo>
                  <a:cubicBezTo>
                    <a:pt x="275" y="0"/>
                    <a:pt x="273" y="0"/>
                    <a:pt x="267" y="10"/>
                  </a:cubicBezTo>
                  <a:lnTo>
                    <a:pt x="0" y="443"/>
                  </a:lnTo>
                  <a:lnTo>
                    <a:pt x="0" y="472"/>
                  </a:lnTo>
                  <a:close/>
                  <a:moveTo>
                    <a:pt x="235" y="443"/>
                  </a:moveTo>
                  <a:lnTo>
                    <a:pt x="24" y="443"/>
                  </a:lnTo>
                  <a:lnTo>
                    <a:pt x="235" y="10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4E40394A-09D4-1249-B1EA-26C1370EC784}"/>
                </a:ext>
              </a:extLst>
            </p:cNvPr>
            <p:cNvSpPr/>
            <p:nvPr/>
          </p:nvSpPr>
          <p:spPr>
            <a:xfrm>
              <a:off x="5748480" y="4392000"/>
              <a:ext cx="128880" cy="227520"/>
            </a:xfrm>
            <a:custGeom>
              <a:avLst/>
              <a:gdLst/>
              <a:ahLst/>
              <a:cxnLst>
                <a:cxn ang="3cd4">
                  <a:pos x="hc" y="t"/>
                </a:cxn>
                <a:cxn ang="cd2">
                  <a:pos x="l" y="vc"/>
                </a:cxn>
                <a:cxn ang="cd4">
                  <a:pos x="hc" y="b"/>
                </a:cxn>
                <a:cxn ang="0">
                  <a:pos x="r" y="vc"/>
                </a:cxn>
              </a:cxnLst>
              <a:rect l="l" t="t" r="r" b="b"/>
              <a:pathLst>
                <a:path w="359" h="633">
                  <a:moveTo>
                    <a:pt x="216" y="288"/>
                  </a:moveTo>
                  <a:cubicBezTo>
                    <a:pt x="286" y="265"/>
                    <a:pt x="335" y="201"/>
                    <a:pt x="335" y="127"/>
                  </a:cubicBezTo>
                  <a:cubicBezTo>
                    <a:pt x="335" y="52"/>
                    <a:pt x="261" y="0"/>
                    <a:pt x="177" y="0"/>
                  </a:cubicBezTo>
                  <a:cubicBezTo>
                    <a:pt x="88" y="0"/>
                    <a:pt x="24" y="54"/>
                    <a:pt x="24" y="125"/>
                  </a:cubicBezTo>
                  <a:cubicBezTo>
                    <a:pt x="24" y="155"/>
                    <a:pt x="43" y="173"/>
                    <a:pt x="67" y="173"/>
                  </a:cubicBezTo>
                  <a:cubicBezTo>
                    <a:pt x="94" y="173"/>
                    <a:pt x="112" y="153"/>
                    <a:pt x="112" y="125"/>
                  </a:cubicBezTo>
                  <a:cubicBezTo>
                    <a:pt x="112" y="79"/>
                    <a:pt x="71" y="79"/>
                    <a:pt x="59" y="79"/>
                  </a:cubicBezTo>
                  <a:cubicBezTo>
                    <a:pt x="84" y="36"/>
                    <a:pt x="141" y="23"/>
                    <a:pt x="173" y="23"/>
                  </a:cubicBezTo>
                  <a:cubicBezTo>
                    <a:pt x="208" y="23"/>
                    <a:pt x="257" y="44"/>
                    <a:pt x="257" y="125"/>
                  </a:cubicBezTo>
                  <a:cubicBezTo>
                    <a:pt x="257" y="138"/>
                    <a:pt x="255" y="190"/>
                    <a:pt x="231" y="232"/>
                  </a:cubicBezTo>
                  <a:cubicBezTo>
                    <a:pt x="206" y="276"/>
                    <a:pt x="177" y="278"/>
                    <a:pt x="155" y="280"/>
                  </a:cubicBezTo>
                  <a:cubicBezTo>
                    <a:pt x="149" y="280"/>
                    <a:pt x="127" y="282"/>
                    <a:pt x="122" y="282"/>
                  </a:cubicBezTo>
                  <a:cubicBezTo>
                    <a:pt x="114" y="282"/>
                    <a:pt x="108" y="284"/>
                    <a:pt x="108" y="293"/>
                  </a:cubicBezTo>
                  <a:cubicBezTo>
                    <a:pt x="108" y="303"/>
                    <a:pt x="114" y="303"/>
                    <a:pt x="129" y="303"/>
                  </a:cubicBezTo>
                  <a:lnTo>
                    <a:pt x="167" y="303"/>
                  </a:lnTo>
                  <a:cubicBezTo>
                    <a:pt x="237" y="303"/>
                    <a:pt x="271" y="366"/>
                    <a:pt x="271" y="456"/>
                  </a:cubicBezTo>
                  <a:cubicBezTo>
                    <a:pt x="271" y="581"/>
                    <a:pt x="210" y="608"/>
                    <a:pt x="173" y="608"/>
                  </a:cubicBezTo>
                  <a:cubicBezTo>
                    <a:pt x="135" y="608"/>
                    <a:pt x="71" y="591"/>
                    <a:pt x="39" y="537"/>
                  </a:cubicBezTo>
                  <a:cubicBezTo>
                    <a:pt x="71" y="543"/>
                    <a:pt x="96" y="522"/>
                    <a:pt x="96" y="487"/>
                  </a:cubicBezTo>
                  <a:cubicBezTo>
                    <a:pt x="96" y="453"/>
                    <a:pt x="75" y="435"/>
                    <a:pt x="49" y="435"/>
                  </a:cubicBezTo>
                  <a:cubicBezTo>
                    <a:pt x="27" y="435"/>
                    <a:pt x="0" y="449"/>
                    <a:pt x="0" y="489"/>
                  </a:cubicBezTo>
                  <a:cubicBezTo>
                    <a:pt x="0" y="573"/>
                    <a:pt x="80" y="633"/>
                    <a:pt x="175" y="633"/>
                  </a:cubicBezTo>
                  <a:cubicBezTo>
                    <a:pt x="280" y="633"/>
                    <a:pt x="359" y="550"/>
                    <a:pt x="359" y="456"/>
                  </a:cubicBezTo>
                  <a:cubicBezTo>
                    <a:pt x="359" y="380"/>
                    <a:pt x="304" y="309"/>
                    <a:pt x="216" y="2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7" name="Freeform 126">
            <a:extLst>
              <a:ext uri="{FF2B5EF4-FFF2-40B4-BE49-F238E27FC236}">
                <a16:creationId xmlns:a16="http://schemas.microsoft.com/office/drawing/2014/main" id="{1FDBA570-044E-FE47-9453-1BFB45E7BA75}"/>
              </a:ext>
            </a:extLst>
          </p:cNvPr>
          <p:cNvSpPr/>
          <p:nvPr/>
        </p:nvSpPr>
        <p:spPr>
          <a:xfrm>
            <a:off x="4206240" y="2743199"/>
            <a:ext cx="5029200" cy="2103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BA82F90B-EEAD-4A4B-B193-A966CEF4DA46}"/>
              </a:ext>
            </a:extLst>
          </p:cNvPr>
          <p:cNvSpPr/>
          <p:nvPr/>
        </p:nvSpPr>
        <p:spPr>
          <a:xfrm>
            <a:off x="5080680" y="3017520"/>
            <a:ext cx="4611960" cy="164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29" name="Group 128" descr="22§display§=§svg§600§FALSE" title="TexMaths">
            <a:extLst>
              <a:ext uri="{FF2B5EF4-FFF2-40B4-BE49-F238E27FC236}">
                <a16:creationId xmlns:a16="http://schemas.microsoft.com/office/drawing/2014/main" id="{DD9C91F3-24FA-3E48-9959-A4EDEA72F251}"/>
              </a:ext>
            </a:extLst>
          </p:cNvPr>
          <p:cNvGrpSpPr/>
          <p:nvPr/>
        </p:nvGrpSpPr>
        <p:grpSpPr>
          <a:xfrm>
            <a:off x="4759200" y="3300841"/>
            <a:ext cx="269640" cy="82080"/>
            <a:chOff x="4759200" y="3300840"/>
            <a:chExt cx="269640" cy="82080"/>
          </a:xfrm>
        </p:grpSpPr>
        <p:sp>
          <p:nvSpPr>
            <p:cNvPr id="130" name="Freeform 129">
              <a:extLst>
                <a:ext uri="{FF2B5EF4-FFF2-40B4-BE49-F238E27FC236}">
                  <a16:creationId xmlns:a16="http://schemas.microsoft.com/office/drawing/2014/main" id="{231452B8-2856-F04E-8884-F7FE9981F4CD}"/>
                </a:ext>
              </a:extLst>
            </p:cNvPr>
            <p:cNvSpPr/>
            <p:nvPr/>
          </p:nvSpPr>
          <p:spPr>
            <a:xfrm>
              <a:off x="4759200" y="3301560"/>
              <a:ext cx="269640" cy="81360"/>
            </a:xfrm>
            <a:custGeom>
              <a:avLst/>
              <a:gdLst/>
              <a:ahLst/>
              <a:cxnLst>
                <a:cxn ang="3cd4">
                  <a:pos x="hc" y="t"/>
                </a:cxn>
                <a:cxn ang="cd2">
                  <a:pos x="l" y="vc"/>
                </a:cxn>
                <a:cxn ang="cd4">
                  <a:pos x="hc" y="b"/>
                </a:cxn>
                <a:cxn ang="0">
                  <a:pos x="r" y="vc"/>
                </a:cxn>
              </a:cxnLst>
              <a:rect l="l" t="t" r="r" b="b"/>
              <a:pathLst>
                <a:path w="750" h="227">
                  <a:moveTo>
                    <a:pt x="376" y="227"/>
                  </a:moveTo>
                  <a:lnTo>
                    <a:pt x="0" y="227"/>
                  </a:lnTo>
                  <a:lnTo>
                    <a:pt x="0" y="0"/>
                  </a:lnTo>
                  <a:lnTo>
                    <a:pt x="750" y="0"/>
                  </a:lnTo>
                  <a:lnTo>
                    <a:pt x="750" y="22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A5148E04-8014-CB4E-9FC4-FF670818AD6D}"/>
                </a:ext>
              </a:extLst>
            </p:cNvPr>
            <p:cNvSpPr/>
            <p:nvPr/>
          </p:nvSpPr>
          <p:spPr>
            <a:xfrm>
              <a:off x="4779000" y="3300840"/>
              <a:ext cx="231480" cy="82080"/>
            </a:xfrm>
            <a:custGeom>
              <a:avLst/>
              <a:gdLst/>
              <a:ahLst/>
              <a:cxnLst>
                <a:cxn ang="3cd4">
                  <a:pos x="hc" y="t"/>
                </a:cxn>
                <a:cxn ang="cd2">
                  <a:pos x="l" y="vc"/>
                </a:cxn>
                <a:cxn ang="cd4">
                  <a:pos x="hc" y="b"/>
                </a:cxn>
                <a:cxn ang="0">
                  <a:pos x="r" y="vc"/>
                </a:cxn>
              </a:cxnLst>
              <a:rect l="l" t="t" r="r" b="b"/>
              <a:pathLst>
                <a:path w="644" h="229">
                  <a:moveTo>
                    <a:pt x="611" y="40"/>
                  </a:moveTo>
                  <a:cubicBezTo>
                    <a:pt x="627" y="40"/>
                    <a:pt x="644" y="40"/>
                    <a:pt x="644" y="20"/>
                  </a:cubicBezTo>
                  <a:cubicBezTo>
                    <a:pt x="644" y="0"/>
                    <a:pt x="627" y="0"/>
                    <a:pt x="614" y="0"/>
                  </a:cubicBezTo>
                  <a:lnTo>
                    <a:pt x="33" y="0"/>
                  </a:lnTo>
                  <a:cubicBezTo>
                    <a:pt x="18" y="0"/>
                    <a:pt x="0" y="0"/>
                    <a:pt x="0" y="20"/>
                  </a:cubicBezTo>
                  <a:cubicBezTo>
                    <a:pt x="0" y="40"/>
                    <a:pt x="18" y="40"/>
                    <a:pt x="33" y="40"/>
                  </a:cubicBezTo>
                  <a:close/>
                  <a:moveTo>
                    <a:pt x="614" y="229"/>
                  </a:moveTo>
                  <a:cubicBezTo>
                    <a:pt x="627" y="229"/>
                    <a:pt x="644" y="229"/>
                    <a:pt x="644" y="209"/>
                  </a:cubicBezTo>
                  <a:cubicBezTo>
                    <a:pt x="644" y="189"/>
                    <a:pt x="627" y="189"/>
                    <a:pt x="611"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34" name="Title 127">
            <a:extLst>
              <a:ext uri="{FF2B5EF4-FFF2-40B4-BE49-F238E27FC236}">
                <a16:creationId xmlns:a16="http://schemas.microsoft.com/office/drawing/2014/main" id="{D0C27F41-77E8-184D-ABE7-0C50D9518778}"/>
              </a:ext>
            </a:extLst>
          </p:cNvPr>
          <p:cNvSpPr txBox="1">
            <a:spLocks/>
          </p:cNvSpPr>
          <p:nvPr/>
        </p:nvSpPr>
        <p:spPr>
          <a:xfrm>
            <a:off x="693043" y="402483"/>
            <a:ext cx="8694539" cy="730436"/>
          </a:xfrm>
          <a:prstGeom prst="rect">
            <a:avLst/>
          </a:prstGeom>
        </p:spPr>
        <p:txBody>
          <a:bodyPr vert="horz" lIns="91440" tIns="45720" rIns="91440" bIns="45720" rtlCol="0" anchor="ctr">
            <a:normAutofit/>
          </a:bodyPr>
          <a:lstStyle>
            <a:lvl1pPr algn="l" defTabSz="756051" rtl="0" eaLnBrk="1" latinLnBrk="0" hangingPunct="1">
              <a:lnSpc>
                <a:spcPct val="90000"/>
              </a:lnSpc>
              <a:spcBef>
                <a:spcPct val="0"/>
              </a:spcBef>
              <a:buNone/>
              <a:defRPr sz="3638" kern="1200">
                <a:solidFill>
                  <a:schemeClr val="tx1"/>
                </a:solidFill>
                <a:latin typeface="+mj-lt"/>
                <a:ea typeface="+mj-ea"/>
                <a:cs typeface="+mj-cs"/>
              </a:defRPr>
            </a:lvl1pPr>
          </a:lstStyle>
          <a:p>
            <a:r>
              <a:rPr lang="en-US" dirty="0"/>
              <a:t>Think-pair-share</a:t>
            </a:r>
          </a:p>
        </p:txBody>
      </p:sp>
      <p:pic>
        <p:nvPicPr>
          <p:cNvPr id="135" name="Picture 134">
            <a:extLst>
              <a:ext uri="{FF2B5EF4-FFF2-40B4-BE49-F238E27FC236}">
                <a16:creationId xmlns:a16="http://schemas.microsoft.com/office/drawing/2014/main" id="{D6A292FA-9FBB-D54E-AB5A-871F460A80D9}"/>
              </a:ext>
            </a:extLst>
          </p:cNvPr>
          <p:cNvPicPr>
            <a:picLocks noChangeAspect="1"/>
          </p:cNvPicPr>
          <p:nvPr/>
        </p:nvPicPr>
        <p:blipFill>
          <a:blip r:embed="rId5">
            <a:lum/>
            <a:alphaModFix/>
          </a:blip>
          <a:srcRect/>
          <a:stretch>
            <a:fillRect/>
          </a:stretch>
        </p:blipFill>
        <p:spPr>
          <a:xfrm>
            <a:off x="604260" y="4451428"/>
            <a:ext cx="3010320" cy="1090080"/>
          </a:xfrm>
          <a:prstGeom prst="rect">
            <a:avLst/>
          </a:prstGeom>
          <a:noFill/>
          <a:ln>
            <a:noFill/>
          </a:ln>
        </p:spPr>
      </p:pic>
      <p:pic>
        <p:nvPicPr>
          <p:cNvPr id="137" name="Picture 136">
            <a:extLst>
              <a:ext uri="{FF2B5EF4-FFF2-40B4-BE49-F238E27FC236}">
                <a16:creationId xmlns:a16="http://schemas.microsoft.com/office/drawing/2014/main" id="{7E7278F5-BF35-F940-8E31-8AF802616A12}"/>
              </a:ext>
            </a:extLst>
          </p:cNvPr>
          <p:cNvPicPr>
            <a:picLocks noChangeAspect="1"/>
          </p:cNvPicPr>
          <p:nvPr/>
        </p:nvPicPr>
        <p:blipFill>
          <a:blip r:embed="rId6">
            <a:lum/>
            <a:alphaModFix/>
          </a:blip>
          <a:srcRect/>
          <a:stretch>
            <a:fillRect/>
          </a:stretch>
        </p:blipFill>
        <p:spPr>
          <a:xfrm>
            <a:off x="4288680" y="4835160"/>
            <a:ext cx="5120639" cy="2586239"/>
          </a:xfrm>
          <a:prstGeom prst="rect">
            <a:avLst/>
          </a:prstGeom>
          <a:noFill/>
          <a:ln>
            <a:noFill/>
          </a:ln>
        </p:spPr>
      </p:pic>
      <p:sp>
        <p:nvSpPr>
          <p:cNvPr id="138" name="Straight Connector 137">
            <a:extLst>
              <a:ext uri="{FF2B5EF4-FFF2-40B4-BE49-F238E27FC236}">
                <a16:creationId xmlns:a16="http://schemas.microsoft.com/office/drawing/2014/main" id="{B44B8134-EEB4-AE44-803E-7C8B2C34BE93}"/>
              </a:ext>
            </a:extLst>
          </p:cNvPr>
          <p:cNvSpPr/>
          <p:nvPr/>
        </p:nvSpPr>
        <p:spPr>
          <a:xfrm flipH="1">
            <a:off x="2940481" y="1097279"/>
            <a:ext cx="1004400" cy="2133361"/>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168A8-3048-714A-9C07-9F3BE9A40411}"/>
              </a:ext>
            </a:extLst>
          </p:cNvPr>
          <p:cNvPicPr>
            <a:picLocks noChangeAspect="1"/>
          </p:cNvPicPr>
          <p:nvPr/>
        </p:nvPicPr>
        <p:blipFill>
          <a:blip r:embed="rId3">
            <a:lum/>
            <a:alphaModFix/>
          </a:blip>
          <a:srcRect/>
          <a:stretch>
            <a:fillRect/>
          </a:stretch>
        </p:blipFill>
        <p:spPr>
          <a:xfrm>
            <a:off x="780300" y="2139508"/>
            <a:ext cx="2285640" cy="1847519"/>
          </a:xfrm>
          <a:prstGeom prst="rect">
            <a:avLst/>
          </a:prstGeom>
          <a:noFill/>
          <a:ln>
            <a:noFill/>
          </a:ln>
        </p:spPr>
      </p:pic>
      <p:sp>
        <p:nvSpPr>
          <p:cNvPr id="4" name="TextBox 3">
            <a:extLst>
              <a:ext uri="{FF2B5EF4-FFF2-40B4-BE49-F238E27FC236}">
                <a16:creationId xmlns:a16="http://schemas.microsoft.com/office/drawing/2014/main" id="{2EA21770-56CD-2546-8BAA-0286CA7B1A74}"/>
              </a:ext>
            </a:extLst>
          </p:cNvPr>
          <p:cNvSpPr txBox="1"/>
          <p:nvPr/>
        </p:nvSpPr>
        <p:spPr>
          <a:xfrm>
            <a:off x="3944880" y="842400"/>
            <a:ext cx="5057388" cy="356144"/>
          </a:xfrm>
          <a:prstGeom prst="rect">
            <a:avLst/>
          </a:prstGeom>
          <a:noFill/>
          <a:ln>
            <a:noFill/>
          </a:ln>
        </p:spPr>
        <p:txBody>
          <a:bodyPr wrap="none" lIns="90000" tIns="45000" rIns="90000" bIns="45000" anchorCtr="0" compatLnSpc="0">
            <a:spAutoFit/>
          </a:bodyPr>
          <a:lstStyle/>
          <a:p>
            <a:pPr hangingPunct="0"/>
            <a:r>
              <a:rPr lang="en-US" u="sng" dirty="0">
                <a:latin typeface="Liberation Sans" pitchFamily="18"/>
                <a:ea typeface="Noto Sans CJK SC Regular" pitchFamily="2"/>
                <a:cs typeface="FreeSans" pitchFamily="2"/>
              </a:rPr>
              <a:t>What does this value become on third iteration?</a:t>
            </a:r>
          </a:p>
        </p:txBody>
      </p:sp>
      <p:grpSp>
        <p:nvGrpSpPr>
          <p:cNvPr id="6" name="Group 5" descr="28§display§V^\pi(s) = \sum_{a} \pi(a|s) \sum_{s',r} p(s',r|s,a) [ r + \gamma V^\pi(s') ]§svg§600§FALSE" title="TexMaths">
            <a:extLst>
              <a:ext uri="{FF2B5EF4-FFF2-40B4-BE49-F238E27FC236}">
                <a16:creationId xmlns:a16="http://schemas.microsoft.com/office/drawing/2014/main" id="{971E7C38-2E6B-A34E-8B1B-51F62E0FC66F}"/>
              </a:ext>
            </a:extLst>
          </p:cNvPr>
          <p:cNvGrpSpPr/>
          <p:nvPr/>
        </p:nvGrpSpPr>
        <p:grpSpPr>
          <a:xfrm>
            <a:off x="4053601" y="1280159"/>
            <a:ext cx="5211000" cy="639721"/>
            <a:chOff x="4053600" y="1280159"/>
            <a:chExt cx="5211000" cy="639721"/>
          </a:xfrm>
        </p:grpSpPr>
        <p:sp>
          <p:nvSpPr>
            <p:cNvPr id="7" name="Freeform 6">
              <a:extLst>
                <a:ext uri="{FF2B5EF4-FFF2-40B4-BE49-F238E27FC236}">
                  <a16:creationId xmlns:a16="http://schemas.microsoft.com/office/drawing/2014/main" id="{1954D39E-D660-A442-AC84-2C759EF04DA2}"/>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4B4A6CEC-13ED-4547-9D19-2C034ED39EA6}"/>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C19C2A25-426F-8241-8609-C5ACFE169658}"/>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5DC8A9DA-6A5D-FC4C-ABCE-6713E676FCEC}"/>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C592255E-1C2C-5A4F-A579-08AF1FFEA047}"/>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7A608A72-1353-1342-B3FD-EF013DCF7311}"/>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054E0C19-7AF2-5F49-ACE0-72FC3611E9FE}"/>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EA4B9C2F-64F7-F543-9BB4-8C77421FBA04}"/>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8CF67AA7-8EDB-6B4E-8FE6-7F7D13E24842}"/>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EEF2A576-CF16-4C46-A692-A38EF171D83B}"/>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602EFD3E-8DF1-E44D-9792-354813E23315}"/>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FEE8EB78-6B2B-6B4C-95A2-91E62C5EBA19}"/>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FBB1DDEB-F929-AF48-8CC3-79315983D34E}"/>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8015F5E3-1919-A14D-8996-071CEA0F3A57}"/>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53D77F0B-89BD-0D4D-8AC5-7E7BF03614A2}"/>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BDA51845-7057-834B-B3E8-C444E89E8528}"/>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AFE6683B-C853-9845-AE57-4E1B98D83840}"/>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4C80802-EB16-014B-AFB7-3B712AD30129}"/>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F8580065-C561-BE44-A848-DF88FC9A25ED}"/>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AFA55705-464F-B84E-88A6-B8EE4D5F1235}"/>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105416E3-D1C0-604A-99F4-64DC73041A60}"/>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E000D32D-87A0-C44F-BE5E-EB20F93E4D34}"/>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7E3F2324-8CEE-FC4B-93D5-79C5CF929630}"/>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E5582467-7D34-0344-A86D-9D3F211667CB}"/>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A75D6401-6859-6A4F-8C55-7BD341B0236A}"/>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A90A2DD8-4C8C-1440-9858-988256E6A552}"/>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073CD567-9F68-7845-BB0F-483A2CD48EFF}"/>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29329BCD-A2E0-054E-A0EF-5F3D152FC0FC}"/>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D75F5F3E-3E11-E341-8003-C2AB6695F876}"/>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89B8A8F1-1BA1-A245-B084-5B7E9AF05ABA}"/>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85E44EB3-6BC2-0042-A564-2BB395726DB8}"/>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A49F84E7-5E65-1E48-9B7E-B334B21CF2F2}"/>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1F18DF06-82E3-9F42-B7C7-31AE0CA00E84}"/>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95D4070B-CA75-0D42-842B-0F293A2DC781}"/>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707F9891-7AA8-5B4D-85D4-8B21A3AFCB9E}"/>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6565A947-4363-DC43-80B4-392A611EC947}"/>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779259D3-BB45-5444-A7DE-BDCDF12D40DC}"/>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4C59DF56-B8E1-ED4E-8006-4305C50DF0C2}"/>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5A7E37CB-711A-494F-BC4E-3CC552FBBA20}"/>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B99D1C74-7C63-B64C-A80D-1453CFCE48BD}"/>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7F8F6315-A95C-2446-A80D-FA4074392647}"/>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61B36928-1ACC-A443-8B45-81B342345FEE}"/>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9" name="Group 48" descr="28§display§= \sum_{a} \pi(a|s) [ r + \gamma V^\pi(s') ]§svg§600§FALSE" title="TexMaths">
            <a:extLst>
              <a:ext uri="{FF2B5EF4-FFF2-40B4-BE49-F238E27FC236}">
                <a16:creationId xmlns:a16="http://schemas.microsoft.com/office/drawing/2014/main" id="{E70530B2-3A29-EF4D-B247-8491ECD5CAA9}"/>
              </a:ext>
            </a:extLst>
          </p:cNvPr>
          <p:cNvGrpSpPr/>
          <p:nvPr/>
        </p:nvGrpSpPr>
        <p:grpSpPr>
          <a:xfrm>
            <a:off x="4784400" y="2103121"/>
            <a:ext cx="3028320" cy="639719"/>
            <a:chOff x="4784400" y="2103120"/>
            <a:chExt cx="3028320" cy="639719"/>
          </a:xfrm>
        </p:grpSpPr>
        <p:sp>
          <p:nvSpPr>
            <p:cNvPr id="50" name="Freeform 49">
              <a:extLst>
                <a:ext uri="{FF2B5EF4-FFF2-40B4-BE49-F238E27FC236}">
                  <a16:creationId xmlns:a16="http://schemas.microsoft.com/office/drawing/2014/main" id="{5CCC68DB-12C9-7141-9BAE-3CF7738EEE46}"/>
                </a:ext>
              </a:extLst>
            </p:cNvPr>
            <p:cNvSpPr/>
            <p:nvPr/>
          </p:nvSpPr>
          <p:spPr>
            <a:xfrm>
              <a:off x="4784400" y="2103120"/>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699968D4-F380-1A49-B689-646E56D80152}"/>
                </a:ext>
              </a:extLst>
            </p:cNvPr>
            <p:cNvSpPr/>
            <p:nvPr/>
          </p:nvSpPr>
          <p:spPr>
            <a:xfrm>
              <a:off x="4800240" y="2300760"/>
              <a:ext cx="183240" cy="68040"/>
            </a:xfrm>
            <a:custGeom>
              <a:avLst/>
              <a:gdLst/>
              <a:ahLst/>
              <a:cxnLst>
                <a:cxn ang="3cd4">
                  <a:pos x="hc" y="t"/>
                </a:cxn>
                <a:cxn ang="cd2">
                  <a:pos x="l" y="vc"/>
                </a:cxn>
                <a:cxn ang="cd4">
                  <a:pos x="hc" y="b"/>
                </a:cxn>
                <a:cxn ang="0">
                  <a:pos x="r" y="vc"/>
                </a:cxn>
              </a:cxnLst>
              <a:rect l="l" t="t" r="r" b="b"/>
              <a:pathLst>
                <a:path w="510" h="190">
                  <a:moveTo>
                    <a:pt x="484" y="33"/>
                  </a:moveTo>
                  <a:cubicBezTo>
                    <a:pt x="496" y="33"/>
                    <a:pt x="510" y="33"/>
                    <a:pt x="510" y="16"/>
                  </a:cubicBezTo>
                  <a:cubicBezTo>
                    <a:pt x="510" y="0"/>
                    <a:pt x="496" y="0"/>
                    <a:pt x="485" y="0"/>
                  </a:cubicBezTo>
                  <a:lnTo>
                    <a:pt x="26" y="0"/>
                  </a:lnTo>
                  <a:cubicBezTo>
                    <a:pt x="14" y="0"/>
                    <a:pt x="0" y="0"/>
                    <a:pt x="0" y="16"/>
                  </a:cubicBezTo>
                  <a:cubicBezTo>
                    <a:pt x="0" y="33"/>
                    <a:pt x="14" y="33"/>
                    <a:pt x="26" y="33"/>
                  </a:cubicBezTo>
                  <a:close/>
                  <a:moveTo>
                    <a:pt x="485" y="190"/>
                  </a:moveTo>
                  <a:cubicBezTo>
                    <a:pt x="496" y="190"/>
                    <a:pt x="510" y="190"/>
                    <a:pt x="510" y="174"/>
                  </a:cubicBezTo>
                  <a:cubicBezTo>
                    <a:pt x="510" y="157"/>
                    <a:pt x="496" y="157"/>
                    <a:pt x="484"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746B70B5-9453-1441-8DA5-0F9DF50FC786}"/>
                </a:ext>
              </a:extLst>
            </p:cNvPr>
            <p:cNvSpPr/>
            <p:nvPr/>
          </p:nvSpPr>
          <p:spPr>
            <a:xfrm>
              <a:off x="5089319" y="2132280"/>
              <a:ext cx="366839" cy="405720"/>
            </a:xfrm>
            <a:custGeom>
              <a:avLst/>
              <a:gdLst/>
              <a:ahLst/>
              <a:cxnLst>
                <a:cxn ang="3cd4">
                  <a:pos x="hc" y="t"/>
                </a:cxn>
                <a:cxn ang="cd2">
                  <a:pos x="l" y="vc"/>
                </a:cxn>
                <a:cxn ang="cd4">
                  <a:pos x="hc" y="b"/>
                </a:cxn>
                <a:cxn ang="0">
                  <a:pos x="r" y="vc"/>
                </a:cxn>
              </a:cxnLst>
              <a:rect l="l" t="t" r="r" b="b"/>
              <a:pathLst>
                <a:path w="1020" h="1128">
                  <a:moveTo>
                    <a:pt x="926" y="1128"/>
                  </a:moveTo>
                  <a:lnTo>
                    <a:pt x="1020" y="870"/>
                  </a:lnTo>
                  <a:lnTo>
                    <a:pt x="1001" y="870"/>
                  </a:lnTo>
                  <a:cubicBezTo>
                    <a:pt x="971" y="954"/>
                    <a:pt x="889" y="1009"/>
                    <a:pt x="800" y="1033"/>
                  </a:cubicBezTo>
                  <a:cubicBezTo>
                    <a:pt x="785" y="1036"/>
                    <a:pt x="710" y="1058"/>
                    <a:pt x="562" y="1058"/>
                  </a:cubicBezTo>
                  <a:lnTo>
                    <a:pt x="101" y="1058"/>
                  </a:lnTo>
                  <a:lnTo>
                    <a:pt x="491" y="577"/>
                  </a:lnTo>
                  <a:cubicBezTo>
                    <a:pt x="496" y="571"/>
                    <a:pt x="498" y="568"/>
                    <a:pt x="498" y="564"/>
                  </a:cubicBezTo>
                  <a:cubicBezTo>
                    <a:pt x="498" y="562"/>
                    <a:pt x="498" y="560"/>
                    <a:pt x="492" y="551"/>
                  </a:cubicBezTo>
                  <a:lnTo>
                    <a:pt x="136" y="38"/>
                  </a:lnTo>
                  <a:lnTo>
                    <a:pt x="555" y="38"/>
                  </a:lnTo>
                  <a:cubicBezTo>
                    <a:pt x="658" y="38"/>
                    <a:pt x="727" y="49"/>
                    <a:pt x="734" y="51"/>
                  </a:cubicBezTo>
                  <a:cubicBezTo>
                    <a:pt x="776" y="59"/>
                    <a:pt x="842" y="71"/>
                    <a:pt x="903" y="112"/>
                  </a:cubicBezTo>
                  <a:cubicBezTo>
                    <a:pt x="922" y="125"/>
                    <a:pt x="974" y="161"/>
                    <a:pt x="1001" y="227"/>
                  </a:cubicBezTo>
                  <a:lnTo>
                    <a:pt x="1020" y="227"/>
                  </a:lnTo>
                  <a:lnTo>
                    <a:pt x="926" y="0"/>
                  </a:lnTo>
                  <a:lnTo>
                    <a:pt x="21" y="0"/>
                  </a:lnTo>
                  <a:cubicBezTo>
                    <a:pt x="3" y="0"/>
                    <a:pt x="3" y="0"/>
                    <a:pt x="0" y="5"/>
                  </a:cubicBezTo>
                  <a:cubicBezTo>
                    <a:pt x="0" y="7"/>
                    <a:pt x="0" y="24"/>
                    <a:pt x="0" y="33"/>
                  </a:cubicBezTo>
                  <a:lnTo>
                    <a:pt x="405"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5485BD10-0AA9-BE42-9DD9-D2D9DAE07D55}"/>
                </a:ext>
              </a:extLst>
            </p:cNvPr>
            <p:cNvSpPr/>
            <p:nvPr/>
          </p:nvSpPr>
          <p:spPr>
            <a:xfrm>
              <a:off x="5224680" y="2651039"/>
              <a:ext cx="98640" cy="91800"/>
            </a:xfrm>
            <a:custGeom>
              <a:avLst/>
              <a:gdLst/>
              <a:ahLst/>
              <a:cxnLst>
                <a:cxn ang="3cd4">
                  <a:pos x="hc" y="t"/>
                </a:cxn>
                <a:cxn ang="cd2">
                  <a:pos x="l" y="vc"/>
                </a:cxn>
                <a:cxn ang="cd4">
                  <a:pos x="hc" y="b"/>
                </a:cxn>
                <a:cxn ang="0">
                  <a:pos x="r" y="vc"/>
                </a:cxn>
              </a:cxnLst>
              <a:rect l="l" t="t" r="r" b="b"/>
              <a:pathLst>
                <a:path w="275" h="256">
                  <a:moveTo>
                    <a:pt x="195" y="33"/>
                  </a:moveTo>
                  <a:cubicBezTo>
                    <a:pt x="183" y="15"/>
                    <a:pt x="165" y="0"/>
                    <a:pt x="139" y="0"/>
                  </a:cubicBezTo>
                  <a:cubicBezTo>
                    <a:pt x="70" y="0"/>
                    <a:pt x="0" y="81"/>
                    <a:pt x="0" y="161"/>
                  </a:cubicBezTo>
                  <a:cubicBezTo>
                    <a:pt x="0" y="216"/>
                    <a:pt x="35" y="256"/>
                    <a:pt x="82" y="256"/>
                  </a:cubicBezTo>
                  <a:cubicBezTo>
                    <a:pt x="110" y="256"/>
                    <a:pt x="136" y="238"/>
                    <a:pt x="158" y="216"/>
                  </a:cubicBezTo>
                  <a:cubicBezTo>
                    <a:pt x="169" y="251"/>
                    <a:pt x="200" y="256"/>
                    <a:pt x="214" y="256"/>
                  </a:cubicBezTo>
                  <a:cubicBezTo>
                    <a:pt x="233" y="256"/>
                    <a:pt x="245" y="244"/>
                    <a:pt x="256" y="225"/>
                  </a:cubicBezTo>
                  <a:cubicBezTo>
                    <a:pt x="268" y="203"/>
                    <a:pt x="275" y="172"/>
                    <a:pt x="275" y="168"/>
                  </a:cubicBezTo>
                  <a:cubicBezTo>
                    <a:pt x="275" y="161"/>
                    <a:pt x="268" y="161"/>
                    <a:pt x="266" y="161"/>
                  </a:cubicBezTo>
                  <a:cubicBezTo>
                    <a:pt x="259" y="161"/>
                    <a:pt x="258" y="165"/>
                    <a:pt x="254" y="179"/>
                  </a:cubicBezTo>
                  <a:cubicBezTo>
                    <a:pt x="247" y="207"/>
                    <a:pt x="237" y="240"/>
                    <a:pt x="214" y="240"/>
                  </a:cubicBezTo>
                  <a:cubicBezTo>
                    <a:pt x="200" y="240"/>
                    <a:pt x="197" y="227"/>
                    <a:pt x="197" y="212"/>
                  </a:cubicBezTo>
                  <a:cubicBezTo>
                    <a:pt x="197" y="203"/>
                    <a:pt x="202" y="181"/>
                    <a:pt x="205" y="167"/>
                  </a:cubicBezTo>
                  <a:cubicBezTo>
                    <a:pt x="209" y="152"/>
                    <a:pt x="214" y="128"/>
                    <a:pt x="218" y="115"/>
                  </a:cubicBezTo>
                  <a:lnTo>
                    <a:pt x="228" y="73"/>
                  </a:lnTo>
                  <a:cubicBezTo>
                    <a:pt x="231" y="59"/>
                    <a:pt x="237" y="31"/>
                    <a:pt x="237" y="29"/>
                  </a:cubicBezTo>
                  <a:cubicBezTo>
                    <a:pt x="237" y="16"/>
                    <a:pt x="228" y="11"/>
                    <a:pt x="219" y="11"/>
                  </a:cubicBezTo>
                  <a:cubicBezTo>
                    <a:pt x="211" y="11"/>
                    <a:pt x="198" y="18"/>
                    <a:pt x="195" y="33"/>
                  </a:cubicBezTo>
                  <a:close/>
                  <a:moveTo>
                    <a:pt x="160" y="179"/>
                  </a:moveTo>
                  <a:cubicBezTo>
                    <a:pt x="157" y="196"/>
                    <a:pt x="144" y="207"/>
                    <a:pt x="132" y="218"/>
                  </a:cubicBezTo>
                  <a:cubicBezTo>
                    <a:pt x="127" y="222"/>
                    <a:pt x="106" y="240"/>
                    <a:pt x="84" y="240"/>
                  </a:cubicBezTo>
                  <a:cubicBezTo>
                    <a:pt x="63" y="240"/>
                    <a:pt x="44" y="225"/>
                    <a:pt x="44" y="185"/>
                  </a:cubicBezTo>
                  <a:cubicBezTo>
                    <a:pt x="44" y="156"/>
                    <a:pt x="59" y="92"/>
                    <a:pt x="71" y="70"/>
                  </a:cubicBezTo>
                  <a:cubicBezTo>
                    <a:pt x="96" y="24"/>
                    <a:pt x="124" y="16"/>
                    <a:pt x="139" y="16"/>
                  </a:cubicBezTo>
                  <a:cubicBezTo>
                    <a:pt x="177" y="16"/>
                    <a:pt x="186" y="59"/>
                    <a:pt x="186" y="66"/>
                  </a:cubicBezTo>
                  <a:cubicBezTo>
                    <a:pt x="186" y="68"/>
                    <a:pt x="186" y="71"/>
                    <a:pt x="184"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A25928C2-79F5-0E46-BE1C-37F6C691F4FA}"/>
                </a:ext>
              </a:extLst>
            </p:cNvPr>
            <p:cNvSpPr/>
            <p:nvPr/>
          </p:nvSpPr>
          <p:spPr>
            <a:xfrm>
              <a:off x="5524920" y="2282400"/>
              <a:ext cx="148680" cy="128160"/>
            </a:xfrm>
            <a:custGeom>
              <a:avLst/>
              <a:gdLst/>
              <a:ahLst/>
              <a:cxnLst>
                <a:cxn ang="3cd4">
                  <a:pos x="hc" y="t"/>
                </a:cxn>
                <a:cxn ang="cd2">
                  <a:pos x="l" y="vc"/>
                </a:cxn>
                <a:cxn ang="cd4">
                  <a:pos x="hc" y="b"/>
                </a:cxn>
                <a:cxn ang="0">
                  <a:pos x="r" y="vc"/>
                </a:cxn>
              </a:cxnLst>
              <a:rect l="l" t="t" r="r" b="b"/>
              <a:pathLst>
                <a:path w="414" h="357">
                  <a:moveTo>
                    <a:pt x="183" y="48"/>
                  </a:moveTo>
                  <a:lnTo>
                    <a:pt x="270" y="48"/>
                  </a:lnTo>
                  <a:cubicBezTo>
                    <a:pt x="244" y="167"/>
                    <a:pt x="237" y="201"/>
                    <a:pt x="237" y="256"/>
                  </a:cubicBezTo>
                  <a:cubicBezTo>
                    <a:pt x="237" y="267"/>
                    <a:pt x="237" y="289"/>
                    <a:pt x="244" y="317"/>
                  </a:cubicBezTo>
                  <a:cubicBezTo>
                    <a:pt x="251" y="353"/>
                    <a:pt x="259" y="357"/>
                    <a:pt x="271" y="357"/>
                  </a:cubicBezTo>
                  <a:cubicBezTo>
                    <a:pt x="287" y="357"/>
                    <a:pt x="303" y="342"/>
                    <a:pt x="303" y="326"/>
                  </a:cubicBezTo>
                  <a:cubicBezTo>
                    <a:pt x="303" y="322"/>
                    <a:pt x="303" y="320"/>
                    <a:pt x="298" y="309"/>
                  </a:cubicBezTo>
                  <a:cubicBezTo>
                    <a:pt x="275" y="251"/>
                    <a:pt x="275" y="198"/>
                    <a:pt x="275" y="176"/>
                  </a:cubicBezTo>
                  <a:cubicBezTo>
                    <a:pt x="275" y="132"/>
                    <a:pt x="282" y="90"/>
                    <a:pt x="289" y="48"/>
                  </a:cubicBezTo>
                  <a:lnTo>
                    <a:pt x="378" y="48"/>
                  </a:lnTo>
                  <a:cubicBezTo>
                    <a:pt x="386" y="48"/>
                    <a:pt x="414" y="48"/>
                    <a:pt x="414" y="20"/>
                  </a:cubicBezTo>
                  <a:cubicBezTo>
                    <a:pt x="414" y="0"/>
                    <a:pt x="398" y="0"/>
                    <a:pt x="385" y="0"/>
                  </a:cubicBezTo>
                  <a:lnTo>
                    <a:pt x="127" y="0"/>
                  </a:lnTo>
                  <a:cubicBezTo>
                    <a:pt x="110" y="0"/>
                    <a:pt x="80" y="0"/>
                    <a:pt x="47" y="38"/>
                  </a:cubicBezTo>
                  <a:cubicBezTo>
                    <a:pt x="19" y="70"/>
                    <a:pt x="0" y="106"/>
                    <a:pt x="0" y="110"/>
                  </a:cubicBezTo>
                  <a:cubicBezTo>
                    <a:pt x="0" y="112"/>
                    <a:pt x="0" y="119"/>
                    <a:pt x="9" y="119"/>
                  </a:cubicBezTo>
                  <a:cubicBezTo>
                    <a:pt x="16" y="119"/>
                    <a:pt x="17" y="115"/>
                    <a:pt x="21" y="110"/>
                  </a:cubicBezTo>
                  <a:cubicBezTo>
                    <a:pt x="59" y="48"/>
                    <a:pt x="104" y="48"/>
                    <a:pt x="118" y="48"/>
                  </a:cubicBezTo>
                  <a:lnTo>
                    <a:pt x="164" y="48"/>
                  </a:lnTo>
                  <a:cubicBezTo>
                    <a:pt x="137" y="145"/>
                    <a:pt x="97" y="242"/>
                    <a:pt x="64" y="317"/>
                  </a:cubicBezTo>
                  <a:cubicBezTo>
                    <a:pt x="59" y="328"/>
                    <a:pt x="59" y="330"/>
                    <a:pt x="59" y="335"/>
                  </a:cubicBezTo>
                  <a:cubicBezTo>
                    <a:pt x="59" y="352"/>
                    <a:pt x="71" y="357"/>
                    <a:pt x="80" y="357"/>
                  </a:cubicBezTo>
                  <a:cubicBezTo>
                    <a:pt x="104" y="357"/>
                    <a:pt x="110" y="335"/>
                    <a:pt x="118" y="304"/>
                  </a:cubicBezTo>
                  <a:cubicBezTo>
                    <a:pt x="131" y="267"/>
                    <a:pt x="131" y="266"/>
                    <a:pt x="139"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8D2138AC-01F7-D841-AEE7-EF54A56AF965}"/>
                </a:ext>
              </a:extLst>
            </p:cNvPr>
            <p:cNvSpPr/>
            <p:nvPr/>
          </p:nvSpPr>
          <p:spPr>
            <a:xfrm>
              <a:off x="571068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DB07663E-D183-D94D-999C-B3D41EA1D3B4}"/>
                </a:ext>
              </a:extLst>
            </p:cNvPr>
            <p:cNvSpPr/>
            <p:nvPr/>
          </p:nvSpPr>
          <p:spPr>
            <a:xfrm>
              <a:off x="5801040" y="2279160"/>
              <a:ext cx="126000" cy="131400"/>
            </a:xfrm>
            <a:custGeom>
              <a:avLst/>
              <a:gdLst/>
              <a:ahLst/>
              <a:cxnLst>
                <a:cxn ang="3cd4">
                  <a:pos x="hc" y="t"/>
                </a:cxn>
                <a:cxn ang="cd2">
                  <a:pos x="l" y="vc"/>
                </a:cxn>
                <a:cxn ang="cd4">
                  <a:pos x="hc" y="b"/>
                </a:cxn>
                <a:cxn ang="0">
                  <a:pos x="r" y="vc"/>
                </a:cxn>
              </a:cxnLst>
              <a:rect l="l" t="t" r="r" b="b"/>
              <a:pathLst>
                <a:path w="351" h="366">
                  <a:moveTo>
                    <a:pt x="256" y="51"/>
                  </a:moveTo>
                  <a:cubicBezTo>
                    <a:pt x="242" y="22"/>
                    <a:pt x="219" y="0"/>
                    <a:pt x="184" y="0"/>
                  </a:cubicBezTo>
                  <a:cubicBezTo>
                    <a:pt x="96" y="0"/>
                    <a:pt x="0" y="119"/>
                    <a:pt x="0" y="236"/>
                  </a:cubicBezTo>
                  <a:cubicBezTo>
                    <a:pt x="0" y="313"/>
                    <a:pt x="42" y="366"/>
                    <a:pt x="103" y="366"/>
                  </a:cubicBezTo>
                  <a:cubicBezTo>
                    <a:pt x="118" y="366"/>
                    <a:pt x="157" y="363"/>
                    <a:pt x="202" y="306"/>
                  </a:cubicBezTo>
                  <a:cubicBezTo>
                    <a:pt x="209" y="339"/>
                    <a:pt x="235" y="366"/>
                    <a:pt x="271" y="366"/>
                  </a:cubicBezTo>
                  <a:cubicBezTo>
                    <a:pt x="299" y="366"/>
                    <a:pt x="317" y="348"/>
                    <a:pt x="329" y="322"/>
                  </a:cubicBezTo>
                  <a:cubicBezTo>
                    <a:pt x="341" y="293"/>
                    <a:pt x="351" y="244"/>
                    <a:pt x="351" y="242"/>
                  </a:cubicBezTo>
                  <a:cubicBezTo>
                    <a:pt x="351" y="234"/>
                    <a:pt x="345" y="234"/>
                    <a:pt x="343" y="234"/>
                  </a:cubicBezTo>
                  <a:cubicBezTo>
                    <a:pt x="336" y="234"/>
                    <a:pt x="334" y="236"/>
                    <a:pt x="332" y="249"/>
                  </a:cubicBezTo>
                  <a:cubicBezTo>
                    <a:pt x="318" y="300"/>
                    <a:pt x="305" y="348"/>
                    <a:pt x="273" y="348"/>
                  </a:cubicBezTo>
                  <a:cubicBezTo>
                    <a:pt x="252" y="348"/>
                    <a:pt x="251" y="328"/>
                    <a:pt x="251" y="311"/>
                  </a:cubicBezTo>
                  <a:cubicBezTo>
                    <a:pt x="251" y="293"/>
                    <a:pt x="252" y="287"/>
                    <a:pt x="261" y="251"/>
                  </a:cubicBezTo>
                  <a:cubicBezTo>
                    <a:pt x="270" y="218"/>
                    <a:pt x="270" y="209"/>
                    <a:pt x="277" y="179"/>
                  </a:cubicBezTo>
                  <a:lnTo>
                    <a:pt x="305" y="66"/>
                  </a:lnTo>
                  <a:cubicBezTo>
                    <a:pt x="310" y="42"/>
                    <a:pt x="310" y="42"/>
                    <a:pt x="310" y="38"/>
                  </a:cubicBezTo>
                  <a:cubicBezTo>
                    <a:pt x="310" y="24"/>
                    <a:pt x="301" y="16"/>
                    <a:pt x="289" y="16"/>
                  </a:cubicBezTo>
                  <a:cubicBezTo>
                    <a:pt x="270" y="16"/>
                    <a:pt x="258" y="35"/>
                    <a:pt x="256" y="51"/>
                  </a:cubicBezTo>
                  <a:close/>
                  <a:moveTo>
                    <a:pt x="205" y="262"/>
                  </a:moveTo>
                  <a:cubicBezTo>
                    <a:pt x="202" y="276"/>
                    <a:pt x="202" y="276"/>
                    <a:pt x="191" y="291"/>
                  </a:cubicBezTo>
                  <a:cubicBezTo>
                    <a:pt x="157" y="335"/>
                    <a:pt x="125" y="348"/>
                    <a:pt x="104" y="348"/>
                  </a:cubicBezTo>
                  <a:cubicBezTo>
                    <a:pt x="66" y="348"/>
                    <a:pt x="54" y="304"/>
                    <a:pt x="54" y="273"/>
                  </a:cubicBezTo>
                  <a:cubicBezTo>
                    <a:pt x="54" y="233"/>
                    <a:pt x="78" y="132"/>
                    <a:pt x="97" y="95"/>
                  </a:cubicBezTo>
                  <a:cubicBezTo>
                    <a:pt x="120" y="48"/>
                    <a:pt x="155" y="18"/>
                    <a:pt x="186" y="18"/>
                  </a:cubicBezTo>
                  <a:cubicBezTo>
                    <a:pt x="237" y="18"/>
                    <a:pt x="247" y="84"/>
                    <a:pt x="247" y="90"/>
                  </a:cubicBezTo>
                  <a:cubicBezTo>
                    <a:pt x="247" y="93"/>
                    <a:pt x="245" y="99"/>
                    <a:pt x="244" y="1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AF780F51-2E2F-C94D-A792-58F4FA2DDF7D}"/>
                </a:ext>
              </a:extLst>
            </p:cNvPr>
            <p:cNvSpPr/>
            <p:nvPr/>
          </p:nvSpPr>
          <p:spPr>
            <a:xfrm>
              <a:off x="5967720" y="2190240"/>
              <a:ext cx="11520" cy="289800"/>
            </a:xfrm>
            <a:custGeom>
              <a:avLst/>
              <a:gdLst/>
              <a:ahLst/>
              <a:cxnLst>
                <a:cxn ang="3cd4">
                  <a:pos x="hc" y="t"/>
                </a:cxn>
                <a:cxn ang="cd2">
                  <a:pos x="l" y="vc"/>
                </a:cxn>
                <a:cxn ang="cd4">
                  <a:pos x="hc" y="b"/>
                </a:cxn>
                <a:cxn ang="0">
                  <a:pos x="r" y="vc"/>
                </a:cxn>
              </a:cxnLst>
              <a:rect l="l" t="t" r="r" b="b"/>
              <a:pathLst>
                <a:path w="33" h="806">
                  <a:moveTo>
                    <a:pt x="33" y="29"/>
                  </a:moveTo>
                  <a:cubicBezTo>
                    <a:pt x="33" y="15"/>
                    <a:pt x="33" y="0"/>
                    <a:pt x="16" y="0"/>
                  </a:cubicBezTo>
                  <a:cubicBezTo>
                    <a:pt x="0" y="0"/>
                    <a:pt x="0" y="15"/>
                    <a:pt x="0" y="29"/>
                  </a:cubicBezTo>
                  <a:lnTo>
                    <a:pt x="0" y="776"/>
                  </a:lnTo>
                  <a:cubicBezTo>
                    <a:pt x="0" y="791"/>
                    <a:pt x="0" y="806"/>
                    <a:pt x="16" y="806"/>
                  </a:cubicBezTo>
                  <a:cubicBezTo>
                    <a:pt x="33" y="806"/>
                    <a:pt x="33" y="791"/>
                    <a:pt x="33"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8B0DFCF-1476-534D-BF16-13E4295C98AC}"/>
                </a:ext>
              </a:extLst>
            </p:cNvPr>
            <p:cNvSpPr/>
            <p:nvPr/>
          </p:nvSpPr>
          <p:spPr>
            <a:xfrm>
              <a:off x="602532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026C3047-8D8F-6D4F-9BD2-D4A2154AFFEA}"/>
                </a:ext>
              </a:extLst>
            </p:cNvPr>
            <p:cNvSpPr/>
            <p:nvPr/>
          </p:nvSpPr>
          <p:spPr>
            <a:xfrm>
              <a:off x="615564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FF2DDDEC-C7EA-AF4B-A879-D8E7CBE0ED66}"/>
                </a:ext>
              </a:extLst>
            </p:cNvPr>
            <p:cNvSpPr/>
            <p:nvPr/>
          </p:nvSpPr>
          <p:spPr>
            <a:xfrm>
              <a:off x="6279119" y="2190240"/>
              <a:ext cx="37800" cy="289800"/>
            </a:xfrm>
            <a:custGeom>
              <a:avLst/>
              <a:gdLst/>
              <a:ahLst/>
              <a:cxnLst>
                <a:cxn ang="3cd4">
                  <a:pos x="hc" y="t"/>
                </a:cxn>
                <a:cxn ang="cd2">
                  <a:pos x="l" y="vc"/>
                </a:cxn>
                <a:cxn ang="cd4">
                  <a:pos x="hc" y="b"/>
                </a:cxn>
                <a:cxn ang="0">
                  <a:pos x="r" y="vc"/>
                </a:cxn>
              </a:cxnLst>
              <a:rect l="l" t="t" r="r" b="b"/>
              <a:pathLst>
                <a:path w="106" h="806">
                  <a:moveTo>
                    <a:pt x="106" y="806"/>
                  </a:moveTo>
                  <a:lnTo>
                    <a:pt x="106" y="775"/>
                  </a:lnTo>
                  <a:lnTo>
                    <a:pt x="31" y="775"/>
                  </a:lnTo>
                  <a:lnTo>
                    <a:pt x="31" y="33"/>
                  </a:lnTo>
                  <a:lnTo>
                    <a:pt x="106" y="33"/>
                  </a:lnTo>
                  <a:lnTo>
                    <a:pt x="106"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FE8D4508-0E36-BB46-98AB-60BC73D0B8DF}"/>
                </a:ext>
              </a:extLst>
            </p:cNvPr>
            <p:cNvSpPr/>
            <p:nvPr/>
          </p:nvSpPr>
          <p:spPr>
            <a:xfrm>
              <a:off x="6330240" y="2279160"/>
              <a:ext cx="112320" cy="131400"/>
            </a:xfrm>
            <a:custGeom>
              <a:avLst/>
              <a:gdLst/>
              <a:ahLst/>
              <a:cxnLst>
                <a:cxn ang="3cd4">
                  <a:pos x="hc" y="t"/>
                </a:cxn>
                <a:cxn ang="cd2">
                  <a:pos x="l" y="vc"/>
                </a:cxn>
                <a:cxn ang="cd4">
                  <a:pos x="hc" y="b"/>
                </a:cxn>
                <a:cxn ang="0">
                  <a:pos x="r" y="vc"/>
                </a:cxn>
              </a:cxnLst>
              <a:rect l="l" t="t" r="r" b="b"/>
              <a:pathLst>
                <a:path w="313" h="366">
                  <a:moveTo>
                    <a:pt x="45" y="309"/>
                  </a:moveTo>
                  <a:cubicBezTo>
                    <a:pt x="44" y="322"/>
                    <a:pt x="38" y="341"/>
                    <a:pt x="38" y="344"/>
                  </a:cubicBezTo>
                  <a:cubicBezTo>
                    <a:pt x="38" y="359"/>
                    <a:pt x="49" y="366"/>
                    <a:pt x="61" y="366"/>
                  </a:cubicBezTo>
                  <a:cubicBezTo>
                    <a:pt x="70" y="366"/>
                    <a:pt x="84" y="359"/>
                    <a:pt x="89" y="344"/>
                  </a:cubicBezTo>
                  <a:cubicBezTo>
                    <a:pt x="90" y="341"/>
                    <a:pt x="117" y="231"/>
                    <a:pt x="120" y="216"/>
                  </a:cubicBezTo>
                  <a:cubicBezTo>
                    <a:pt x="125" y="189"/>
                    <a:pt x="139" y="132"/>
                    <a:pt x="144" y="110"/>
                  </a:cubicBezTo>
                  <a:cubicBezTo>
                    <a:pt x="148" y="101"/>
                    <a:pt x="169" y="62"/>
                    <a:pt x="188" y="44"/>
                  </a:cubicBezTo>
                  <a:cubicBezTo>
                    <a:pt x="193" y="38"/>
                    <a:pt x="216" y="18"/>
                    <a:pt x="249" y="18"/>
                  </a:cubicBezTo>
                  <a:cubicBezTo>
                    <a:pt x="270" y="18"/>
                    <a:pt x="280" y="27"/>
                    <a:pt x="282" y="27"/>
                  </a:cubicBezTo>
                  <a:cubicBezTo>
                    <a:pt x="258" y="31"/>
                    <a:pt x="242" y="51"/>
                    <a:pt x="242" y="71"/>
                  </a:cubicBezTo>
                  <a:cubicBezTo>
                    <a:pt x="242" y="84"/>
                    <a:pt x="251" y="101"/>
                    <a:pt x="271" y="101"/>
                  </a:cubicBezTo>
                  <a:cubicBezTo>
                    <a:pt x="291" y="101"/>
                    <a:pt x="313" y="82"/>
                    <a:pt x="313" y="53"/>
                  </a:cubicBezTo>
                  <a:cubicBezTo>
                    <a:pt x="313" y="24"/>
                    <a:pt x="289" y="0"/>
                    <a:pt x="249" y="0"/>
                  </a:cubicBezTo>
                  <a:cubicBezTo>
                    <a:pt x="198" y="0"/>
                    <a:pt x="165" y="40"/>
                    <a:pt x="151" y="62"/>
                  </a:cubicBezTo>
                  <a:cubicBezTo>
                    <a:pt x="144" y="26"/>
                    <a:pt x="117" y="0"/>
                    <a:pt x="80" y="0"/>
                  </a:cubicBezTo>
                  <a:cubicBezTo>
                    <a:pt x="45" y="0"/>
                    <a:pt x="31" y="31"/>
                    <a:pt x="24" y="46"/>
                  </a:cubicBezTo>
                  <a:cubicBezTo>
                    <a:pt x="10" y="73"/>
                    <a:pt x="0" y="123"/>
                    <a:pt x="0" y="125"/>
                  </a:cubicBezTo>
                  <a:cubicBezTo>
                    <a:pt x="0" y="132"/>
                    <a:pt x="7" y="132"/>
                    <a:pt x="9" y="132"/>
                  </a:cubicBezTo>
                  <a:cubicBezTo>
                    <a:pt x="17" y="132"/>
                    <a:pt x="17" y="132"/>
                    <a:pt x="23" y="114"/>
                  </a:cubicBezTo>
                  <a:cubicBezTo>
                    <a:pt x="35" y="57"/>
                    <a:pt x="50" y="18"/>
                    <a:pt x="78" y="18"/>
                  </a:cubicBezTo>
                  <a:cubicBezTo>
                    <a:pt x="92" y="18"/>
                    <a:pt x="103" y="24"/>
                    <a:pt x="103" y="55"/>
                  </a:cubicBezTo>
                  <a:cubicBezTo>
                    <a:pt x="103" y="71"/>
                    <a:pt x="99" y="81"/>
                    <a:pt x="90"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F4106901-4026-7640-AB04-3A297CBE800A}"/>
                </a:ext>
              </a:extLst>
            </p:cNvPr>
            <p:cNvSpPr/>
            <p:nvPr/>
          </p:nvSpPr>
          <p:spPr>
            <a:xfrm>
              <a:off x="6530760" y="2238120"/>
              <a:ext cx="183240" cy="193320"/>
            </a:xfrm>
            <a:custGeom>
              <a:avLst/>
              <a:gdLst/>
              <a:ahLst/>
              <a:cxnLst>
                <a:cxn ang="3cd4">
                  <a:pos x="hc" y="t"/>
                </a:cxn>
                <a:cxn ang="cd2">
                  <a:pos x="l" y="vc"/>
                </a:cxn>
                <a:cxn ang="cd4">
                  <a:pos x="hc" y="b"/>
                </a:cxn>
                <a:cxn ang="0">
                  <a:pos x="r" y="vc"/>
                </a:cxn>
              </a:cxnLst>
              <a:rect l="l" t="t" r="r" b="b"/>
              <a:pathLst>
                <a:path w="510" h="538">
                  <a:moveTo>
                    <a:pt x="271" y="286"/>
                  </a:moveTo>
                  <a:lnTo>
                    <a:pt x="485" y="286"/>
                  </a:lnTo>
                  <a:cubicBezTo>
                    <a:pt x="496" y="286"/>
                    <a:pt x="510" y="286"/>
                    <a:pt x="510" y="269"/>
                  </a:cubicBezTo>
                  <a:cubicBezTo>
                    <a:pt x="510" y="253"/>
                    <a:pt x="496" y="253"/>
                    <a:pt x="485" y="253"/>
                  </a:cubicBezTo>
                  <a:lnTo>
                    <a:pt x="271" y="253"/>
                  </a:lnTo>
                  <a:lnTo>
                    <a:pt x="271" y="27"/>
                  </a:lnTo>
                  <a:cubicBezTo>
                    <a:pt x="271" y="15"/>
                    <a:pt x="271" y="0"/>
                    <a:pt x="256" y="0"/>
                  </a:cubicBezTo>
                  <a:cubicBezTo>
                    <a:pt x="240" y="0"/>
                    <a:pt x="240" y="15"/>
                    <a:pt x="240" y="27"/>
                  </a:cubicBezTo>
                  <a:lnTo>
                    <a:pt x="240" y="253"/>
                  </a:lnTo>
                  <a:lnTo>
                    <a:pt x="26" y="253"/>
                  </a:lnTo>
                  <a:cubicBezTo>
                    <a:pt x="14" y="253"/>
                    <a:pt x="0" y="253"/>
                    <a:pt x="0" y="269"/>
                  </a:cubicBezTo>
                  <a:cubicBezTo>
                    <a:pt x="0" y="286"/>
                    <a:pt x="14" y="286"/>
                    <a:pt x="26" y="286"/>
                  </a:cubicBezTo>
                  <a:lnTo>
                    <a:pt x="240" y="286"/>
                  </a:lnTo>
                  <a:lnTo>
                    <a:pt x="240" y="511"/>
                  </a:lnTo>
                  <a:cubicBezTo>
                    <a:pt x="240" y="522"/>
                    <a:pt x="240" y="538"/>
                    <a:pt x="256" y="538"/>
                  </a:cubicBezTo>
                  <a:cubicBezTo>
                    <a:pt x="271" y="538"/>
                    <a:pt x="271" y="522"/>
                    <a:pt x="271"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2390BAD0-209E-194D-9341-3415B4C8ED64}"/>
                </a:ext>
              </a:extLst>
            </p:cNvPr>
            <p:cNvSpPr/>
            <p:nvPr/>
          </p:nvSpPr>
          <p:spPr>
            <a:xfrm>
              <a:off x="6794640" y="2279160"/>
              <a:ext cx="145080" cy="190800"/>
            </a:xfrm>
            <a:custGeom>
              <a:avLst/>
              <a:gdLst/>
              <a:ahLst/>
              <a:cxnLst>
                <a:cxn ang="3cd4">
                  <a:pos x="hc" y="t"/>
                </a:cxn>
                <a:cxn ang="cd2">
                  <a:pos x="l" y="vc"/>
                </a:cxn>
                <a:cxn ang="cd4">
                  <a:pos x="hc" y="b"/>
                </a:cxn>
                <a:cxn ang="0">
                  <a:pos x="r" y="vc"/>
                </a:cxn>
              </a:cxnLst>
              <a:rect l="l" t="t" r="r" b="b"/>
              <a:pathLst>
                <a:path w="404" h="531">
                  <a:moveTo>
                    <a:pt x="17" y="152"/>
                  </a:moveTo>
                  <a:cubicBezTo>
                    <a:pt x="47" y="59"/>
                    <a:pt x="131" y="59"/>
                    <a:pt x="139" y="59"/>
                  </a:cubicBezTo>
                  <a:cubicBezTo>
                    <a:pt x="256" y="59"/>
                    <a:pt x="264" y="200"/>
                    <a:pt x="264" y="264"/>
                  </a:cubicBezTo>
                  <a:cubicBezTo>
                    <a:pt x="264" y="313"/>
                    <a:pt x="261" y="326"/>
                    <a:pt x="256" y="342"/>
                  </a:cubicBezTo>
                  <a:cubicBezTo>
                    <a:pt x="238" y="401"/>
                    <a:pt x="216" y="494"/>
                    <a:pt x="216" y="516"/>
                  </a:cubicBezTo>
                  <a:cubicBezTo>
                    <a:pt x="216" y="526"/>
                    <a:pt x="219" y="531"/>
                    <a:pt x="224" y="531"/>
                  </a:cubicBezTo>
                  <a:cubicBezTo>
                    <a:pt x="235" y="531"/>
                    <a:pt x="242" y="513"/>
                    <a:pt x="249" y="482"/>
                  </a:cubicBezTo>
                  <a:cubicBezTo>
                    <a:pt x="268" y="414"/>
                    <a:pt x="275" y="368"/>
                    <a:pt x="278" y="342"/>
                  </a:cubicBezTo>
                  <a:cubicBezTo>
                    <a:pt x="280" y="333"/>
                    <a:pt x="280" y="322"/>
                    <a:pt x="284" y="311"/>
                  </a:cubicBezTo>
                  <a:cubicBezTo>
                    <a:pt x="308" y="233"/>
                    <a:pt x="358" y="112"/>
                    <a:pt x="388" y="48"/>
                  </a:cubicBezTo>
                  <a:cubicBezTo>
                    <a:pt x="393" y="38"/>
                    <a:pt x="404" y="20"/>
                    <a:pt x="404" y="16"/>
                  </a:cubicBezTo>
                  <a:cubicBezTo>
                    <a:pt x="404" y="9"/>
                    <a:pt x="395" y="9"/>
                    <a:pt x="393" y="9"/>
                  </a:cubicBezTo>
                  <a:cubicBezTo>
                    <a:pt x="392" y="9"/>
                    <a:pt x="386" y="9"/>
                    <a:pt x="385" y="15"/>
                  </a:cubicBezTo>
                  <a:cubicBezTo>
                    <a:pt x="345" y="92"/>
                    <a:pt x="313" y="172"/>
                    <a:pt x="284" y="253"/>
                  </a:cubicBezTo>
                  <a:cubicBezTo>
                    <a:pt x="282" y="229"/>
                    <a:pt x="282" y="167"/>
                    <a:pt x="252" y="88"/>
                  </a:cubicBezTo>
                  <a:cubicBezTo>
                    <a:pt x="233" y="40"/>
                    <a:pt x="202" y="0"/>
                    <a:pt x="150"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F295E133-02F7-BD45-B49B-EB557075B6FE}"/>
                </a:ext>
              </a:extLst>
            </p:cNvPr>
            <p:cNvSpPr/>
            <p:nvPr/>
          </p:nvSpPr>
          <p:spPr>
            <a:xfrm>
              <a:off x="6962400" y="2209320"/>
              <a:ext cx="196200" cy="204480"/>
            </a:xfrm>
            <a:custGeom>
              <a:avLst/>
              <a:gdLst/>
              <a:ahLst/>
              <a:cxnLst>
                <a:cxn ang="3cd4">
                  <a:pos x="hc" y="t"/>
                </a:cxn>
                <a:cxn ang="cd2">
                  <a:pos x="l" y="vc"/>
                </a:cxn>
                <a:cxn ang="cd4">
                  <a:pos x="hc" y="b"/>
                </a:cxn>
                <a:cxn ang="0">
                  <a:pos x="r" y="vc"/>
                </a:cxn>
              </a:cxnLst>
              <a:rect l="l" t="t" r="r" b="b"/>
              <a:pathLst>
                <a:path w="546" h="569">
                  <a:moveTo>
                    <a:pt x="438" y="92"/>
                  </a:moveTo>
                  <a:cubicBezTo>
                    <a:pt x="477" y="29"/>
                    <a:pt x="508" y="27"/>
                    <a:pt x="538" y="26"/>
                  </a:cubicBezTo>
                  <a:cubicBezTo>
                    <a:pt x="546" y="24"/>
                    <a:pt x="546" y="11"/>
                    <a:pt x="546" y="9"/>
                  </a:cubicBezTo>
                  <a:cubicBezTo>
                    <a:pt x="546" y="4"/>
                    <a:pt x="543" y="0"/>
                    <a:pt x="538" y="0"/>
                  </a:cubicBezTo>
                  <a:cubicBezTo>
                    <a:pt x="517" y="0"/>
                    <a:pt x="494" y="2"/>
                    <a:pt x="473" y="2"/>
                  </a:cubicBezTo>
                  <a:cubicBezTo>
                    <a:pt x="449" y="2"/>
                    <a:pt x="423" y="0"/>
                    <a:pt x="398" y="0"/>
                  </a:cubicBezTo>
                  <a:cubicBezTo>
                    <a:pt x="393" y="0"/>
                    <a:pt x="383" y="0"/>
                    <a:pt x="383" y="15"/>
                  </a:cubicBezTo>
                  <a:cubicBezTo>
                    <a:pt x="383" y="24"/>
                    <a:pt x="390" y="26"/>
                    <a:pt x="395" y="26"/>
                  </a:cubicBezTo>
                  <a:cubicBezTo>
                    <a:pt x="416" y="27"/>
                    <a:pt x="432" y="35"/>
                    <a:pt x="432" y="51"/>
                  </a:cubicBezTo>
                  <a:cubicBezTo>
                    <a:pt x="432" y="64"/>
                    <a:pt x="419" y="82"/>
                    <a:pt x="419" y="82"/>
                  </a:cubicBezTo>
                  <a:lnTo>
                    <a:pt x="184" y="476"/>
                  </a:lnTo>
                  <a:lnTo>
                    <a:pt x="132" y="49"/>
                  </a:lnTo>
                  <a:cubicBezTo>
                    <a:pt x="132" y="35"/>
                    <a:pt x="150" y="26"/>
                    <a:pt x="184" y="26"/>
                  </a:cubicBezTo>
                  <a:cubicBezTo>
                    <a:pt x="195" y="26"/>
                    <a:pt x="204" y="26"/>
                    <a:pt x="204" y="9"/>
                  </a:cubicBezTo>
                  <a:cubicBezTo>
                    <a:pt x="204" y="2"/>
                    <a:pt x="198" y="0"/>
                    <a:pt x="193" y="0"/>
                  </a:cubicBezTo>
                  <a:cubicBezTo>
                    <a:pt x="162" y="0"/>
                    <a:pt x="129" y="2"/>
                    <a:pt x="97"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4" y="53"/>
                  </a:cubicBezTo>
                  <a:lnTo>
                    <a:pt x="125" y="551"/>
                  </a:lnTo>
                  <a:cubicBezTo>
                    <a:pt x="129" y="566"/>
                    <a:pt x="131" y="569"/>
                    <a:pt x="141" y="569"/>
                  </a:cubicBezTo>
                  <a:cubicBezTo>
                    <a:pt x="153" y="569"/>
                    <a:pt x="157" y="566"/>
                    <a:pt x="162"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9B9936E0-24D9-A941-8911-540DD25D9EF7}"/>
                </a:ext>
              </a:extLst>
            </p:cNvPr>
            <p:cNvSpPr/>
            <p:nvPr/>
          </p:nvSpPr>
          <p:spPr>
            <a:xfrm>
              <a:off x="7176600" y="2199960"/>
              <a:ext cx="115560" cy="90000"/>
            </a:xfrm>
            <a:custGeom>
              <a:avLst/>
              <a:gdLst/>
              <a:ahLst/>
              <a:cxnLst>
                <a:cxn ang="3cd4">
                  <a:pos x="hc" y="t"/>
                </a:cxn>
                <a:cxn ang="cd2">
                  <a:pos x="l" y="vc"/>
                </a:cxn>
                <a:cxn ang="cd4">
                  <a:pos x="hc" y="b"/>
                </a:cxn>
                <a:cxn ang="0">
                  <a:pos x="r" y="vc"/>
                </a:cxn>
              </a:cxnLst>
              <a:rect l="l" t="t" r="r" b="b"/>
              <a:pathLst>
                <a:path w="322" h="251">
                  <a:moveTo>
                    <a:pt x="143" y="38"/>
                  </a:moveTo>
                  <a:lnTo>
                    <a:pt x="207" y="38"/>
                  </a:lnTo>
                  <a:cubicBezTo>
                    <a:pt x="198" y="73"/>
                    <a:pt x="188" y="125"/>
                    <a:pt x="188" y="168"/>
                  </a:cubicBezTo>
                  <a:cubicBezTo>
                    <a:pt x="188" y="192"/>
                    <a:pt x="190" y="207"/>
                    <a:pt x="193" y="220"/>
                  </a:cubicBezTo>
                  <a:cubicBezTo>
                    <a:pt x="202" y="247"/>
                    <a:pt x="209" y="251"/>
                    <a:pt x="218" y="251"/>
                  </a:cubicBezTo>
                  <a:cubicBezTo>
                    <a:pt x="230" y="251"/>
                    <a:pt x="242" y="238"/>
                    <a:pt x="242" y="225"/>
                  </a:cubicBezTo>
                  <a:cubicBezTo>
                    <a:pt x="242" y="220"/>
                    <a:pt x="242" y="218"/>
                    <a:pt x="238" y="212"/>
                  </a:cubicBezTo>
                  <a:cubicBezTo>
                    <a:pt x="228" y="190"/>
                    <a:pt x="219" y="159"/>
                    <a:pt x="219" y="112"/>
                  </a:cubicBezTo>
                  <a:cubicBezTo>
                    <a:pt x="219" y="101"/>
                    <a:pt x="219" y="79"/>
                    <a:pt x="226" y="38"/>
                  </a:cubicBezTo>
                  <a:lnTo>
                    <a:pt x="294" y="38"/>
                  </a:lnTo>
                  <a:cubicBezTo>
                    <a:pt x="303" y="38"/>
                    <a:pt x="308" y="38"/>
                    <a:pt x="313" y="35"/>
                  </a:cubicBezTo>
                  <a:cubicBezTo>
                    <a:pt x="320" y="27"/>
                    <a:pt x="322" y="20"/>
                    <a:pt x="322" y="16"/>
                  </a:cubicBezTo>
                  <a:cubicBezTo>
                    <a:pt x="322" y="0"/>
                    <a:pt x="308" y="0"/>
                    <a:pt x="299" y="0"/>
                  </a:cubicBezTo>
                  <a:lnTo>
                    <a:pt x="96" y="0"/>
                  </a:lnTo>
                  <a:cubicBezTo>
                    <a:pt x="75" y="0"/>
                    <a:pt x="59" y="5"/>
                    <a:pt x="35" y="29"/>
                  </a:cubicBezTo>
                  <a:cubicBezTo>
                    <a:pt x="21" y="42"/>
                    <a:pt x="0" y="73"/>
                    <a:pt x="0" y="77"/>
                  </a:cubicBezTo>
                  <a:cubicBezTo>
                    <a:pt x="0" y="84"/>
                    <a:pt x="7" y="84"/>
                    <a:pt x="9" y="84"/>
                  </a:cubicBezTo>
                  <a:cubicBezTo>
                    <a:pt x="16" y="84"/>
                    <a:pt x="16" y="84"/>
                    <a:pt x="19" y="79"/>
                  </a:cubicBezTo>
                  <a:cubicBezTo>
                    <a:pt x="47" y="38"/>
                    <a:pt x="80" y="38"/>
                    <a:pt x="92" y="38"/>
                  </a:cubicBezTo>
                  <a:lnTo>
                    <a:pt x="124" y="38"/>
                  </a:lnTo>
                  <a:cubicBezTo>
                    <a:pt x="108" y="101"/>
                    <a:pt x="78" y="168"/>
                    <a:pt x="63" y="201"/>
                  </a:cubicBezTo>
                  <a:cubicBezTo>
                    <a:pt x="59" y="209"/>
                    <a:pt x="54" y="222"/>
                    <a:pt x="52" y="223"/>
                  </a:cubicBezTo>
                  <a:cubicBezTo>
                    <a:pt x="52" y="225"/>
                    <a:pt x="50" y="229"/>
                    <a:pt x="50" y="233"/>
                  </a:cubicBezTo>
                  <a:cubicBezTo>
                    <a:pt x="50" y="242"/>
                    <a:pt x="57" y="251"/>
                    <a:pt x="70" y="251"/>
                  </a:cubicBezTo>
                  <a:cubicBezTo>
                    <a:pt x="90" y="251"/>
                    <a:pt x="97"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8D56C950-B3F2-B54D-8566-87746A783C31}"/>
                </a:ext>
              </a:extLst>
            </p:cNvPr>
            <p:cNvSpPr/>
            <p:nvPr/>
          </p:nvSpPr>
          <p:spPr>
            <a:xfrm>
              <a:off x="7344360" y="2190240"/>
              <a:ext cx="64080" cy="289800"/>
            </a:xfrm>
            <a:custGeom>
              <a:avLst/>
              <a:gdLst/>
              <a:ahLst/>
              <a:cxnLst>
                <a:cxn ang="3cd4">
                  <a:pos x="hc" y="t"/>
                </a:cxn>
                <a:cxn ang="cd2">
                  <a:pos x="l" y="vc"/>
                </a:cxn>
                <a:cxn ang="cd4">
                  <a:pos x="hc" y="b"/>
                </a:cxn>
                <a:cxn ang="0">
                  <a:pos x="r" y="vc"/>
                </a:cxn>
              </a:cxnLst>
              <a:rect l="l" t="t" r="r" b="b"/>
              <a:pathLst>
                <a:path w="179" h="806">
                  <a:moveTo>
                    <a:pt x="179" y="798"/>
                  </a:moveTo>
                  <a:cubicBezTo>
                    <a:pt x="179" y="797"/>
                    <a:pt x="179" y="795"/>
                    <a:pt x="165" y="780"/>
                  </a:cubicBezTo>
                  <a:cubicBezTo>
                    <a:pt x="70" y="679"/>
                    <a:pt x="45" y="527"/>
                    <a:pt x="45" y="403"/>
                  </a:cubicBezTo>
                  <a:cubicBezTo>
                    <a:pt x="45" y="264"/>
                    <a:pt x="75" y="123"/>
                    <a:pt x="169" y="22"/>
                  </a:cubicBezTo>
                  <a:cubicBezTo>
                    <a:pt x="179" y="13"/>
                    <a:pt x="179" y="11"/>
                    <a:pt x="179" y="7"/>
                  </a:cubicBezTo>
                  <a:cubicBezTo>
                    <a:pt x="179" y="2"/>
                    <a:pt x="176" y="0"/>
                    <a:pt x="171" y="0"/>
                  </a:cubicBezTo>
                  <a:cubicBezTo>
                    <a:pt x="164" y="0"/>
                    <a:pt x="94" y="55"/>
                    <a:pt x="49" y="157"/>
                  </a:cubicBezTo>
                  <a:cubicBezTo>
                    <a:pt x="9" y="245"/>
                    <a:pt x="0" y="335"/>
                    <a:pt x="0" y="403"/>
                  </a:cubicBezTo>
                  <a:cubicBezTo>
                    <a:pt x="0" y="467"/>
                    <a:pt x="9" y="564"/>
                    <a:pt x="50" y="656"/>
                  </a:cubicBezTo>
                  <a:cubicBezTo>
                    <a:pt x="97" y="754"/>
                    <a:pt x="164" y="806"/>
                    <a:pt x="171" y="806"/>
                  </a:cubicBezTo>
                  <a:cubicBezTo>
                    <a:pt x="176" y="806"/>
                    <a:pt x="179" y="804"/>
                    <a:pt x="179"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1AE51D7A-F246-5C46-A6D0-57A2CEB81546}"/>
                </a:ext>
              </a:extLst>
            </p:cNvPr>
            <p:cNvSpPr/>
            <p:nvPr/>
          </p:nvSpPr>
          <p:spPr>
            <a:xfrm>
              <a:off x="7437960" y="2279160"/>
              <a:ext cx="101880" cy="131400"/>
            </a:xfrm>
            <a:custGeom>
              <a:avLst/>
              <a:gdLst/>
              <a:ahLst/>
              <a:cxnLst>
                <a:cxn ang="3cd4">
                  <a:pos x="hc" y="t"/>
                </a:cxn>
                <a:cxn ang="cd2">
                  <a:pos x="l" y="vc"/>
                </a:cxn>
                <a:cxn ang="cd4">
                  <a:pos x="hc" y="b"/>
                </a:cxn>
                <a:cxn ang="0">
                  <a:pos x="r" y="vc"/>
                </a:cxn>
              </a:cxnLst>
              <a:rect l="l" t="t" r="r" b="b"/>
              <a:pathLst>
                <a:path w="284" h="366">
                  <a:moveTo>
                    <a:pt x="261" y="55"/>
                  </a:moveTo>
                  <a:cubicBezTo>
                    <a:pt x="238" y="55"/>
                    <a:pt x="224" y="73"/>
                    <a:pt x="224" y="92"/>
                  </a:cubicBezTo>
                  <a:cubicBezTo>
                    <a:pt x="224" y="103"/>
                    <a:pt x="231" y="115"/>
                    <a:pt x="247" y="115"/>
                  </a:cubicBezTo>
                  <a:cubicBezTo>
                    <a:pt x="264" y="115"/>
                    <a:pt x="284" y="101"/>
                    <a:pt x="284" y="70"/>
                  </a:cubicBezTo>
                  <a:cubicBezTo>
                    <a:pt x="284" y="33"/>
                    <a:pt x="251" y="0"/>
                    <a:pt x="191" y="0"/>
                  </a:cubicBezTo>
                  <a:cubicBezTo>
                    <a:pt x="90" y="0"/>
                    <a:pt x="61" y="82"/>
                    <a:pt x="61" y="117"/>
                  </a:cubicBezTo>
                  <a:cubicBezTo>
                    <a:pt x="61" y="181"/>
                    <a:pt x="118" y="194"/>
                    <a:pt x="141" y="198"/>
                  </a:cubicBezTo>
                  <a:cubicBezTo>
                    <a:pt x="181" y="207"/>
                    <a:pt x="221" y="214"/>
                    <a:pt x="221" y="260"/>
                  </a:cubicBezTo>
                  <a:cubicBezTo>
                    <a:pt x="221" y="280"/>
                    <a:pt x="204" y="348"/>
                    <a:pt x="111" y="348"/>
                  </a:cubicBezTo>
                  <a:cubicBezTo>
                    <a:pt x="99" y="348"/>
                    <a:pt x="40" y="348"/>
                    <a:pt x="23" y="306"/>
                  </a:cubicBezTo>
                  <a:cubicBezTo>
                    <a:pt x="52" y="309"/>
                    <a:pt x="71" y="286"/>
                    <a:pt x="71" y="262"/>
                  </a:cubicBezTo>
                  <a:cubicBezTo>
                    <a:pt x="71" y="244"/>
                    <a:pt x="59" y="234"/>
                    <a:pt x="44" y="234"/>
                  </a:cubicBezTo>
                  <a:cubicBezTo>
                    <a:pt x="23" y="234"/>
                    <a:pt x="0" y="251"/>
                    <a:pt x="0" y="287"/>
                  </a:cubicBezTo>
                  <a:cubicBezTo>
                    <a:pt x="0" y="333"/>
                    <a:pt x="44" y="366"/>
                    <a:pt x="110" y="366"/>
                  </a:cubicBezTo>
                  <a:cubicBezTo>
                    <a:pt x="235" y="366"/>
                    <a:pt x="264" y="269"/>
                    <a:pt x="264" y="233"/>
                  </a:cubicBezTo>
                  <a:cubicBezTo>
                    <a:pt x="264" y="203"/>
                    <a:pt x="251" y="183"/>
                    <a:pt x="240" y="172"/>
                  </a:cubicBezTo>
                  <a:cubicBezTo>
                    <a:pt x="219" y="150"/>
                    <a:pt x="198" y="146"/>
                    <a:pt x="164" y="139"/>
                  </a:cubicBezTo>
                  <a:cubicBezTo>
                    <a:pt x="136" y="132"/>
                    <a:pt x="106" y="126"/>
                    <a:pt x="106" y="90"/>
                  </a:cubicBezTo>
                  <a:cubicBezTo>
                    <a:pt x="106" y="68"/>
                    <a:pt x="124" y="18"/>
                    <a:pt x="191" y="18"/>
                  </a:cubicBezTo>
                  <a:cubicBezTo>
                    <a:pt x="211" y="18"/>
                    <a:pt x="249" y="24"/>
                    <a:pt x="261"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3F35DF86-374D-2743-94E3-D8ED2438F652}"/>
                </a:ext>
              </a:extLst>
            </p:cNvPr>
            <p:cNvSpPr/>
            <p:nvPr/>
          </p:nvSpPr>
          <p:spPr>
            <a:xfrm>
              <a:off x="7561440" y="2174400"/>
              <a:ext cx="48600" cy="105120"/>
            </a:xfrm>
            <a:custGeom>
              <a:avLst/>
              <a:gdLst/>
              <a:ahLst/>
              <a:cxnLst>
                <a:cxn ang="3cd4">
                  <a:pos x="hc" y="t"/>
                </a:cxn>
                <a:cxn ang="cd2">
                  <a:pos x="l" y="vc"/>
                </a:cxn>
                <a:cxn ang="cd4">
                  <a:pos x="hc" y="b"/>
                </a:cxn>
                <a:cxn ang="0">
                  <a:pos x="r" y="vc"/>
                </a:cxn>
              </a:cxnLst>
              <a:rect l="l" t="t" r="r" b="b"/>
              <a:pathLst>
                <a:path w="136" h="293">
                  <a:moveTo>
                    <a:pt x="131" y="49"/>
                  </a:moveTo>
                  <a:cubicBezTo>
                    <a:pt x="136" y="40"/>
                    <a:pt x="136" y="35"/>
                    <a:pt x="136" y="31"/>
                  </a:cubicBezTo>
                  <a:cubicBezTo>
                    <a:pt x="136" y="13"/>
                    <a:pt x="120" y="0"/>
                    <a:pt x="104" y="0"/>
                  </a:cubicBezTo>
                  <a:cubicBezTo>
                    <a:pt x="84" y="0"/>
                    <a:pt x="77" y="18"/>
                    <a:pt x="75" y="27"/>
                  </a:cubicBezTo>
                  <a:lnTo>
                    <a:pt x="3" y="273"/>
                  </a:lnTo>
                  <a:cubicBezTo>
                    <a:pt x="2" y="273"/>
                    <a:pt x="0" y="280"/>
                    <a:pt x="0" y="280"/>
                  </a:cubicBezTo>
                  <a:cubicBezTo>
                    <a:pt x="0" y="287"/>
                    <a:pt x="17" y="293"/>
                    <a:pt x="21" y="293"/>
                  </a:cubicBezTo>
                  <a:cubicBezTo>
                    <a:pt x="24"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F31C9B6-29DD-A94D-8070-DEE267BCABFC}"/>
                </a:ext>
              </a:extLst>
            </p:cNvPr>
            <p:cNvSpPr/>
            <p:nvPr/>
          </p:nvSpPr>
          <p:spPr>
            <a:xfrm>
              <a:off x="7645320" y="2190240"/>
              <a:ext cx="64080" cy="289800"/>
            </a:xfrm>
            <a:custGeom>
              <a:avLst/>
              <a:gdLst/>
              <a:ahLst/>
              <a:cxnLst>
                <a:cxn ang="3cd4">
                  <a:pos x="hc" y="t"/>
                </a:cxn>
                <a:cxn ang="cd2">
                  <a:pos x="l" y="vc"/>
                </a:cxn>
                <a:cxn ang="cd4">
                  <a:pos x="hc" y="b"/>
                </a:cxn>
                <a:cxn ang="0">
                  <a:pos x="r" y="vc"/>
                </a:cxn>
              </a:cxnLst>
              <a:rect l="l" t="t" r="r" b="b"/>
              <a:pathLst>
                <a:path w="179" h="806">
                  <a:moveTo>
                    <a:pt x="179" y="403"/>
                  </a:moveTo>
                  <a:cubicBezTo>
                    <a:pt x="179" y="341"/>
                    <a:pt x="171" y="244"/>
                    <a:pt x="129" y="152"/>
                  </a:cubicBezTo>
                  <a:cubicBezTo>
                    <a:pt x="82" y="53"/>
                    <a:pt x="16" y="0"/>
                    <a:pt x="7" y="0"/>
                  </a:cubicBezTo>
                  <a:cubicBezTo>
                    <a:pt x="3" y="0"/>
                    <a:pt x="0" y="4"/>
                    <a:pt x="0" y="7"/>
                  </a:cubicBezTo>
                  <a:cubicBezTo>
                    <a:pt x="0" y="11"/>
                    <a:pt x="0" y="13"/>
                    <a:pt x="14" y="27"/>
                  </a:cubicBezTo>
                  <a:cubicBezTo>
                    <a:pt x="90" y="106"/>
                    <a:pt x="134" y="234"/>
                    <a:pt x="134" y="403"/>
                  </a:cubicBezTo>
                  <a:cubicBezTo>
                    <a:pt x="134" y="540"/>
                    <a:pt x="106" y="683"/>
                    <a:pt x="10" y="784"/>
                  </a:cubicBezTo>
                  <a:cubicBezTo>
                    <a:pt x="0" y="795"/>
                    <a:pt x="0" y="797"/>
                    <a:pt x="0" y="798"/>
                  </a:cubicBezTo>
                  <a:cubicBezTo>
                    <a:pt x="0" y="804"/>
                    <a:pt x="3" y="806"/>
                    <a:pt x="7" y="806"/>
                  </a:cubicBezTo>
                  <a:cubicBezTo>
                    <a:pt x="16" y="806"/>
                    <a:pt x="85" y="751"/>
                    <a:pt x="131" y="648"/>
                  </a:cubicBezTo>
                  <a:cubicBezTo>
                    <a:pt x="171" y="560"/>
                    <a:pt x="179" y="471"/>
                    <a:pt x="179"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7BAFBA49-86D7-964A-80CC-61C0778D063F}"/>
                </a:ext>
              </a:extLst>
            </p:cNvPr>
            <p:cNvSpPr/>
            <p:nvPr/>
          </p:nvSpPr>
          <p:spPr>
            <a:xfrm>
              <a:off x="7742160" y="2190240"/>
              <a:ext cx="37800" cy="289800"/>
            </a:xfrm>
            <a:custGeom>
              <a:avLst/>
              <a:gdLst/>
              <a:ahLst/>
              <a:cxnLst>
                <a:cxn ang="3cd4">
                  <a:pos x="hc" y="t"/>
                </a:cxn>
                <a:cxn ang="cd2">
                  <a:pos x="l" y="vc"/>
                </a:cxn>
                <a:cxn ang="cd4">
                  <a:pos x="hc" y="b"/>
                </a:cxn>
                <a:cxn ang="0">
                  <a:pos x="r" y="vc"/>
                </a:cxn>
              </a:cxnLst>
              <a:rect l="l" t="t" r="r" b="b"/>
              <a:pathLst>
                <a:path w="106" h="806">
                  <a:moveTo>
                    <a:pt x="106" y="0"/>
                  </a:moveTo>
                  <a:lnTo>
                    <a:pt x="0" y="0"/>
                  </a:lnTo>
                  <a:lnTo>
                    <a:pt x="0" y="33"/>
                  </a:lnTo>
                  <a:lnTo>
                    <a:pt x="75" y="33"/>
                  </a:lnTo>
                  <a:lnTo>
                    <a:pt x="75" y="775"/>
                  </a:lnTo>
                  <a:lnTo>
                    <a:pt x="0" y="775"/>
                  </a:lnTo>
                  <a:lnTo>
                    <a:pt x="0" y="806"/>
                  </a:lnTo>
                  <a:lnTo>
                    <a:pt x="106"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1" name="TextBox 70">
            <a:extLst>
              <a:ext uri="{FF2B5EF4-FFF2-40B4-BE49-F238E27FC236}">
                <a16:creationId xmlns:a16="http://schemas.microsoft.com/office/drawing/2014/main" id="{84F9E2B4-A7B5-6C41-B855-54D5BC8147DE}"/>
              </a:ext>
            </a:extLst>
          </p:cNvPr>
          <p:cNvSpPr txBox="1"/>
          <p:nvPr/>
        </p:nvSpPr>
        <p:spPr>
          <a:xfrm>
            <a:off x="7974304" y="2194561"/>
            <a:ext cx="2003154" cy="356144"/>
          </a:xfrm>
          <a:prstGeom prst="rect">
            <a:avLst/>
          </a:prstGeom>
          <a:noFill/>
          <a:ln>
            <a:noFill/>
          </a:ln>
        </p:spPr>
        <p:txBody>
          <a:bodyPr wrap="none" lIns="90000" tIns="45000" rIns="90000" bIns="45000" anchorCtr="0" compatLnSpc="0">
            <a:spAutoFit/>
          </a:bodyPr>
          <a:lstStyle/>
          <a:p>
            <a:pPr algn="ctr" hangingPunct="0"/>
            <a:r>
              <a:rPr lang="en-US">
                <a:latin typeface="Liberation Sans" pitchFamily="18"/>
                <a:ea typeface="Noto Sans CJK SC Regular" pitchFamily="2"/>
                <a:cs typeface="FreeSans" pitchFamily="2"/>
              </a:rPr>
              <a:t>(b/c deterministic)</a:t>
            </a:r>
          </a:p>
        </p:txBody>
      </p:sp>
      <p:grpSp>
        <p:nvGrpSpPr>
          <p:cNvPr id="72" name="Group 71" descr="28§display§= \sum_{a} 0.25 [ -1 + \gamma V^\pi(s') ]§svg§600§FALSE" title="TexMaths">
            <a:extLst>
              <a:ext uri="{FF2B5EF4-FFF2-40B4-BE49-F238E27FC236}">
                <a16:creationId xmlns:a16="http://schemas.microsoft.com/office/drawing/2014/main" id="{D25BE832-6A43-AF41-91CC-27C93196E413}"/>
              </a:ext>
            </a:extLst>
          </p:cNvPr>
          <p:cNvGrpSpPr/>
          <p:nvPr/>
        </p:nvGrpSpPr>
        <p:grpSpPr>
          <a:xfrm>
            <a:off x="4773240" y="2926079"/>
            <a:ext cx="3028320" cy="639721"/>
            <a:chOff x="4773240" y="2926079"/>
            <a:chExt cx="3028320" cy="639721"/>
          </a:xfrm>
        </p:grpSpPr>
        <p:sp>
          <p:nvSpPr>
            <p:cNvPr id="73" name="Freeform 72">
              <a:extLst>
                <a:ext uri="{FF2B5EF4-FFF2-40B4-BE49-F238E27FC236}">
                  <a16:creationId xmlns:a16="http://schemas.microsoft.com/office/drawing/2014/main" id="{7BAE7262-2C46-FE46-A26B-F30EBEADEBDF}"/>
                </a:ext>
              </a:extLst>
            </p:cNvPr>
            <p:cNvSpPr/>
            <p:nvPr/>
          </p:nvSpPr>
          <p:spPr>
            <a:xfrm>
              <a:off x="4773240" y="2926079"/>
              <a:ext cx="3028320" cy="637200"/>
            </a:xfrm>
            <a:custGeom>
              <a:avLst/>
              <a:gdLst/>
              <a:ahLst/>
              <a:cxnLst>
                <a:cxn ang="3cd4">
                  <a:pos x="hc" y="t"/>
                </a:cxn>
                <a:cxn ang="cd2">
                  <a:pos x="l" y="vc"/>
                </a:cxn>
                <a:cxn ang="cd4">
                  <a:pos x="hc" y="b"/>
                </a:cxn>
                <a:cxn ang="0">
                  <a:pos x="r" y="vc"/>
                </a:cxn>
              </a:cxnLst>
              <a:rect l="l" t="t" r="r" b="b"/>
              <a:pathLst>
                <a:path w="8413" h="1771">
                  <a:moveTo>
                    <a:pt x="4206" y="1771"/>
                  </a:moveTo>
                  <a:lnTo>
                    <a:pt x="0" y="1771"/>
                  </a:lnTo>
                  <a:lnTo>
                    <a:pt x="0" y="0"/>
                  </a:lnTo>
                  <a:lnTo>
                    <a:pt x="8413" y="0"/>
                  </a:lnTo>
                  <a:lnTo>
                    <a:pt x="8413" y="177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9481C93F-622B-FB4B-8552-444DBDA4F5DE}"/>
                </a:ext>
              </a:extLst>
            </p:cNvPr>
            <p:cNvSpPr/>
            <p:nvPr/>
          </p:nvSpPr>
          <p:spPr>
            <a:xfrm>
              <a:off x="4789080" y="3123720"/>
              <a:ext cx="184680" cy="68040"/>
            </a:xfrm>
            <a:custGeom>
              <a:avLst/>
              <a:gdLst/>
              <a:ahLst/>
              <a:cxnLst>
                <a:cxn ang="3cd4">
                  <a:pos x="hc" y="t"/>
                </a:cxn>
                <a:cxn ang="cd2">
                  <a:pos x="l" y="vc"/>
                </a:cxn>
                <a:cxn ang="cd4">
                  <a:pos x="hc" y="b"/>
                </a:cxn>
                <a:cxn ang="0">
                  <a:pos x="r" y="vc"/>
                </a:cxn>
              </a:cxnLst>
              <a:rect l="l" t="t" r="r" b="b"/>
              <a:pathLst>
                <a:path w="514" h="190">
                  <a:moveTo>
                    <a:pt x="487" y="33"/>
                  </a:moveTo>
                  <a:cubicBezTo>
                    <a:pt x="500" y="33"/>
                    <a:pt x="514" y="33"/>
                    <a:pt x="514" y="16"/>
                  </a:cubicBezTo>
                  <a:cubicBezTo>
                    <a:pt x="514" y="0"/>
                    <a:pt x="500" y="0"/>
                    <a:pt x="489" y="0"/>
                  </a:cubicBezTo>
                  <a:lnTo>
                    <a:pt x="26" y="0"/>
                  </a:lnTo>
                  <a:cubicBezTo>
                    <a:pt x="14" y="0"/>
                    <a:pt x="0" y="0"/>
                    <a:pt x="0" y="16"/>
                  </a:cubicBezTo>
                  <a:cubicBezTo>
                    <a:pt x="0" y="33"/>
                    <a:pt x="14" y="33"/>
                    <a:pt x="26" y="33"/>
                  </a:cubicBezTo>
                  <a:close/>
                  <a:moveTo>
                    <a:pt x="489" y="190"/>
                  </a:moveTo>
                  <a:cubicBezTo>
                    <a:pt x="500" y="190"/>
                    <a:pt x="514" y="190"/>
                    <a:pt x="514" y="174"/>
                  </a:cubicBezTo>
                  <a:cubicBezTo>
                    <a:pt x="514" y="157"/>
                    <a:pt x="500" y="157"/>
                    <a:pt x="487" y="157"/>
                  </a:cubicBezTo>
                  <a:lnTo>
                    <a:pt x="26" y="157"/>
                  </a:lnTo>
                  <a:cubicBezTo>
                    <a:pt x="14" y="157"/>
                    <a:pt x="0" y="157"/>
                    <a:pt x="0" y="174"/>
                  </a:cubicBezTo>
                  <a:cubicBezTo>
                    <a:pt x="0" y="190"/>
                    <a:pt x="14" y="190"/>
                    <a:pt x="26"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8CE234C9-F197-E542-8F63-245043EDA944}"/>
                </a:ext>
              </a:extLst>
            </p:cNvPr>
            <p:cNvSpPr/>
            <p:nvPr/>
          </p:nvSpPr>
          <p:spPr>
            <a:xfrm>
              <a:off x="5080680" y="2955240"/>
              <a:ext cx="369360" cy="405720"/>
            </a:xfrm>
            <a:custGeom>
              <a:avLst/>
              <a:gdLst/>
              <a:ahLst/>
              <a:cxnLst>
                <a:cxn ang="3cd4">
                  <a:pos x="hc" y="t"/>
                </a:cxn>
                <a:cxn ang="cd2">
                  <a:pos x="l" y="vc"/>
                </a:cxn>
                <a:cxn ang="cd4">
                  <a:pos x="hc" y="b"/>
                </a:cxn>
                <a:cxn ang="0">
                  <a:pos x="r" y="vc"/>
                </a:cxn>
              </a:cxnLst>
              <a:rect l="l" t="t" r="r" b="b"/>
              <a:pathLst>
                <a:path w="1027" h="1128">
                  <a:moveTo>
                    <a:pt x="933" y="1128"/>
                  </a:moveTo>
                  <a:lnTo>
                    <a:pt x="1027" y="870"/>
                  </a:lnTo>
                  <a:lnTo>
                    <a:pt x="1008" y="870"/>
                  </a:lnTo>
                  <a:cubicBezTo>
                    <a:pt x="978" y="954"/>
                    <a:pt x="896" y="1009"/>
                    <a:pt x="806" y="1033"/>
                  </a:cubicBezTo>
                  <a:cubicBezTo>
                    <a:pt x="791" y="1036"/>
                    <a:pt x="715" y="1058"/>
                    <a:pt x="566" y="1058"/>
                  </a:cubicBezTo>
                  <a:lnTo>
                    <a:pt x="102" y="1058"/>
                  </a:lnTo>
                  <a:lnTo>
                    <a:pt x="494" y="577"/>
                  </a:lnTo>
                  <a:cubicBezTo>
                    <a:pt x="500" y="571"/>
                    <a:pt x="501" y="568"/>
                    <a:pt x="501" y="564"/>
                  </a:cubicBezTo>
                  <a:cubicBezTo>
                    <a:pt x="501" y="562"/>
                    <a:pt x="501" y="560"/>
                    <a:pt x="496" y="551"/>
                  </a:cubicBezTo>
                  <a:lnTo>
                    <a:pt x="137" y="38"/>
                  </a:lnTo>
                  <a:lnTo>
                    <a:pt x="559" y="38"/>
                  </a:lnTo>
                  <a:cubicBezTo>
                    <a:pt x="663" y="38"/>
                    <a:pt x="733" y="49"/>
                    <a:pt x="740" y="51"/>
                  </a:cubicBezTo>
                  <a:cubicBezTo>
                    <a:pt x="782" y="59"/>
                    <a:pt x="848" y="71"/>
                    <a:pt x="910" y="112"/>
                  </a:cubicBezTo>
                  <a:cubicBezTo>
                    <a:pt x="929" y="125"/>
                    <a:pt x="982" y="161"/>
                    <a:pt x="1008" y="227"/>
                  </a:cubicBezTo>
                  <a:lnTo>
                    <a:pt x="1027" y="227"/>
                  </a:lnTo>
                  <a:lnTo>
                    <a:pt x="933" y="0"/>
                  </a:lnTo>
                  <a:lnTo>
                    <a:pt x="21" y="0"/>
                  </a:lnTo>
                  <a:cubicBezTo>
                    <a:pt x="4" y="0"/>
                    <a:pt x="4" y="0"/>
                    <a:pt x="0" y="5"/>
                  </a:cubicBezTo>
                  <a:cubicBezTo>
                    <a:pt x="0" y="7"/>
                    <a:pt x="0" y="24"/>
                    <a:pt x="0" y="33"/>
                  </a:cubicBezTo>
                  <a:lnTo>
                    <a:pt x="408" y="615"/>
                  </a:lnTo>
                  <a:lnTo>
                    <a:pt x="9" y="1104"/>
                  </a:lnTo>
                  <a:cubicBezTo>
                    <a:pt x="0" y="1115"/>
                    <a:pt x="0" y="1119"/>
                    <a:pt x="0" y="1119"/>
                  </a:cubicBezTo>
                  <a:cubicBezTo>
                    <a:pt x="0" y="1128"/>
                    <a:pt x="7" y="1128"/>
                    <a:pt x="21" y="112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DEE2F071-1DB6-3046-968E-1A15D791A257}"/>
                </a:ext>
              </a:extLst>
            </p:cNvPr>
            <p:cNvSpPr/>
            <p:nvPr/>
          </p:nvSpPr>
          <p:spPr>
            <a:xfrm>
              <a:off x="5216760" y="3474000"/>
              <a:ext cx="99360" cy="91800"/>
            </a:xfrm>
            <a:custGeom>
              <a:avLst/>
              <a:gdLst/>
              <a:ahLst/>
              <a:cxnLst>
                <a:cxn ang="3cd4">
                  <a:pos x="hc" y="t"/>
                </a:cxn>
                <a:cxn ang="cd2">
                  <a:pos x="l" y="vc"/>
                </a:cxn>
                <a:cxn ang="cd4">
                  <a:pos x="hc" y="b"/>
                </a:cxn>
                <a:cxn ang="0">
                  <a:pos x="r" y="vc"/>
                </a:cxn>
              </a:cxnLst>
              <a:rect l="l" t="t" r="r" b="b"/>
              <a:pathLst>
                <a:path w="277" h="256">
                  <a:moveTo>
                    <a:pt x="196" y="33"/>
                  </a:moveTo>
                  <a:cubicBezTo>
                    <a:pt x="184" y="15"/>
                    <a:pt x="167" y="0"/>
                    <a:pt x="140" y="0"/>
                  </a:cubicBezTo>
                  <a:cubicBezTo>
                    <a:pt x="70" y="0"/>
                    <a:pt x="0" y="81"/>
                    <a:pt x="0" y="161"/>
                  </a:cubicBezTo>
                  <a:cubicBezTo>
                    <a:pt x="0" y="216"/>
                    <a:pt x="35" y="256"/>
                    <a:pt x="82" y="256"/>
                  </a:cubicBezTo>
                  <a:cubicBezTo>
                    <a:pt x="110" y="256"/>
                    <a:pt x="137" y="238"/>
                    <a:pt x="160" y="216"/>
                  </a:cubicBezTo>
                  <a:cubicBezTo>
                    <a:pt x="170" y="251"/>
                    <a:pt x="202" y="256"/>
                    <a:pt x="216" y="256"/>
                  </a:cubicBezTo>
                  <a:cubicBezTo>
                    <a:pt x="235" y="256"/>
                    <a:pt x="247" y="244"/>
                    <a:pt x="258" y="225"/>
                  </a:cubicBezTo>
                  <a:cubicBezTo>
                    <a:pt x="270" y="203"/>
                    <a:pt x="277" y="172"/>
                    <a:pt x="277" y="168"/>
                  </a:cubicBezTo>
                  <a:cubicBezTo>
                    <a:pt x="277" y="161"/>
                    <a:pt x="270" y="161"/>
                    <a:pt x="268" y="161"/>
                  </a:cubicBezTo>
                  <a:cubicBezTo>
                    <a:pt x="261" y="161"/>
                    <a:pt x="259" y="165"/>
                    <a:pt x="256" y="179"/>
                  </a:cubicBezTo>
                  <a:cubicBezTo>
                    <a:pt x="249" y="207"/>
                    <a:pt x="238" y="240"/>
                    <a:pt x="216" y="240"/>
                  </a:cubicBezTo>
                  <a:cubicBezTo>
                    <a:pt x="202" y="240"/>
                    <a:pt x="198" y="227"/>
                    <a:pt x="198" y="212"/>
                  </a:cubicBezTo>
                  <a:cubicBezTo>
                    <a:pt x="198" y="203"/>
                    <a:pt x="203" y="181"/>
                    <a:pt x="207" y="167"/>
                  </a:cubicBezTo>
                  <a:cubicBezTo>
                    <a:pt x="210" y="152"/>
                    <a:pt x="216" y="128"/>
                    <a:pt x="219" y="115"/>
                  </a:cubicBezTo>
                  <a:lnTo>
                    <a:pt x="230" y="73"/>
                  </a:lnTo>
                  <a:cubicBezTo>
                    <a:pt x="233" y="59"/>
                    <a:pt x="238" y="31"/>
                    <a:pt x="238" y="29"/>
                  </a:cubicBezTo>
                  <a:cubicBezTo>
                    <a:pt x="238" y="16"/>
                    <a:pt x="230" y="11"/>
                    <a:pt x="221" y="11"/>
                  </a:cubicBezTo>
                  <a:cubicBezTo>
                    <a:pt x="212" y="11"/>
                    <a:pt x="200" y="18"/>
                    <a:pt x="196" y="33"/>
                  </a:cubicBezTo>
                  <a:close/>
                  <a:moveTo>
                    <a:pt x="161" y="179"/>
                  </a:moveTo>
                  <a:cubicBezTo>
                    <a:pt x="158" y="196"/>
                    <a:pt x="146" y="207"/>
                    <a:pt x="133" y="218"/>
                  </a:cubicBezTo>
                  <a:cubicBezTo>
                    <a:pt x="128" y="222"/>
                    <a:pt x="107" y="240"/>
                    <a:pt x="84" y="240"/>
                  </a:cubicBezTo>
                  <a:cubicBezTo>
                    <a:pt x="63" y="240"/>
                    <a:pt x="44" y="225"/>
                    <a:pt x="44" y="185"/>
                  </a:cubicBezTo>
                  <a:cubicBezTo>
                    <a:pt x="44" y="156"/>
                    <a:pt x="60" y="92"/>
                    <a:pt x="72" y="70"/>
                  </a:cubicBezTo>
                  <a:cubicBezTo>
                    <a:pt x="96" y="24"/>
                    <a:pt x="124" y="16"/>
                    <a:pt x="140" y="16"/>
                  </a:cubicBezTo>
                  <a:cubicBezTo>
                    <a:pt x="179" y="16"/>
                    <a:pt x="188" y="59"/>
                    <a:pt x="188" y="66"/>
                  </a:cubicBezTo>
                  <a:cubicBezTo>
                    <a:pt x="188" y="68"/>
                    <a:pt x="188" y="71"/>
                    <a:pt x="186"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F1C77207-15B4-184D-ADD0-D0CE86884818}"/>
                </a:ext>
              </a:extLst>
            </p:cNvPr>
            <p:cNvSpPr/>
            <p:nvPr/>
          </p:nvSpPr>
          <p:spPr>
            <a:xfrm>
              <a:off x="5522400" y="3037320"/>
              <a:ext cx="117000" cy="199440"/>
            </a:xfrm>
            <a:custGeom>
              <a:avLst/>
              <a:gdLst/>
              <a:ahLst/>
              <a:cxnLst>
                <a:cxn ang="3cd4">
                  <a:pos x="hc" y="t"/>
                </a:cxn>
                <a:cxn ang="cd2">
                  <a:pos x="l" y="vc"/>
                </a:cxn>
                <a:cxn ang="cd4">
                  <a:pos x="hc" y="b"/>
                </a:cxn>
                <a:cxn ang="0">
                  <a:pos x="r" y="vc"/>
                </a:cxn>
              </a:cxnLst>
              <a:rect l="l" t="t" r="r" b="b"/>
              <a:pathLst>
                <a:path w="326" h="555">
                  <a:moveTo>
                    <a:pt x="326" y="280"/>
                  </a:moveTo>
                  <a:cubicBezTo>
                    <a:pt x="326" y="214"/>
                    <a:pt x="323" y="150"/>
                    <a:pt x="295" y="90"/>
                  </a:cubicBezTo>
                  <a:cubicBezTo>
                    <a:pt x="259" y="13"/>
                    <a:pt x="196" y="0"/>
                    <a:pt x="163" y="0"/>
                  </a:cubicBezTo>
                  <a:cubicBezTo>
                    <a:pt x="117" y="0"/>
                    <a:pt x="60" y="20"/>
                    <a:pt x="28" y="95"/>
                  </a:cubicBezTo>
                  <a:cubicBezTo>
                    <a:pt x="4" y="152"/>
                    <a:pt x="0" y="214"/>
                    <a:pt x="0" y="280"/>
                  </a:cubicBezTo>
                  <a:cubicBezTo>
                    <a:pt x="0" y="341"/>
                    <a:pt x="4" y="412"/>
                    <a:pt x="35" y="474"/>
                  </a:cubicBezTo>
                  <a:cubicBezTo>
                    <a:pt x="68" y="538"/>
                    <a:pt x="124" y="555"/>
                    <a:pt x="163" y="555"/>
                  </a:cubicBezTo>
                  <a:cubicBezTo>
                    <a:pt x="205" y="555"/>
                    <a:pt x="263" y="538"/>
                    <a:pt x="298" y="461"/>
                  </a:cubicBezTo>
                  <a:cubicBezTo>
                    <a:pt x="323" y="407"/>
                    <a:pt x="326" y="342"/>
                    <a:pt x="326" y="280"/>
                  </a:cubicBezTo>
                  <a:close/>
                  <a:moveTo>
                    <a:pt x="163" y="538"/>
                  </a:moveTo>
                  <a:cubicBezTo>
                    <a:pt x="133" y="538"/>
                    <a:pt x="86" y="518"/>
                    <a:pt x="72" y="439"/>
                  </a:cubicBezTo>
                  <a:cubicBezTo>
                    <a:pt x="65" y="392"/>
                    <a:pt x="65" y="317"/>
                    <a:pt x="65" y="269"/>
                  </a:cubicBezTo>
                  <a:cubicBezTo>
                    <a:pt x="65" y="218"/>
                    <a:pt x="65" y="165"/>
                    <a:pt x="70" y="121"/>
                  </a:cubicBezTo>
                  <a:cubicBezTo>
                    <a:pt x="86" y="26"/>
                    <a:pt x="144" y="18"/>
                    <a:pt x="163" y="18"/>
                  </a:cubicBezTo>
                  <a:cubicBezTo>
                    <a:pt x="188" y="18"/>
                    <a:pt x="238" y="33"/>
                    <a:pt x="254" y="112"/>
                  </a:cubicBezTo>
                  <a:cubicBezTo>
                    <a:pt x="261" y="157"/>
                    <a:pt x="261" y="218"/>
                    <a:pt x="261" y="269"/>
                  </a:cubicBezTo>
                  <a:cubicBezTo>
                    <a:pt x="261" y="330"/>
                    <a:pt x="261" y="385"/>
                    <a:pt x="252" y="436"/>
                  </a:cubicBezTo>
                  <a:cubicBezTo>
                    <a:pt x="242" y="513"/>
                    <a:pt x="198" y="538"/>
                    <a:pt x="163" y="53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61D75519-F74F-6549-A2EC-0EED49BCCCCF}"/>
                </a:ext>
              </a:extLst>
            </p:cNvPr>
            <p:cNvSpPr/>
            <p:nvPr/>
          </p:nvSpPr>
          <p:spPr>
            <a:xfrm>
              <a:off x="5673960" y="3199680"/>
              <a:ext cx="29880" cy="31320"/>
            </a:xfrm>
            <a:custGeom>
              <a:avLst/>
              <a:gdLst/>
              <a:ahLst/>
              <a:cxnLst>
                <a:cxn ang="3cd4">
                  <a:pos x="hc" y="t"/>
                </a:cxn>
                <a:cxn ang="cd2">
                  <a:pos x="l" y="vc"/>
                </a:cxn>
                <a:cxn ang="cd4">
                  <a:pos x="hc" y="b"/>
                </a:cxn>
                <a:cxn ang="0">
                  <a:pos x="r" y="vc"/>
                </a:cxn>
              </a:cxnLst>
              <a:rect l="l" t="t" r="r" b="b"/>
              <a:pathLst>
                <a:path w="84" h="88">
                  <a:moveTo>
                    <a:pt x="84" y="44"/>
                  </a:moveTo>
                  <a:cubicBezTo>
                    <a:pt x="84" y="20"/>
                    <a:pt x="65" y="0"/>
                    <a:pt x="42" y="0"/>
                  </a:cubicBezTo>
                  <a:cubicBezTo>
                    <a:pt x="19" y="0"/>
                    <a:pt x="0" y="20"/>
                    <a:pt x="0" y="44"/>
                  </a:cubicBezTo>
                  <a:cubicBezTo>
                    <a:pt x="0" y="68"/>
                    <a:pt x="19" y="88"/>
                    <a:pt x="42" y="88"/>
                  </a:cubicBezTo>
                  <a:cubicBezTo>
                    <a:pt x="65" y="88"/>
                    <a:pt x="84" y="68"/>
                    <a:pt x="84"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5DEB6203-8BC2-0542-9AA7-478B0C0012EE}"/>
                </a:ext>
              </a:extLst>
            </p:cNvPr>
            <p:cNvSpPr/>
            <p:nvPr/>
          </p:nvSpPr>
          <p:spPr>
            <a:xfrm>
              <a:off x="5740560" y="3037320"/>
              <a:ext cx="110880" cy="193320"/>
            </a:xfrm>
            <a:custGeom>
              <a:avLst/>
              <a:gdLst/>
              <a:ahLst/>
              <a:cxnLst>
                <a:cxn ang="3cd4">
                  <a:pos x="hc" y="t"/>
                </a:cxn>
                <a:cxn ang="cd2">
                  <a:pos x="l" y="vc"/>
                </a:cxn>
                <a:cxn ang="cd4">
                  <a:pos x="hc" y="b"/>
                </a:cxn>
                <a:cxn ang="0">
                  <a:pos x="r" y="vc"/>
                </a:cxn>
              </a:cxnLst>
              <a:rect l="l" t="t" r="r" b="b"/>
              <a:pathLst>
                <a:path w="309" h="538">
                  <a:moveTo>
                    <a:pt x="60" y="476"/>
                  </a:moveTo>
                  <a:lnTo>
                    <a:pt x="142" y="392"/>
                  </a:lnTo>
                  <a:cubicBezTo>
                    <a:pt x="263" y="280"/>
                    <a:pt x="309" y="238"/>
                    <a:pt x="309" y="157"/>
                  </a:cubicBezTo>
                  <a:cubicBezTo>
                    <a:pt x="309" y="64"/>
                    <a:pt x="240" y="0"/>
                    <a:pt x="146" y="0"/>
                  </a:cubicBezTo>
                  <a:cubicBezTo>
                    <a:pt x="58" y="0"/>
                    <a:pt x="0" y="75"/>
                    <a:pt x="0" y="146"/>
                  </a:cubicBezTo>
                  <a:cubicBezTo>
                    <a:pt x="0" y="190"/>
                    <a:pt x="39" y="190"/>
                    <a:pt x="40" y="190"/>
                  </a:cubicBezTo>
                  <a:cubicBezTo>
                    <a:pt x="54" y="190"/>
                    <a:pt x="81" y="181"/>
                    <a:pt x="81" y="148"/>
                  </a:cubicBezTo>
                  <a:cubicBezTo>
                    <a:pt x="81" y="128"/>
                    <a:pt x="67" y="106"/>
                    <a:pt x="40" y="106"/>
                  </a:cubicBezTo>
                  <a:cubicBezTo>
                    <a:pt x="33" y="106"/>
                    <a:pt x="33" y="106"/>
                    <a:pt x="30" y="108"/>
                  </a:cubicBezTo>
                  <a:cubicBezTo>
                    <a:pt x="47" y="55"/>
                    <a:pt x="89" y="26"/>
                    <a:pt x="135" y="26"/>
                  </a:cubicBezTo>
                  <a:cubicBezTo>
                    <a:pt x="205" y="26"/>
                    <a:pt x="238" y="90"/>
                    <a:pt x="238" y="157"/>
                  </a:cubicBezTo>
                  <a:cubicBezTo>
                    <a:pt x="238" y="222"/>
                    <a:pt x="200" y="286"/>
                    <a:pt x="158" y="335"/>
                  </a:cubicBezTo>
                  <a:lnTo>
                    <a:pt x="9" y="507"/>
                  </a:lnTo>
                  <a:cubicBezTo>
                    <a:pt x="0" y="516"/>
                    <a:pt x="0" y="518"/>
                    <a:pt x="0" y="538"/>
                  </a:cubicBezTo>
                  <a:lnTo>
                    <a:pt x="288" y="538"/>
                  </a:lnTo>
                  <a:lnTo>
                    <a:pt x="309" y="397"/>
                  </a:lnTo>
                  <a:lnTo>
                    <a:pt x="289" y="397"/>
                  </a:lnTo>
                  <a:cubicBezTo>
                    <a:pt x="286" y="421"/>
                    <a:pt x="280" y="458"/>
                    <a:pt x="273" y="469"/>
                  </a:cubicBezTo>
                  <a:cubicBezTo>
                    <a:pt x="266" y="476"/>
                    <a:pt x="216" y="476"/>
                    <a:pt x="200" y="4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D86B87DB-2740-8E4D-9906-DAE46C42ECA5}"/>
                </a:ext>
              </a:extLst>
            </p:cNvPr>
            <p:cNvSpPr/>
            <p:nvPr/>
          </p:nvSpPr>
          <p:spPr>
            <a:xfrm>
              <a:off x="5878440" y="3037320"/>
              <a:ext cx="110880" cy="199440"/>
            </a:xfrm>
            <a:custGeom>
              <a:avLst/>
              <a:gdLst/>
              <a:ahLst/>
              <a:cxnLst>
                <a:cxn ang="3cd4">
                  <a:pos x="hc" y="t"/>
                </a:cxn>
                <a:cxn ang="cd2">
                  <a:pos x="l" y="vc"/>
                </a:cxn>
                <a:cxn ang="cd4">
                  <a:pos x="hc" y="b"/>
                </a:cxn>
                <a:cxn ang="0">
                  <a:pos x="r" y="vc"/>
                </a:cxn>
              </a:cxnLst>
              <a:rect l="l" t="t" r="r" b="b"/>
              <a:pathLst>
                <a:path w="309" h="555">
                  <a:moveTo>
                    <a:pt x="309" y="375"/>
                  </a:moveTo>
                  <a:cubicBezTo>
                    <a:pt x="309" y="280"/>
                    <a:pt x="245" y="198"/>
                    <a:pt x="161" y="198"/>
                  </a:cubicBezTo>
                  <a:cubicBezTo>
                    <a:pt x="124" y="198"/>
                    <a:pt x="91" y="211"/>
                    <a:pt x="63" y="240"/>
                  </a:cubicBezTo>
                  <a:lnTo>
                    <a:pt x="63" y="82"/>
                  </a:lnTo>
                  <a:cubicBezTo>
                    <a:pt x="79" y="88"/>
                    <a:pt x="105" y="93"/>
                    <a:pt x="130" y="93"/>
                  </a:cubicBezTo>
                  <a:cubicBezTo>
                    <a:pt x="224" y="93"/>
                    <a:pt x="279" y="20"/>
                    <a:pt x="279" y="9"/>
                  </a:cubicBezTo>
                  <a:cubicBezTo>
                    <a:pt x="279" y="4"/>
                    <a:pt x="277" y="0"/>
                    <a:pt x="272" y="0"/>
                  </a:cubicBezTo>
                  <a:cubicBezTo>
                    <a:pt x="270" y="0"/>
                    <a:pt x="268" y="0"/>
                    <a:pt x="265" y="2"/>
                  </a:cubicBezTo>
                  <a:cubicBezTo>
                    <a:pt x="249" y="9"/>
                    <a:pt x="212" y="26"/>
                    <a:pt x="160" y="26"/>
                  </a:cubicBezTo>
                  <a:cubicBezTo>
                    <a:pt x="128" y="26"/>
                    <a:pt x="93" y="20"/>
                    <a:pt x="56" y="4"/>
                  </a:cubicBezTo>
                  <a:cubicBezTo>
                    <a:pt x="51" y="0"/>
                    <a:pt x="49" y="0"/>
                    <a:pt x="47" y="0"/>
                  </a:cubicBezTo>
                  <a:cubicBezTo>
                    <a:pt x="40" y="0"/>
                    <a:pt x="40" y="7"/>
                    <a:pt x="40" y="20"/>
                  </a:cubicBezTo>
                  <a:lnTo>
                    <a:pt x="40" y="258"/>
                  </a:lnTo>
                  <a:cubicBezTo>
                    <a:pt x="40" y="273"/>
                    <a:pt x="40" y="280"/>
                    <a:pt x="51" y="280"/>
                  </a:cubicBezTo>
                  <a:cubicBezTo>
                    <a:pt x="56" y="280"/>
                    <a:pt x="58" y="278"/>
                    <a:pt x="60" y="273"/>
                  </a:cubicBezTo>
                  <a:cubicBezTo>
                    <a:pt x="68" y="260"/>
                    <a:pt x="98" y="216"/>
                    <a:pt x="160" y="216"/>
                  </a:cubicBezTo>
                  <a:cubicBezTo>
                    <a:pt x="200" y="216"/>
                    <a:pt x="219" y="253"/>
                    <a:pt x="226" y="267"/>
                  </a:cubicBezTo>
                  <a:cubicBezTo>
                    <a:pt x="238" y="298"/>
                    <a:pt x="240" y="330"/>
                    <a:pt x="240" y="370"/>
                  </a:cubicBezTo>
                  <a:cubicBezTo>
                    <a:pt x="240" y="397"/>
                    <a:pt x="240" y="447"/>
                    <a:pt x="221" y="480"/>
                  </a:cubicBezTo>
                  <a:cubicBezTo>
                    <a:pt x="203" y="511"/>
                    <a:pt x="174" y="533"/>
                    <a:pt x="138" y="533"/>
                  </a:cubicBezTo>
                  <a:cubicBezTo>
                    <a:pt x="82" y="533"/>
                    <a:pt x="39" y="491"/>
                    <a:pt x="25" y="443"/>
                  </a:cubicBezTo>
                  <a:cubicBezTo>
                    <a:pt x="26" y="443"/>
                    <a:pt x="30" y="443"/>
                    <a:pt x="39" y="443"/>
                  </a:cubicBezTo>
                  <a:cubicBezTo>
                    <a:pt x="63" y="443"/>
                    <a:pt x="77" y="423"/>
                    <a:pt x="77" y="405"/>
                  </a:cubicBezTo>
                  <a:cubicBezTo>
                    <a:pt x="77" y="385"/>
                    <a:pt x="63" y="364"/>
                    <a:pt x="39" y="364"/>
                  </a:cubicBezTo>
                  <a:cubicBezTo>
                    <a:pt x="26" y="364"/>
                    <a:pt x="0" y="370"/>
                    <a:pt x="0" y="408"/>
                  </a:cubicBezTo>
                  <a:cubicBezTo>
                    <a:pt x="0" y="476"/>
                    <a:pt x="53" y="555"/>
                    <a:pt x="140" y="555"/>
                  </a:cubicBezTo>
                  <a:cubicBezTo>
                    <a:pt x="230" y="555"/>
                    <a:pt x="309" y="478"/>
                    <a:pt x="309" y="3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1D7B6409-FC9E-4D40-AB0A-CE59DA7DB5D1}"/>
                </a:ext>
              </a:extLst>
            </p:cNvPr>
            <p:cNvSpPr/>
            <p:nvPr/>
          </p:nvSpPr>
          <p:spPr>
            <a:xfrm>
              <a:off x="6035399" y="3013200"/>
              <a:ext cx="38160" cy="289800"/>
            </a:xfrm>
            <a:custGeom>
              <a:avLst/>
              <a:gdLst/>
              <a:ahLst/>
              <a:cxnLst>
                <a:cxn ang="3cd4">
                  <a:pos x="hc" y="t"/>
                </a:cxn>
                <a:cxn ang="cd2">
                  <a:pos x="l" y="vc"/>
                </a:cxn>
                <a:cxn ang="cd4">
                  <a:pos x="hc" y="b"/>
                </a:cxn>
                <a:cxn ang="0">
                  <a:pos x="r" y="vc"/>
                </a:cxn>
              </a:cxnLst>
              <a:rect l="l" t="t" r="r" b="b"/>
              <a:pathLst>
                <a:path w="107" h="806">
                  <a:moveTo>
                    <a:pt x="107" y="806"/>
                  </a:moveTo>
                  <a:lnTo>
                    <a:pt x="107" y="775"/>
                  </a:lnTo>
                  <a:lnTo>
                    <a:pt x="32" y="775"/>
                  </a:lnTo>
                  <a:lnTo>
                    <a:pt x="32" y="33"/>
                  </a:lnTo>
                  <a:lnTo>
                    <a:pt x="107" y="33"/>
                  </a:lnTo>
                  <a:lnTo>
                    <a:pt x="107" y="0"/>
                  </a:lnTo>
                  <a:lnTo>
                    <a:pt x="0" y="0"/>
                  </a:lnTo>
                  <a:lnTo>
                    <a:pt x="0"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4CD97CC5-778F-8F43-A096-74F69448DC86}"/>
                </a:ext>
              </a:extLst>
            </p:cNvPr>
            <p:cNvSpPr/>
            <p:nvPr/>
          </p:nvSpPr>
          <p:spPr>
            <a:xfrm>
              <a:off x="6102360" y="3152160"/>
              <a:ext cx="169560" cy="12240"/>
            </a:xfrm>
            <a:custGeom>
              <a:avLst/>
              <a:gdLst/>
              <a:ahLst/>
              <a:cxnLst>
                <a:cxn ang="3cd4">
                  <a:pos x="hc" y="t"/>
                </a:cxn>
                <a:cxn ang="cd2">
                  <a:pos x="l" y="vc"/>
                </a:cxn>
                <a:cxn ang="cd4">
                  <a:pos x="hc" y="b"/>
                </a:cxn>
                <a:cxn ang="0">
                  <a:pos x="r" y="vc"/>
                </a:cxn>
              </a:cxnLst>
              <a:rect l="l" t="t" r="r" b="b"/>
              <a:pathLst>
                <a:path w="472" h="35">
                  <a:moveTo>
                    <a:pt x="445" y="35"/>
                  </a:moveTo>
                  <a:cubicBezTo>
                    <a:pt x="458" y="35"/>
                    <a:pt x="472" y="35"/>
                    <a:pt x="472" y="16"/>
                  </a:cubicBezTo>
                  <a:cubicBezTo>
                    <a:pt x="472" y="0"/>
                    <a:pt x="458" y="0"/>
                    <a:pt x="445" y="0"/>
                  </a:cubicBezTo>
                  <a:lnTo>
                    <a:pt x="26" y="0"/>
                  </a:lnTo>
                  <a:cubicBezTo>
                    <a:pt x="14" y="0"/>
                    <a:pt x="0" y="0"/>
                    <a:pt x="0" y="16"/>
                  </a:cubicBezTo>
                  <a:cubicBezTo>
                    <a:pt x="0" y="35"/>
                    <a:pt x="14" y="35"/>
                    <a:pt x="26" y="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F00502CF-FDB3-E64F-AD88-B5321E00E627}"/>
                </a:ext>
              </a:extLst>
            </p:cNvPr>
            <p:cNvSpPr/>
            <p:nvPr/>
          </p:nvSpPr>
          <p:spPr>
            <a:xfrm>
              <a:off x="6318720" y="3037320"/>
              <a:ext cx="91800" cy="193320"/>
            </a:xfrm>
            <a:custGeom>
              <a:avLst/>
              <a:gdLst/>
              <a:ahLst/>
              <a:cxnLst>
                <a:cxn ang="3cd4">
                  <a:pos x="hc" y="t"/>
                </a:cxn>
                <a:cxn ang="cd2">
                  <a:pos x="l" y="vc"/>
                </a:cxn>
                <a:cxn ang="cd4">
                  <a:pos x="hc" y="b"/>
                </a:cxn>
                <a:cxn ang="0">
                  <a:pos x="r" y="vc"/>
                </a:cxn>
              </a:cxnLst>
              <a:rect l="l" t="t" r="r" b="b"/>
              <a:pathLst>
                <a:path w="256" h="538">
                  <a:moveTo>
                    <a:pt x="160" y="20"/>
                  </a:moveTo>
                  <a:cubicBezTo>
                    <a:pt x="160" y="2"/>
                    <a:pt x="160" y="0"/>
                    <a:pt x="140" y="0"/>
                  </a:cubicBezTo>
                  <a:cubicBezTo>
                    <a:pt x="93" y="51"/>
                    <a:pt x="25" y="51"/>
                    <a:pt x="0" y="51"/>
                  </a:cubicBezTo>
                  <a:lnTo>
                    <a:pt x="0" y="77"/>
                  </a:lnTo>
                  <a:cubicBezTo>
                    <a:pt x="16" y="77"/>
                    <a:pt x="61" y="77"/>
                    <a:pt x="102" y="55"/>
                  </a:cubicBezTo>
                  <a:lnTo>
                    <a:pt x="102" y="474"/>
                  </a:lnTo>
                  <a:cubicBezTo>
                    <a:pt x="102" y="504"/>
                    <a:pt x="100" y="513"/>
                    <a:pt x="30" y="513"/>
                  </a:cubicBezTo>
                  <a:lnTo>
                    <a:pt x="5" y="513"/>
                  </a:lnTo>
                  <a:lnTo>
                    <a:pt x="5" y="538"/>
                  </a:lnTo>
                  <a:cubicBezTo>
                    <a:pt x="32" y="535"/>
                    <a:pt x="100" y="535"/>
                    <a:pt x="130" y="535"/>
                  </a:cubicBezTo>
                  <a:cubicBezTo>
                    <a:pt x="161" y="535"/>
                    <a:pt x="228" y="535"/>
                    <a:pt x="256" y="538"/>
                  </a:cubicBezTo>
                  <a:lnTo>
                    <a:pt x="256" y="513"/>
                  </a:lnTo>
                  <a:lnTo>
                    <a:pt x="231" y="513"/>
                  </a:lnTo>
                  <a:cubicBezTo>
                    <a:pt x="161" y="513"/>
                    <a:pt x="160" y="504"/>
                    <a:pt x="160"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CDF4A769-39EB-3A4D-BD9B-30E92629C7B2}"/>
                </a:ext>
              </a:extLst>
            </p:cNvPr>
            <p:cNvSpPr/>
            <p:nvPr/>
          </p:nvSpPr>
          <p:spPr>
            <a:xfrm>
              <a:off x="6509519" y="3061080"/>
              <a:ext cx="184680" cy="193320"/>
            </a:xfrm>
            <a:custGeom>
              <a:avLst/>
              <a:gdLst/>
              <a:ahLst/>
              <a:cxnLst>
                <a:cxn ang="3cd4">
                  <a:pos x="hc" y="t"/>
                </a:cxn>
                <a:cxn ang="cd2">
                  <a:pos x="l" y="vc"/>
                </a:cxn>
                <a:cxn ang="cd4">
                  <a:pos x="hc" y="b"/>
                </a:cxn>
                <a:cxn ang="0">
                  <a:pos x="r" y="vc"/>
                </a:cxn>
              </a:cxnLst>
              <a:rect l="l" t="t" r="r" b="b"/>
              <a:pathLst>
                <a:path w="514" h="538">
                  <a:moveTo>
                    <a:pt x="273" y="286"/>
                  </a:moveTo>
                  <a:lnTo>
                    <a:pt x="489" y="286"/>
                  </a:lnTo>
                  <a:cubicBezTo>
                    <a:pt x="500" y="286"/>
                    <a:pt x="514" y="286"/>
                    <a:pt x="514" y="269"/>
                  </a:cubicBezTo>
                  <a:cubicBezTo>
                    <a:pt x="514" y="253"/>
                    <a:pt x="500" y="253"/>
                    <a:pt x="489" y="253"/>
                  </a:cubicBezTo>
                  <a:lnTo>
                    <a:pt x="273" y="253"/>
                  </a:lnTo>
                  <a:lnTo>
                    <a:pt x="273" y="27"/>
                  </a:lnTo>
                  <a:cubicBezTo>
                    <a:pt x="273" y="15"/>
                    <a:pt x="273" y="0"/>
                    <a:pt x="258" y="0"/>
                  </a:cubicBezTo>
                  <a:cubicBezTo>
                    <a:pt x="242" y="0"/>
                    <a:pt x="242" y="15"/>
                    <a:pt x="242" y="27"/>
                  </a:cubicBezTo>
                  <a:lnTo>
                    <a:pt x="242" y="253"/>
                  </a:lnTo>
                  <a:lnTo>
                    <a:pt x="26" y="253"/>
                  </a:lnTo>
                  <a:cubicBezTo>
                    <a:pt x="14" y="253"/>
                    <a:pt x="0" y="253"/>
                    <a:pt x="0" y="269"/>
                  </a:cubicBezTo>
                  <a:cubicBezTo>
                    <a:pt x="0" y="286"/>
                    <a:pt x="14" y="286"/>
                    <a:pt x="26" y="286"/>
                  </a:cubicBezTo>
                  <a:lnTo>
                    <a:pt x="242" y="286"/>
                  </a:lnTo>
                  <a:lnTo>
                    <a:pt x="242" y="511"/>
                  </a:lnTo>
                  <a:cubicBezTo>
                    <a:pt x="242" y="522"/>
                    <a:pt x="242" y="538"/>
                    <a:pt x="258" y="538"/>
                  </a:cubicBezTo>
                  <a:cubicBezTo>
                    <a:pt x="273" y="538"/>
                    <a:pt x="273" y="522"/>
                    <a:pt x="273"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8C4888E-DCC0-A04D-807B-AAAE9020BB9B}"/>
                </a:ext>
              </a:extLst>
            </p:cNvPr>
            <p:cNvSpPr/>
            <p:nvPr/>
          </p:nvSpPr>
          <p:spPr>
            <a:xfrm>
              <a:off x="6775920" y="3102119"/>
              <a:ext cx="146160" cy="190800"/>
            </a:xfrm>
            <a:custGeom>
              <a:avLst/>
              <a:gdLst/>
              <a:ahLst/>
              <a:cxnLst>
                <a:cxn ang="3cd4">
                  <a:pos x="hc" y="t"/>
                </a:cxn>
                <a:cxn ang="cd2">
                  <a:pos x="l" y="vc"/>
                </a:cxn>
                <a:cxn ang="cd4">
                  <a:pos x="hc" y="b"/>
                </a:cxn>
                <a:cxn ang="0">
                  <a:pos x="r" y="vc"/>
                </a:cxn>
              </a:cxnLst>
              <a:rect l="l" t="t" r="r" b="b"/>
              <a:pathLst>
                <a:path w="407" h="531">
                  <a:moveTo>
                    <a:pt x="18" y="152"/>
                  </a:moveTo>
                  <a:cubicBezTo>
                    <a:pt x="47" y="59"/>
                    <a:pt x="131" y="59"/>
                    <a:pt x="140" y="59"/>
                  </a:cubicBezTo>
                  <a:cubicBezTo>
                    <a:pt x="258" y="59"/>
                    <a:pt x="266" y="200"/>
                    <a:pt x="266" y="264"/>
                  </a:cubicBezTo>
                  <a:cubicBezTo>
                    <a:pt x="266" y="313"/>
                    <a:pt x="263" y="326"/>
                    <a:pt x="258" y="342"/>
                  </a:cubicBezTo>
                  <a:cubicBezTo>
                    <a:pt x="240" y="401"/>
                    <a:pt x="217" y="494"/>
                    <a:pt x="217" y="516"/>
                  </a:cubicBezTo>
                  <a:cubicBezTo>
                    <a:pt x="217" y="526"/>
                    <a:pt x="221" y="531"/>
                    <a:pt x="226" y="531"/>
                  </a:cubicBezTo>
                  <a:cubicBezTo>
                    <a:pt x="237" y="531"/>
                    <a:pt x="244" y="513"/>
                    <a:pt x="251" y="482"/>
                  </a:cubicBezTo>
                  <a:cubicBezTo>
                    <a:pt x="270" y="414"/>
                    <a:pt x="277" y="368"/>
                    <a:pt x="280" y="342"/>
                  </a:cubicBezTo>
                  <a:cubicBezTo>
                    <a:pt x="282" y="333"/>
                    <a:pt x="282" y="322"/>
                    <a:pt x="286" y="311"/>
                  </a:cubicBezTo>
                  <a:cubicBezTo>
                    <a:pt x="310" y="233"/>
                    <a:pt x="361" y="112"/>
                    <a:pt x="391" y="48"/>
                  </a:cubicBezTo>
                  <a:cubicBezTo>
                    <a:pt x="396" y="38"/>
                    <a:pt x="407" y="20"/>
                    <a:pt x="407" y="16"/>
                  </a:cubicBezTo>
                  <a:cubicBezTo>
                    <a:pt x="407" y="9"/>
                    <a:pt x="398" y="9"/>
                    <a:pt x="396" y="9"/>
                  </a:cubicBezTo>
                  <a:cubicBezTo>
                    <a:pt x="394" y="9"/>
                    <a:pt x="389" y="9"/>
                    <a:pt x="387" y="15"/>
                  </a:cubicBezTo>
                  <a:cubicBezTo>
                    <a:pt x="347" y="92"/>
                    <a:pt x="316" y="172"/>
                    <a:pt x="286" y="253"/>
                  </a:cubicBezTo>
                  <a:cubicBezTo>
                    <a:pt x="284" y="229"/>
                    <a:pt x="284" y="167"/>
                    <a:pt x="254" y="88"/>
                  </a:cubicBezTo>
                  <a:cubicBezTo>
                    <a:pt x="235" y="40"/>
                    <a:pt x="203" y="0"/>
                    <a:pt x="151" y="0"/>
                  </a:cubicBezTo>
                  <a:cubicBezTo>
                    <a:pt x="54"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59C918ED-858A-3F47-A3A0-941A520AE3A9}"/>
                </a:ext>
              </a:extLst>
            </p:cNvPr>
            <p:cNvSpPr/>
            <p:nvPr/>
          </p:nvSpPr>
          <p:spPr>
            <a:xfrm>
              <a:off x="6944400" y="3032280"/>
              <a:ext cx="197640" cy="204480"/>
            </a:xfrm>
            <a:custGeom>
              <a:avLst/>
              <a:gdLst/>
              <a:ahLst/>
              <a:cxnLst>
                <a:cxn ang="3cd4">
                  <a:pos x="hc" y="t"/>
                </a:cxn>
                <a:cxn ang="cd2">
                  <a:pos x="l" y="vc"/>
                </a:cxn>
                <a:cxn ang="cd4">
                  <a:pos x="hc" y="b"/>
                </a:cxn>
                <a:cxn ang="0">
                  <a:pos x="r" y="vc"/>
                </a:cxn>
              </a:cxnLst>
              <a:rect l="l" t="t" r="r" b="b"/>
              <a:pathLst>
                <a:path w="550" h="569">
                  <a:moveTo>
                    <a:pt x="442" y="92"/>
                  </a:moveTo>
                  <a:cubicBezTo>
                    <a:pt x="480" y="29"/>
                    <a:pt x="512" y="27"/>
                    <a:pt x="542" y="26"/>
                  </a:cubicBezTo>
                  <a:cubicBezTo>
                    <a:pt x="550" y="24"/>
                    <a:pt x="550" y="11"/>
                    <a:pt x="550" y="9"/>
                  </a:cubicBezTo>
                  <a:cubicBezTo>
                    <a:pt x="550" y="4"/>
                    <a:pt x="547" y="0"/>
                    <a:pt x="542" y="0"/>
                  </a:cubicBezTo>
                  <a:cubicBezTo>
                    <a:pt x="521" y="0"/>
                    <a:pt x="498" y="2"/>
                    <a:pt x="477" y="2"/>
                  </a:cubicBezTo>
                  <a:cubicBezTo>
                    <a:pt x="452" y="2"/>
                    <a:pt x="426" y="0"/>
                    <a:pt x="401" y="0"/>
                  </a:cubicBezTo>
                  <a:cubicBezTo>
                    <a:pt x="396" y="0"/>
                    <a:pt x="386" y="0"/>
                    <a:pt x="386" y="15"/>
                  </a:cubicBezTo>
                  <a:cubicBezTo>
                    <a:pt x="386" y="24"/>
                    <a:pt x="393" y="26"/>
                    <a:pt x="398" y="26"/>
                  </a:cubicBezTo>
                  <a:cubicBezTo>
                    <a:pt x="419" y="27"/>
                    <a:pt x="435" y="35"/>
                    <a:pt x="435" y="51"/>
                  </a:cubicBezTo>
                  <a:cubicBezTo>
                    <a:pt x="435" y="64"/>
                    <a:pt x="422" y="82"/>
                    <a:pt x="422" y="82"/>
                  </a:cubicBezTo>
                  <a:lnTo>
                    <a:pt x="186" y="476"/>
                  </a:lnTo>
                  <a:lnTo>
                    <a:pt x="133" y="49"/>
                  </a:lnTo>
                  <a:cubicBezTo>
                    <a:pt x="133" y="35"/>
                    <a:pt x="151" y="26"/>
                    <a:pt x="186" y="26"/>
                  </a:cubicBezTo>
                  <a:cubicBezTo>
                    <a:pt x="196" y="26"/>
                    <a:pt x="205" y="26"/>
                    <a:pt x="205" y="9"/>
                  </a:cubicBezTo>
                  <a:cubicBezTo>
                    <a:pt x="205" y="2"/>
                    <a:pt x="200" y="0"/>
                    <a:pt x="195" y="0"/>
                  </a:cubicBezTo>
                  <a:cubicBezTo>
                    <a:pt x="163" y="0"/>
                    <a:pt x="130" y="2"/>
                    <a:pt x="98" y="2"/>
                  </a:cubicBezTo>
                  <a:cubicBezTo>
                    <a:pt x="84" y="2"/>
                    <a:pt x="70" y="2"/>
                    <a:pt x="56" y="2"/>
                  </a:cubicBezTo>
                  <a:cubicBezTo>
                    <a:pt x="42" y="2"/>
                    <a:pt x="28" y="0"/>
                    <a:pt x="14" y="0"/>
                  </a:cubicBezTo>
                  <a:cubicBezTo>
                    <a:pt x="9" y="0"/>
                    <a:pt x="0" y="0"/>
                    <a:pt x="0" y="15"/>
                  </a:cubicBezTo>
                  <a:cubicBezTo>
                    <a:pt x="0" y="26"/>
                    <a:pt x="7" y="26"/>
                    <a:pt x="19" y="26"/>
                  </a:cubicBezTo>
                  <a:cubicBezTo>
                    <a:pt x="63" y="26"/>
                    <a:pt x="63" y="33"/>
                    <a:pt x="65" y="53"/>
                  </a:cubicBezTo>
                  <a:lnTo>
                    <a:pt x="126" y="551"/>
                  </a:lnTo>
                  <a:cubicBezTo>
                    <a:pt x="130" y="566"/>
                    <a:pt x="131" y="569"/>
                    <a:pt x="142" y="569"/>
                  </a:cubicBezTo>
                  <a:cubicBezTo>
                    <a:pt x="154" y="569"/>
                    <a:pt x="158" y="566"/>
                    <a:pt x="163" y="5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E916119C-33A1-804C-88E4-3C13B962B3BC}"/>
                </a:ext>
              </a:extLst>
            </p:cNvPr>
            <p:cNvSpPr/>
            <p:nvPr/>
          </p:nvSpPr>
          <p:spPr>
            <a:xfrm>
              <a:off x="7160760" y="3022920"/>
              <a:ext cx="116280" cy="90000"/>
            </a:xfrm>
            <a:custGeom>
              <a:avLst/>
              <a:gdLst/>
              <a:ahLst/>
              <a:cxnLst>
                <a:cxn ang="3cd4">
                  <a:pos x="hc" y="t"/>
                </a:cxn>
                <a:cxn ang="cd2">
                  <a:pos x="l" y="vc"/>
                </a:cxn>
                <a:cxn ang="cd4">
                  <a:pos x="hc" y="b"/>
                </a:cxn>
                <a:cxn ang="0">
                  <a:pos x="r" y="vc"/>
                </a:cxn>
              </a:cxnLst>
              <a:rect l="l" t="t" r="r" b="b"/>
              <a:pathLst>
                <a:path w="324" h="251">
                  <a:moveTo>
                    <a:pt x="144" y="38"/>
                  </a:moveTo>
                  <a:lnTo>
                    <a:pt x="209" y="38"/>
                  </a:lnTo>
                  <a:cubicBezTo>
                    <a:pt x="200" y="73"/>
                    <a:pt x="189" y="125"/>
                    <a:pt x="189" y="168"/>
                  </a:cubicBezTo>
                  <a:cubicBezTo>
                    <a:pt x="189" y="192"/>
                    <a:pt x="191" y="207"/>
                    <a:pt x="195" y="220"/>
                  </a:cubicBezTo>
                  <a:cubicBezTo>
                    <a:pt x="203" y="247"/>
                    <a:pt x="210" y="251"/>
                    <a:pt x="219" y="251"/>
                  </a:cubicBezTo>
                  <a:cubicBezTo>
                    <a:pt x="231" y="251"/>
                    <a:pt x="244" y="238"/>
                    <a:pt x="244" y="225"/>
                  </a:cubicBezTo>
                  <a:cubicBezTo>
                    <a:pt x="244" y="220"/>
                    <a:pt x="244" y="218"/>
                    <a:pt x="240" y="212"/>
                  </a:cubicBezTo>
                  <a:cubicBezTo>
                    <a:pt x="230" y="190"/>
                    <a:pt x="221" y="159"/>
                    <a:pt x="221" y="112"/>
                  </a:cubicBezTo>
                  <a:cubicBezTo>
                    <a:pt x="221" y="101"/>
                    <a:pt x="221" y="79"/>
                    <a:pt x="228" y="38"/>
                  </a:cubicBezTo>
                  <a:lnTo>
                    <a:pt x="296" y="38"/>
                  </a:lnTo>
                  <a:cubicBezTo>
                    <a:pt x="305" y="38"/>
                    <a:pt x="310" y="38"/>
                    <a:pt x="316" y="35"/>
                  </a:cubicBezTo>
                  <a:cubicBezTo>
                    <a:pt x="323" y="27"/>
                    <a:pt x="324" y="20"/>
                    <a:pt x="324" y="16"/>
                  </a:cubicBezTo>
                  <a:cubicBezTo>
                    <a:pt x="324" y="0"/>
                    <a:pt x="310" y="0"/>
                    <a:pt x="302" y="0"/>
                  </a:cubicBezTo>
                  <a:lnTo>
                    <a:pt x="96" y="0"/>
                  </a:lnTo>
                  <a:cubicBezTo>
                    <a:pt x="75" y="0"/>
                    <a:pt x="60" y="5"/>
                    <a:pt x="35" y="29"/>
                  </a:cubicBezTo>
                  <a:cubicBezTo>
                    <a:pt x="21" y="42"/>
                    <a:pt x="0" y="73"/>
                    <a:pt x="0" y="77"/>
                  </a:cubicBezTo>
                  <a:cubicBezTo>
                    <a:pt x="0" y="84"/>
                    <a:pt x="7" y="84"/>
                    <a:pt x="9" y="84"/>
                  </a:cubicBezTo>
                  <a:cubicBezTo>
                    <a:pt x="16" y="84"/>
                    <a:pt x="16" y="84"/>
                    <a:pt x="19" y="79"/>
                  </a:cubicBezTo>
                  <a:cubicBezTo>
                    <a:pt x="47" y="38"/>
                    <a:pt x="81" y="38"/>
                    <a:pt x="93" y="38"/>
                  </a:cubicBezTo>
                  <a:lnTo>
                    <a:pt x="124" y="38"/>
                  </a:lnTo>
                  <a:cubicBezTo>
                    <a:pt x="109" y="101"/>
                    <a:pt x="79" y="168"/>
                    <a:pt x="63" y="201"/>
                  </a:cubicBezTo>
                  <a:cubicBezTo>
                    <a:pt x="60" y="209"/>
                    <a:pt x="54" y="222"/>
                    <a:pt x="53" y="223"/>
                  </a:cubicBezTo>
                  <a:cubicBezTo>
                    <a:pt x="53" y="225"/>
                    <a:pt x="51" y="229"/>
                    <a:pt x="51" y="233"/>
                  </a:cubicBezTo>
                  <a:cubicBezTo>
                    <a:pt x="51" y="242"/>
                    <a:pt x="58" y="251"/>
                    <a:pt x="70" y="251"/>
                  </a:cubicBezTo>
                  <a:cubicBezTo>
                    <a:pt x="91" y="251"/>
                    <a:pt x="98" y="225"/>
                    <a:pt x="110"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89AC6F99-2578-7746-A9D6-6DC3FB3B90A8}"/>
                </a:ext>
              </a:extLst>
            </p:cNvPr>
            <p:cNvSpPr/>
            <p:nvPr/>
          </p:nvSpPr>
          <p:spPr>
            <a:xfrm>
              <a:off x="7329960" y="3013200"/>
              <a:ext cx="64800" cy="289800"/>
            </a:xfrm>
            <a:custGeom>
              <a:avLst/>
              <a:gdLst/>
              <a:ahLst/>
              <a:cxnLst>
                <a:cxn ang="3cd4">
                  <a:pos x="hc" y="t"/>
                </a:cxn>
                <a:cxn ang="cd2">
                  <a:pos x="l" y="vc"/>
                </a:cxn>
                <a:cxn ang="cd4">
                  <a:pos x="hc" y="b"/>
                </a:cxn>
                <a:cxn ang="0">
                  <a:pos x="r" y="vc"/>
                </a:cxn>
              </a:cxnLst>
              <a:rect l="l" t="t" r="r" b="b"/>
              <a:pathLst>
                <a:path w="181" h="806">
                  <a:moveTo>
                    <a:pt x="181" y="798"/>
                  </a:moveTo>
                  <a:cubicBezTo>
                    <a:pt x="181" y="797"/>
                    <a:pt x="181" y="795"/>
                    <a:pt x="167" y="780"/>
                  </a:cubicBezTo>
                  <a:cubicBezTo>
                    <a:pt x="70" y="679"/>
                    <a:pt x="46" y="527"/>
                    <a:pt x="46" y="403"/>
                  </a:cubicBezTo>
                  <a:cubicBezTo>
                    <a:pt x="46" y="264"/>
                    <a:pt x="75" y="123"/>
                    <a:pt x="170" y="22"/>
                  </a:cubicBezTo>
                  <a:cubicBezTo>
                    <a:pt x="181" y="13"/>
                    <a:pt x="181" y="11"/>
                    <a:pt x="181" y="7"/>
                  </a:cubicBezTo>
                  <a:cubicBezTo>
                    <a:pt x="181" y="2"/>
                    <a:pt x="177" y="0"/>
                    <a:pt x="172" y="0"/>
                  </a:cubicBezTo>
                  <a:cubicBezTo>
                    <a:pt x="165" y="0"/>
                    <a:pt x="95" y="55"/>
                    <a:pt x="49" y="157"/>
                  </a:cubicBezTo>
                  <a:cubicBezTo>
                    <a:pt x="9" y="245"/>
                    <a:pt x="0" y="335"/>
                    <a:pt x="0" y="403"/>
                  </a:cubicBezTo>
                  <a:cubicBezTo>
                    <a:pt x="0" y="467"/>
                    <a:pt x="9" y="564"/>
                    <a:pt x="51" y="656"/>
                  </a:cubicBezTo>
                  <a:cubicBezTo>
                    <a:pt x="98" y="754"/>
                    <a:pt x="165" y="806"/>
                    <a:pt x="172" y="806"/>
                  </a:cubicBezTo>
                  <a:cubicBezTo>
                    <a:pt x="177" y="806"/>
                    <a:pt x="181" y="804"/>
                    <a:pt x="181"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60C59304-D6ED-8A41-AEA5-85DE3633D750}"/>
                </a:ext>
              </a:extLst>
            </p:cNvPr>
            <p:cNvSpPr/>
            <p:nvPr/>
          </p:nvSpPr>
          <p:spPr>
            <a:xfrm>
              <a:off x="7423920" y="3102119"/>
              <a:ext cx="102600" cy="131400"/>
            </a:xfrm>
            <a:custGeom>
              <a:avLst/>
              <a:gdLst/>
              <a:ahLst/>
              <a:cxnLst>
                <a:cxn ang="3cd4">
                  <a:pos x="hc" y="t"/>
                </a:cxn>
                <a:cxn ang="cd2">
                  <a:pos x="l" y="vc"/>
                </a:cxn>
                <a:cxn ang="cd4">
                  <a:pos x="hc" y="b"/>
                </a:cxn>
                <a:cxn ang="0">
                  <a:pos x="r" y="vc"/>
                </a:cxn>
              </a:cxnLst>
              <a:rect l="l" t="t" r="r" b="b"/>
              <a:pathLst>
                <a:path w="286" h="366">
                  <a:moveTo>
                    <a:pt x="263" y="55"/>
                  </a:moveTo>
                  <a:cubicBezTo>
                    <a:pt x="240" y="55"/>
                    <a:pt x="226" y="73"/>
                    <a:pt x="226" y="92"/>
                  </a:cubicBezTo>
                  <a:cubicBezTo>
                    <a:pt x="226" y="103"/>
                    <a:pt x="233" y="115"/>
                    <a:pt x="249" y="115"/>
                  </a:cubicBezTo>
                  <a:cubicBezTo>
                    <a:pt x="266" y="115"/>
                    <a:pt x="286" y="101"/>
                    <a:pt x="286" y="70"/>
                  </a:cubicBezTo>
                  <a:cubicBezTo>
                    <a:pt x="286" y="33"/>
                    <a:pt x="252" y="0"/>
                    <a:pt x="193" y="0"/>
                  </a:cubicBezTo>
                  <a:cubicBezTo>
                    <a:pt x="91" y="0"/>
                    <a:pt x="61" y="82"/>
                    <a:pt x="61" y="117"/>
                  </a:cubicBezTo>
                  <a:cubicBezTo>
                    <a:pt x="61" y="181"/>
                    <a:pt x="119" y="194"/>
                    <a:pt x="142" y="198"/>
                  </a:cubicBezTo>
                  <a:cubicBezTo>
                    <a:pt x="182" y="207"/>
                    <a:pt x="223" y="214"/>
                    <a:pt x="223" y="260"/>
                  </a:cubicBezTo>
                  <a:cubicBezTo>
                    <a:pt x="223" y="280"/>
                    <a:pt x="205" y="348"/>
                    <a:pt x="112" y="348"/>
                  </a:cubicBezTo>
                  <a:cubicBezTo>
                    <a:pt x="100" y="348"/>
                    <a:pt x="40" y="348"/>
                    <a:pt x="23" y="306"/>
                  </a:cubicBezTo>
                  <a:cubicBezTo>
                    <a:pt x="53" y="309"/>
                    <a:pt x="72" y="286"/>
                    <a:pt x="72" y="262"/>
                  </a:cubicBezTo>
                  <a:cubicBezTo>
                    <a:pt x="72" y="244"/>
                    <a:pt x="60" y="234"/>
                    <a:pt x="44" y="234"/>
                  </a:cubicBezTo>
                  <a:cubicBezTo>
                    <a:pt x="23" y="234"/>
                    <a:pt x="0" y="251"/>
                    <a:pt x="0" y="287"/>
                  </a:cubicBezTo>
                  <a:cubicBezTo>
                    <a:pt x="0" y="333"/>
                    <a:pt x="44" y="366"/>
                    <a:pt x="110" y="366"/>
                  </a:cubicBezTo>
                  <a:cubicBezTo>
                    <a:pt x="237" y="366"/>
                    <a:pt x="266" y="269"/>
                    <a:pt x="266" y="233"/>
                  </a:cubicBezTo>
                  <a:cubicBezTo>
                    <a:pt x="266" y="203"/>
                    <a:pt x="252" y="183"/>
                    <a:pt x="242" y="172"/>
                  </a:cubicBezTo>
                  <a:cubicBezTo>
                    <a:pt x="221" y="150"/>
                    <a:pt x="200" y="146"/>
                    <a:pt x="165" y="139"/>
                  </a:cubicBezTo>
                  <a:cubicBezTo>
                    <a:pt x="137" y="132"/>
                    <a:pt x="107" y="126"/>
                    <a:pt x="107" y="90"/>
                  </a:cubicBezTo>
                  <a:cubicBezTo>
                    <a:pt x="107" y="68"/>
                    <a:pt x="124" y="18"/>
                    <a:pt x="193" y="18"/>
                  </a:cubicBezTo>
                  <a:cubicBezTo>
                    <a:pt x="212" y="18"/>
                    <a:pt x="251" y="24"/>
                    <a:pt x="263"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174AAB21-5E3C-C248-94A6-07C6AD0B7BC6}"/>
                </a:ext>
              </a:extLst>
            </p:cNvPr>
            <p:cNvSpPr/>
            <p:nvPr/>
          </p:nvSpPr>
          <p:spPr>
            <a:xfrm>
              <a:off x="7548120" y="2997360"/>
              <a:ext cx="48960" cy="105120"/>
            </a:xfrm>
            <a:custGeom>
              <a:avLst/>
              <a:gdLst/>
              <a:ahLst/>
              <a:cxnLst>
                <a:cxn ang="3cd4">
                  <a:pos x="hc" y="t"/>
                </a:cxn>
                <a:cxn ang="cd2">
                  <a:pos x="l" y="vc"/>
                </a:cxn>
                <a:cxn ang="cd4">
                  <a:pos x="hc" y="b"/>
                </a:cxn>
                <a:cxn ang="0">
                  <a:pos x="r" y="vc"/>
                </a:cxn>
              </a:cxnLst>
              <a:rect l="l" t="t" r="r" b="b"/>
              <a:pathLst>
                <a:path w="137" h="293">
                  <a:moveTo>
                    <a:pt x="131" y="49"/>
                  </a:moveTo>
                  <a:cubicBezTo>
                    <a:pt x="137" y="40"/>
                    <a:pt x="137" y="35"/>
                    <a:pt x="137" y="31"/>
                  </a:cubicBezTo>
                  <a:cubicBezTo>
                    <a:pt x="137" y="13"/>
                    <a:pt x="121" y="0"/>
                    <a:pt x="105" y="0"/>
                  </a:cubicBezTo>
                  <a:cubicBezTo>
                    <a:pt x="84" y="0"/>
                    <a:pt x="77" y="18"/>
                    <a:pt x="75" y="27"/>
                  </a:cubicBezTo>
                  <a:lnTo>
                    <a:pt x="4" y="273"/>
                  </a:lnTo>
                  <a:cubicBezTo>
                    <a:pt x="2" y="273"/>
                    <a:pt x="0" y="280"/>
                    <a:pt x="0" y="280"/>
                  </a:cubicBezTo>
                  <a:cubicBezTo>
                    <a:pt x="0" y="287"/>
                    <a:pt x="18" y="293"/>
                    <a:pt x="21" y="293"/>
                  </a:cubicBezTo>
                  <a:cubicBezTo>
                    <a:pt x="25" y="293"/>
                    <a:pt x="26" y="293"/>
                    <a:pt x="30"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9F57CC79-2CC2-E84E-9E98-A68625C9019A}"/>
                </a:ext>
              </a:extLst>
            </p:cNvPr>
            <p:cNvSpPr/>
            <p:nvPr/>
          </p:nvSpPr>
          <p:spPr>
            <a:xfrm>
              <a:off x="7632719" y="3013200"/>
              <a:ext cx="64800" cy="289800"/>
            </a:xfrm>
            <a:custGeom>
              <a:avLst/>
              <a:gdLst/>
              <a:ahLst/>
              <a:cxnLst>
                <a:cxn ang="3cd4">
                  <a:pos x="hc" y="t"/>
                </a:cxn>
                <a:cxn ang="cd2">
                  <a:pos x="l" y="vc"/>
                </a:cxn>
                <a:cxn ang="cd4">
                  <a:pos x="hc" y="b"/>
                </a:cxn>
                <a:cxn ang="0">
                  <a:pos x="r" y="vc"/>
                </a:cxn>
              </a:cxnLst>
              <a:rect l="l" t="t" r="r" b="b"/>
              <a:pathLst>
                <a:path w="181" h="806">
                  <a:moveTo>
                    <a:pt x="181" y="403"/>
                  </a:moveTo>
                  <a:cubicBezTo>
                    <a:pt x="181" y="341"/>
                    <a:pt x="172" y="244"/>
                    <a:pt x="130" y="152"/>
                  </a:cubicBezTo>
                  <a:cubicBezTo>
                    <a:pt x="82" y="53"/>
                    <a:pt x="16" y="0"/>
                    <a:pt x="7" y="0"/>
                  </a:cubicBezTo>
                  <a:cubicBezTo>
                    <a:pt x="4" y="0"/>
                    <a:pt x="0" y="4"/>
                    <a:pt x="0" y="7"/>
                  </a:cubicBezTo>
                  <a:cubicBezTo>
                    <a:pt x="0" y="11"/>
                    <a:pt x="0" y="13"/>
                    <a:pt x="14" y="27"/>
                  </a:cubicBezTo>
                  <a:cubicBezTo>
                    <a:pt x="91" y="106"/>
                    <a:pt x="135" y="234"/>
                    <a:pt x="135" y="403"/>
                  </a:cubicBezTo>
                  <a:cubicBezTo>
                    <a:pt x="135" y="540"/>
                    <a:pt x="107" y="683"/>
                    <a:pt x="11" y="784"/>
                  </a:cubicBezTo>
                  <a:cubicBezTo>
                    <a:pt x="0" y="795"/>
                    <a:pt x="0" y="797"/>
                    <a:pt x="0" y="798"/>
                  </a:cubicBezTo>
                  <a:cubicBezTo>
                    <a:pt x="0" y="804"/>
                    <a:pt x="4" y="806"/>
                    <a:pt x="7" y="806"/>
                  </a:cubicBezTo>
                  <a:cubicBezTo>
                    <a:pt x="16" y="806"/>
                    <a:pt x="86" y="751"/>
                    <a:pt x="131" y="648"/>
                  </a:cubicBezTo>
                  <a:cubicBezTo>
                    <a:pt x="172" y="560"/>
                    <a:pt x="181" y="471"/>
                    <a:pt x="181"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176D9301-1A02-4941-9F2F-E9C41B826727}"/>
                </a:ext>
              </a:extLst>
            </p:cNvPr>
            <p:cNvSpPr/>
            <p:nvPr/>
          </p:nvSpPr>
          <p:spPr>
            <a:xfrm>
              <a:off x="7730640" y="3013200"/>
              <a:ext cx="38160" cy="289800"/>
            </a:xfrm>
            <a:custGeom>
              <a:avLst/>
              <a:gdLst/>
              <a:ahLst/>
              <a:cxnLst>
                <a:cxn ang="3cd4">
                  <a:pos x="hc" y="t"/>
                </a:cxn>
                <a:cxn ang="cd2">
                  <a:pos x="l" y="vc"/>
                </a:cxn>
                <a:cxn ang="cd4">
                  <a:pos x="hc" y="b"/>
                </a:cxn>
                <a:cxn ang="0">
                  <a:pos x="r" y="vc"/>
                </a:cxn>
              </a:cxnLst>
              <a:rect l="l" t="t" r="r" b="b"/>
              <a:pathLst>
                <a:path w="107" h="806">
                  <a:moveTo>
                    <a:pt x="107" y="0"/>
                  </a:moveTo>
                  <a:lnTo>
                    <a:pt x="0" y="0"/>
                  </a:lnTo>
                  <a:lnTo>
                    <a:pt x="0" y="33"/>
                  </a:lnTo>
                  <a:lnTo>
                    <a:pt x="75" y="33"/>
                  </a:lnTo>
                  <a:lnTo>
                    <a:pt x="75" y="775"/>
                  </a:lnTo>
                  <a:lnTo>
                    <a:pt x="0" y="775"/>
                  </a:lnTo>
                  <a:lnTo>
                    <a:pt x="0" y="806"/>
                  </a:lnTo>
                  <a:lnTo>
                    <a:pt x="107" y="806"/>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93" name="Picture 92">
            <a:extLst>
              <a:ext uri="{FF2B5EF4-FFF2-40B4-BE49-F238E27FC236}">
                <a16:creationId xmlns:a16="http://schemas.microsoft.com/office/drawing/2014/main" id="{5622379C-5D55-0740-9180-D245B2CB7B47}"/>
              </a:ext>
            </a:extLst>
          </p:cNvPr>
          <p:cNvPicPr>
            <a:picLocks noChangeAspect="1"/>
          </p:cNvPicPr>
          <p:nvPr/>
        </p:nvPicPr>
        <p:blipFill>
          <a:blip r:embed="rId4">
            <a:lum/>
            <a:alphaModFix/>
          </a:blip>
          <a:srcRect/>
          <a:stretch>
            <a:fillRect/>
          </a:stretch>
        </p:blipFill>
        <p:spPr>
          <a:xfrm>
            <a:off x="780300" y="2139508"/>
            <a:ext cx="2314080" cy="1856879"/>
          </a:xfrm>
          <a:prstGeom prst="rect">
            <a:avLst/>
          </a:prstGeom>
          <a:noFill/>
          <a:ln>
            <a:noFill/>
          </a:ln>
        </p:spPr>
      </p:pic>
      <p:pic>
        <p:nvPicPr>
          <p:cNvPr id="94" name="Picture 93">
            <a:extLst>
              <a:ext uri="{FF2B5EF4-FFF2-40B4-BE49-F238E27FC236}">
                <a16:creationId xmlns:a16="http://schemas.microsoft.com/office/drawing/2014/main" id="{8D97E12B-A478-604D-AEA8-655556CAAF9C}"/>
              </a:ext>
            </a:extLst>
          </p:cNvPr>
          <p:cNvPicPr>
            <a:picLocks noChangeAspect="1"/>
          </p:cNvPicPr>
          <p:nvPr/>
        </p:nvPicPr>
        <p:blipFill>
          <a:blip>
            <a:lum/>
            <a:alphaModFix/>
          </a:blip>
          <a:srcRect/>
          <a:stretch>
            <a:fillRect/>
          </a:stretch>
        </p:blipFill>
        <p:spPr>
          <a:xfrm>
            <a:off x="780660" y="2129428"/>
            <a:ext cx="2295000" cy="1847519"/>
          </a:xfrm>
          <a:prstGeom prst="rect">
            <a:avLst/>
          </a:prstGeom>
          <a:noFill/>
          <a:ln>
            <a:noFill/>
          </a:ln>
        </p:spPr>
      </p:pic>
      <p:pic>
        <p:nvPicPr>
          <p:cNvPr id="95" name="Picture 94">
            <a:extLst>
              <a:ext uri="{FF2B5EF4-FFF2-40B4-BE49-F238E27FC236}">
                <a16:creationId xmlns:a16="http://schemas.microsoft.com/office/drawing/2014/main" id="{EC454559-CD22-D445-94C9-2AFD81006FAB}"/>
              </a:ext>
            </a:extLst>
          </p:cNvPr>
          <p:cNvPicPr>
            <a:picLocks noChangeAspect="1"/>
          </p:cNvPicPr>
          <p:nvPr/>
        </p:nvPicPr>
        <p:blipFill>
          <a:blip r:embed="rId5">
            <a:lum/>
            <a:alphaModFix/>
          </a:blip>
          <a:srcRect/>
          <a:stretch>
            <a:fillRect/>
          </a:stretch>
        </p:blipFill>
        <p:spPr>
          <a:xfrm>
            <a:off x="799380" y="2158588"/>
            <a:ext cx="2295000" cy="1837799"/>
          </a:xfrm>
          <a:prstGeom prst="rect">
            <a:avLst/>
          </a:prstGeom>
          <a:noFill/>
          <a:ln>
            <a:noFill/>
          </a:ln>
        </p:spPr>
      </p:pic>
      <p:grpSp>
        <p:nvGrpSpPr>
          <p:cNvPr id="96" name="Group 95" descr="28§display§= -\frac{2.75}{4} -\frac{3}{4} -\frac{3}{4} -\frac{1}{4}§svg§600§FALSE" title="TexMaths">
            <a:extLst>
              <a:ext uri="{FF2B5EF4-FFF2-40B4-BE49-F238E27FC236}">
                <a16:creationId xmlns:a16="http://schemas.microsoft.com/office/drawing/2014/main" id="{02BD0BA5-A667-FF4B-ADE1-BD59A714EDBB}"/>
              </a:ext>
            </a:extLst>
          </p:cNvPr>
          <p:cNvGrpSpPr/>
          <p:nvPr/>
        </p:nvGrpSpPr>
        <p:grpSpPr>
          <a:xfrm>
            <a:off x="4773240" y="3657600"/>
            <a:ext cx="2633040" cy="548280"/>
            <a:chOff x="4773240" y="3657600"/>
            <a:chExt cx="2633040" cy="548280"/>
          </a:xfrm>
        </p:grpSpPr>
        <p:sp>
          <p:nvSpPr>
            <p:cNvPr id="97" name="Freeform 96">
              <a:extLst>
                <a:ext uri="{FF2B5EF4-FFF2-40B4-BE49-F238E27FC236}">
                  <a16:creationId xmlns:a16="http://schemas.microsoft.com/office/drawing/2014/main" id="{E9C4F428-DE9C-EB41-AECC-ABE1054A5512}"/>
                </a:ext>
              </a:extLst>
            </p:cNvPr>
            <p:cNvSpPr/>
            <p:nvPr/>
          </p:nvSpPr>
          <p:spPr>
            <a:xfrm>
              <a:off x="4773240" y="3666600"/>
              <a:ext cx="2633039" cy="539280"/>
            </a:xfrm>
            <a:custGeom>
              <a:avLst/>
              <a:gdLst/>
              <a:ahLst/>
              <a:cxnLst>
                <a:cxn ang="3cd4">
                  <a:pos x="hc" y="t"/>
                </a:cxn>
                <a:cxn ang="cd2">
                  <a:pos x="l" y="vc"/>
                </a:cxn>
                <a:cxn ang="cd4">
                  <a:pos x="hc" y="b"/>
                </a:cxn>
                <a:cxn ang="0">
                  <a:pos x="r" y="vc"/>
                </a:cxn>
              </a:cxnLst>
              <a:rect l="l" t="t" r="r" b="b"/>
              <a:pathLst>
                <a:path w="7315" h="1499">
                  <a:moveTo>
                    <a:pt x="3658" y="1499"/>
                  </a:moveTo>
                  <a:lnTo>
                    <a:pt x="0" y="1499"/>
                  </a:lnTo>
                  <a:lnTo>
                    <a:pt x="0" y="0"/>
                  </a:lnTo>
                  <a:lnTo>
                    <a:pt x="7315" y="0"/>
                  </a:lnTo>
                  <a:lnTo>
                    <a:pt x="7315" y="149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35D024A4-C8FA-B14A-89F8-06CDBBA541F0}"/>
                </a:ext>
              </a:extLst>
            </p:cNvPr>
            <p:cNvSpPr/>
            <p:nvPr/>
          </p:nvSpPr>
          <p:spPr>
            <a:xfrm>
              <a:off x="4788720" y="3922560"/>
              <a:ext cx="182520" cy="63360"/>
            </a:xfrm>
            <a:custGeom>
              <a:avLst/>
              <a:gdLst/>
              <a:ahLst/>
              <a:cxnLst>
                <a:cxn ang="3cd4">
                  <a:pos x="hc" y="t"/>
                </a:cxn>
                <a:cxn ang="cd2">
                  <a:pos x="l" y="vc"/>
                </a:cxn>
                <a:cxn ang="cd4">
                  <a:pos x="hc" y="b"/>
                </a:cxn>
                <a:cxn ang="0">
                  <a:pos x="r" y="vc"/>
                </a:cxn>
              </a:cxnLst>
              <a:rect l="l" t="t" r="r" b="b"/>
              <a:pathLst>
                <a:path w="508" h="177">
                  <a:moveTo>
                    <a:pt x="482" y="31"/>
                  </a:moveTo>
                  <a:cubicBezTo>
                    <a:pt x="494" y="31"/>
                    <a:pt x="508" y="31"/>
                    <a:pt x="508" y="15"/>
                  </a:cubicBezTo>
                  <a:cubicBezTo>
                    <a:pt x="508" y="0"/>
                    <a:pt x="494" y="0"/>
                    <a:pt x="484" y="0"/>
                  </a:cubicBezTo>
                  <a:lnTo>
                    <a:pt x="26" y="0"/>
                  </a:lnTo>
                  <a:cubicBezTo>
                    <a:pt x="14" y="0"/>
                    <a:pt x="0" y="0"/>
                    <a:pt x="0" y="15"/>
                  </a:cubicBezTo>
                  <a:cubicBezTo>
                    <a:pt x="0" y="31"/>
                    <a:pt x="14" y="31"/>
                    <a:pt x="26" y="31"/>
                  </a:cubicBezTo>
                  <a:close/>
                  <a:moveTo>
                    <a:pt x="484" y="177"/>
                  </a:moveTo>
                  <a:cubicBezTo>
                    <a:pt x="494" y="177"/>
                    <a:pt x="508" y="177"/>
                    <a:pt x="508" y="161"/>
                  </a:cubicBezTo>
                  <a:cubicBezTo>
                    <a:pt x="508" y="146"/>
                    <a:pt x="494" y="146"/>
                    <a:pt x="482" y="146"/>
                  </a:cubicBezTo>
                  <a:lnTo>
                    <a:pt x="26" y="146"/>
                  </a:lnTo>
                  <a:cubicBezTo>
                    <a:pt x="14" y="146"/>
                    <a:pt x="0" y="146"/>
                    <a:pt x="0" y="161"/>
                  </a:cubicBezTo>
                  <a:cubicBezTo>
                    <a:pt x="0" y="177"/>
                    <a:pt x="14" y="177"/>
                    <a:pt x="26"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0D75C112-A89D-5C41-91A1-2F1C78087941}"/>
                </a:ext>
              </a:extLst>
            </p:cNvPr>
            <p:cNvSpPr/>
            <p:nvPr/>
          </p:nvSpPr>
          <p:spPr>
            <a:xfrm>
              <a:off x="50846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1E185E4D-B160-574F-8404-5ED7DF6D6F43}"/>
                </a:ext>
              </a:extLst>
            </p:cNvPr>
            <p:cNvSpPr/>
            <p:nvPr/>
          </p:nvSpPr>
          <p:spPr>
            <a:xfrm>
              <a:off x="5321160" y="3660120"/>
              <a:ext cx="109440" cy="179640"/>
            </a:xfrm>
            <a:custGeom>
              <a:avLst/>
              <a:gdLst/>
              <a:ahLst/>
              <a:cxnLst>
                <a:cxn ang="3cd4">
                  <a:pos x="hc" y="t"/>
                </a:cxn>
                <a:cxn ang="cd2">
                  <a:pos x="l" y="vc"/>
                </a:cxn>
                <a:cxn ang="cd4">
                  <a:pos x="hc" y="b"/>
                </a:cxn>
                <a:cxn ang="0">
                  <a:pos x="r" y="vc"/>
                </a:cxn>
              </a:cxnLst>
              <a:rect l="l" t="t" r="r" b="b"/>
              <a:pathLst>
                <a:path w="305" h="500">
                  <a:moveTo>
                    <a:pt x="59" y="442"/>
                  </a:moveTo>
                  <a:lnTo>
                    <a:pt x="140" y="364"/>
                  </a:lnTo>
                  <a:cubicBezTo>
                    <a:pt x="260" y="260"/>
                    <a:pt x="305" y="221"/>
                    <a:pt x="305" y="146"/>
                  </a:cubicBezTo>
                  <a:cubicBezTo>
                    <a:pt x="305" y="59"/>
                    <a:pt x="237" y="0"/>
                    <a:pt x="144" y="0"/>
                  </a:cubicBezTo>
                  <a:cubicBezTo>
                    <a:pt x="57" y="0"/>
                    <a:pt x="0" y="70"/>
                    <a:pt x="0" y="136"/>
                  </a:cubicBezTo>
                  <a:cubicBezTo>
                    <a:pt x="0" y="177"/>
                    <a:pt x="38" y="177"/>
                    <a:pt x="40" y="177"/>
                  </a:cubicBezTo>
                  <a:cubicBezTo>
                    <a:pt x="54" y="177"/>
                    <a:pt x="80" y="168"/>
                    <a:pt x="80" y="138"/>
                  </a:cubicBezTo>
                  <a:cubicBezTo>
                    <a:pt x="80" y="119"/>
                    <a:pt x="66" y="99"/>
                    <a:pt x="40" y="99"/>
                  </a:cubicBezTo>
                  <a:cubicBezTo>
                    <a:pt x="33" y="99"/>
                    <a:pt x="33" y="99"/>
                    <a:pt x="29" y="100"/>
                  </a:cubicBezTo>
                  <a:cubicBezTo>
                    <a:pt x="47" y="51"/>
                    <a:pt x="88" y="24"/>
                    <a:pt x="133" y="24"/>
                  </a:cubicBezTo>
                  <a:cubicBezTo>
                    <a:pt x="203" y="24"/>
                    <a:pt x="236" y="83"/>
                    <a:pt x="236" y="146"/>
                  </a:cubicBezTo>
                  <a:cubicBezTo>
                    <a:pt x="236" y="206"/>
                    <a:pt x="198" y="265"/>
                    <a:pt x="156" y="311"/>
                  </a:cubicBezTo>
                  <a:lnTo>
                    <a:pt x="9" y="471"/>
                  </a:lnTo>
                  <a:cubicBezTo>
                    <a:pt x="0" y="479"/>
                    <a:pt x="0" y="481"/>
                    <a:pt x="0" y="500"/>
                  </a:cubicBezTo>
                  <a:lnTo>
                    <a:pt x="284" y="500"/>
                  </a:lnTo>
                  <a:lnTo>
                    <a:pt x="305" y="369"/>
                  </a:lnTo>
                  <a:lnTo>
                    <a:pt x="286" y="369"/>
                  </a:lnTo>
                  <a:cubicBezTo>
                    <a:pt x="283" y="391"/>
                    <a:pt x="277" y="425"/>
                    <a:pt x="270" y="435"/>
                  </a:cubicBezTo>
                  <a:cubicBezTo>
                    <a:pt x="263" y="442"/>
                    <a:pt x="213" y="442"/>
                    <a:pt x="198" y="44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6D7174BC-E274-824D-8C09-44B6CFC79933}"/>
                </a:ext>
              </a:extLst>
            </p:cNvPr>
            <p:cNvSpPr/>
            <p:nvPr/>
          </p:nvSpPr>
          <p:spPr>
            <a:xfrm>
              <a:off x="5467320" y="3810600"/>
              <a:ext cx="29520" cy="29160"/>
            </a:xfrm>
            <a:custGeom>
              <a:avLst/>
              <a:gdLst/>
              <a:ahLst/>
              <a:cxnLst>
                <a:cxn ang="3cd4">
                  <a:pos x="hc" y="t"/>
                </a:cxn>
                <a:cxn ang="cd2">
                  <a:pos x="l" y="vc"/>
                </a:cxn>
                <a:cxn ang="cd4">
                  <a:pos x="hc" y="b"/>
                </a:cxn>
                <a:cxn ang="0">
                  <a:pos x="r" y="vc"/>
                </a:cxn>
              </a:cxnLst>
              <a:rect l="l" t="t" r="r" b="b"/>
              <a:pathLst>
                <a:path w="83" h="82">
                  <a:moveTo>
                    <a:pt x="83" y="41"/>
                  </a:moveTo>
                  <a:cubicBezTo>
                    <a:pt x="83" y="19"/>
                    <a:pt x="64" y="0"/>
                    <a:pt x="42" y="0"/>
                  </a:cubicBezTo>
                  <a:cubicBezTo>
                    <a:pt x="19" y="0"/>
                    <a:pt x="0" y="19"/>
                    <a:pt x="0" y="41"/>
                  </a:cubicBezTo>
                  <a:cubicBezTo>
                    <a:pt x="0" y="63"/>
                    <a:pt x="19" y="82"/>
                    <a:pt x="42" y="82"/>
                  </a:cubicBezTo>
                  <a:cubicBezTo>
                    <a:pt x="64" y="82"/>
                    <a:pt x="83" y="63"/>
                    <a:pt x="83" y="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CDE4EA57-2319-834F-8D5B-91F9936EDB44}"/>
                </a:ext>
              </a:extLst>
            </p:cNvPr>
            <p:cNvSpPr/>
            <p:nvPr/>
          </p:nvSpPr>
          <p:spPr>
            <a:xfrm>
              <a:off x="5535000" y="3657600"/>
              <a:ext cx="117720" cy="187920"/>
            </a:xfrm>
            <a:custGeom>
              <a:avLst/>
              <a:gdLst/>
              <a:ahLst/>
              <a:cxnLst>
                <a:cxn ang="3cd4">
                  <a:pos x="hc" y="t"/>
                </a:cxn>
                <a:cxn ang="cd2">
                  <a:pos x="l" y="vc"/>
                </a:cxn>
                <a:cxn ang="cd4">
                  <a:pos x="hc" y="b"/>
                </a:cxn>
                <a:cxn ang="0">
                  <a:pos x="r" y="vc"/>
                </a:cxn>
              </a:cxnLst>
              <a:rect l="l" t="t" r="r" b="b"/>
              <a:pathLst>
                <a:path w="328" h="523">
                  <a:moveTo>
                    <a:pt x="322" y="51"/>
                  </a:moveTo>
                  <a:cubicBezTo>
                    <a:pt x="328" y="41"/>
                    <a:pt x="328" y="39"/>
                    <a:pt x="328" y="24"/>
                  </a:cubicBezTo>
                  <a:lnTo>
                    <a:pt x="142" y="24"/>
                  </a:lnTo>
                  <a:cubicBezTo>
                    <a:pt x="49" y="24"/>
                    <a:pt x="47" y="14"/>
                    <a:pt x="45" y="0"/>
                  </a:cubicBezTo>
                  <a:lnTo>
                    <a:pt x="26" y="0"/>
                  </a:lnTo>
                  <a:lnTo>
                    <a:pt x="0" y="155"/>
                  </a:lnTo>
                  <a:lnTo>
                    <a:pt x="19" y="155"/>
                  </a:lnTo>
                  <a:cubicBezTo>
                    <a:pt x="21" y="143"/>
                    <a:pt x="28" y="95"/>
                    <a:pt x="38" y="87"/>
                  </a:cubicBezTo>
                  <a:cubicBezTo>
                    <a:pt x="43" y="82"/>
                    <a:pt x="104" y="82"/>
                    <a:pt x="113" y="82"/>
                  </a:cubicBezTo>
                  <a:lnTo>
                    <a:pt x="272" y="82"/>
                  </a:lnTo>
                  <a:cubicBezTo>
                    <a:pt x="263" y="93"/>
                    <a:pt x="203" y="175"/>
                    <a:pt x="185" y="200"/>
                  </a:cubicBezTo>
                  <a:cubicBezTo>
                    <a:pt x="118" y="301"/>
                    <a:pt x="92" y="404"/>
                    <a:pt x="92" y="481"/>
                  </a:cubicBezTo>
                  <a:cubicBezTo>
                    <a:pt x="92" y="489"/>
                    <a:pt x="92" y="523"/>
                    <a:pt x="127" y="523"/>
                  </a:cubicBezTo>
                  <a:cubicBezTo>
                    <a:pt x="163" y="523"/>
                    <a:pt x="163" y="489"/>
                    <a:pt x="163" y="481"/>
                  </a:cubicBezTo>
                  <a:lnTo>
                    <a:pt x="163" y="443"/>
                  </a:lnTo>
                  <a:cubicBezTo>
                    <a:pt x="163" y="403"/>
                    <a:pt x="165" y="360"/>
                    <a:pt x="172" y="321"/>
                  </a:cubicBezTo>
                  <a:cubicBezTo>
                    <a:pt x="173" y="304"/>
                    <a:pt x="184" y="240"/>
                    <a:pt x="218" y="1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3697D7A9-5853-AC4C-8519-BC7AB3C873DF}"/>
                </a:ext>
              </a:extLst>
            </p:cNvPr>
            <p:cNvSpPr/>
            <p:nvPr/>
          </p:nvSpPr>
          <p:spPr>
            <a:xfrm>
              <a:off x="5670000" y="3660120"/>
              <a:ext cx="109440" cy="185040"/>
            </a:xfrm>
            <a:custGeom>
              <a:avLst/>
              <a:gdLst/>
              <a:ahLst/>
              <a:cxnLst>
                <a:cxn ang="3cd4">
                  <a:pos x="hc" y="t"/>
                </a:cxn>
                <a:cxn ang="cd2">
                  <a:pos x="l" y="vc"/>
                </a:cxn>
                <a:cxn ang="cd4">
                  <a:pos x="hc" y="b"/>
                </a:cxn>
                <a:cxn ang="0">
                  <a:pos x="r" y="vc"/>
                </a:cxn>
              </a:cxnLst>
              <a:rect l="l" t="t" r="r" b="b"/>
              <a:pathLst>
                <a:path w="305" h="515">
                  <a:moveTo>
                    <a:pt x="305" y="348"/>
                  </a:moveTo>
                  <a:cubicBezTo>
                    <a:pt x="305" y="260"/>
                    <a:pt x="243" y="183"/>
                    <a:pt x="159" y="183"/>
                  </a:cubicBezTo>
                  <a:cubicBezTo>
                    <a:pt x="123" y="183"/>
                    <a:pt x="90" y="195"/>
                    <a:pt x="62" y="223"/>
                  </a:cubicBezTo>
                  <a:lnTo>
                    <a:pt x="62" y="76"/>
                  </a:lnTo>
                  <a:cubicBezTo>
                    <a:pt x="78" y="82"/>
                    <a:pt x="104" y="87"/>
                    <a:pt x="128" y="87"/>
                  </a:cubicBezTo>
                  <a:cubicBezTo>
                    <a:pt x="222" y="87"/>
                    <a:pt x="276" y="19"/>
                    <a:pt x="276" y="8"/>
                  </a:cubicBezTo>
                  <a:cubicBezTo>
                    <a:pt x="276" y="3"/>
                    <a:pt x="274" y="0"/>
                    <a:pt x="269" y="0"/>
                  </a:cubicBezTo>
                  <a:cubicBezTo>
                    <a:pt x="267" y="0"/>
                    <a:pt x="265" y="0"/>
                    <a:pt x="262" y="2"/>
                  </a:cubicBezTo>
                  <a:cubicBezTo>
                    <a:pt x="246" y="8"/>
                    <a:pt x="210" y="24"/>
                    <a:pt x="158" y="24"/>
                  </a:cubicBezTo>
                  <a:cubicBezTo>
                    <a:pt x="127" y="24"/>
                    <a:pt x="92" y="19"/>
                    <a:pt x="55" y="3"/>
                  </a:cubicBezTo>
                  <a:cubicBezTo>
                    <a:pt x="50" y="0"/>
                    <a:pt x="49" y="0"/>
                    <a:pt x="47" y="0"/>
                  </a:cubicBezTo>
                  <a:cubicBezTo>
                    <a:pt x="40" y="0"/>
                    <a:pt x="40" y="7"/>
                    <a:pt x="40" y="19"/>
                  </a:cubicBezTo>
                  <a:lnTo>
                    <a:pt x="40" y="240"/>
                  </a:lnTo>
                  <a:cubicBezTo>
                    <a:pt x="40" y="253"/>
                    <a:pt x="40" y="260"/>
                    <a:pt x="50" y="260"/>
                  </a:cubicBezTo>
                  <a:cubicBezTo>
                    <a:pt x="55" y="260"/>
                    <a:pt x="57" y="258"/>
                    <a:pt x="61" y="253"/>
                  </a:cubicBezTo>
                  <a:cubicBezTo>
                    <a:pt x="68" y="241"/>
                    <a:pt x="97" y="200"/>
                    <a:pt x="158" y="200"/>
                  </a:cubicBezTo>
                  <a:cubicBezTo>
                    <a:pt x="198" y="200"/>
                    <a:pt x="218" y="234"/>
                    <a:pt x="224" y="248"/>
                  </a:cubicBezTo>
                  <a:cubicBezTo>
                    <a:pt x="236" y="277"/>
                    <a:pt x="237" y="306"/>
                    <a:pt x="237" y="343"/>
                  </a:cubicBezTo>
                  <a:cubicBezTo>
                    <a:pt x="237" y="369"/>
                    <a:pt x="237" y="415"/>
                    <a:pt x="218" y="445"/>
                  </a:cubicBezTo>
                  <a:cubicBezTo>
                    <a:pt x="201" y="474"/>
                    <a:pt x="172" y="494"/>
                    <a:pt x="137" y="494"/>
                  </a:cubicBezTo>
                  <a:cubicBezTo>
                    <a:pt x="81" y="494"/>
                    <a:pt x="38" y="455"/>
                    <a:pt x="24" y="411"/>
                  </a:cubicBezTo>
                  <a:cubicBezTo>
                    <a:pt x="26" y="411"/>
                    <a:pt x="29" y="411"/>
                    <a:pt x="38" y="411"/>
                  </a:cubicBezTo>
                  <a:cubicBezTo>
                    <a:pt x="62" y="411"/>
                    <a:pt x="76" y="392"/>
                    <a:pt x="76" y="375"/>
                  </a:cubicBezTo>
                  <a:cubicBezTo>
                    <a:pt x="76" y="357"/>
                    <a:pt x="62" y="338"/>
                    <a:pt x="38" y="338"/>
                  </a:cubicBezTo>
                  <a:cubicBezTo>
                    <a:pt x="26" y="338"/>
                    <a:pt x="0" y="343"/>
                    <a:pt x="0" y="379"/>
                  </a:cubicBezTo>
                  <a:cubicBezTo>
                    <a:pt x="0" y="443"/>
                    <a:pt x="54" y="515"/>
                    <a:pt x="139" y="515"/>
                  </a:cubicBezTo>
                  <a:cubicBezTo>
                    <a:pt x="227" y="515"/>
                    <a:pt x="305" y="443"/>
                    <a:pt x="305" y="3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A9C48742-9967-9E48-8BF2-3F30164C2E82}"/>
                </a:ext>
              </a:extLst>
            </p:cNvPr>
            <p:cNvSpPr/>
            <p:nvPr/>
          </p:nvSpPr>
          <p:spPr>
            <a:xfrm>
              <a:off x="5307479" y="3948840"/>
              <a:ext cx="487800" cy="11160"/>
            </a:xfrm>
            <a:custGeom>
              <a:avLst/>
              <a:gdLst/>
              <a:ahLst/>
              <a:cxnLst>
                <a:cxn ang="3cd4">
                  <a:pos x="hc" y="t"/>
                </a:cxn>
                <a:cxn ang="cd2">
                  <a:pos x="l" y="vc"/>
                </a:cxn>
                <a:cxn ang="cd4">
                  <a:pos x="hc" y="b"/>
                </a:cxn>
                <a:cxn ang="0">
                  <a:pos x="r" y="vc"/>
                </a:cxn>
              </a:cxnLst>
              <a:rect l="l" t="t" r="r" b="b"/>
              <a:pathLst>
                <a:path w="1356" h="32">
                  <a:moveTo>
                    <a:pt x="678" y="32"/>
                  </a:moveTo>
                  <a:lnTo>
                    <a:pt x="0" y="32"/>
                  </a:lnTo>
                  <a:lnTo>
                    <a:pt x="0" y="0"/>
                  </a:lnTo>
                  <a:lnTo>
                    <a:pt x="1356" y="0"/>
                  </a:lnTo>
                  <a:lnTo>
                    <a:pt x="1356"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612D7CBA-5D2E-3C45-8F0B-1C63D181ABFB}"/>
                </a:ext>
              </a:extLst>
            </p:cNvPr>
            <p:cNvSpPr/>
            <p:nvPr/>
          </p:nvSpPr>
          <p:spPr>
            <a:xfrm>
              <a:off x="549036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D7D3B2E-1EE3-E141-B0D1-68BCC6979987}"/>
                </a:ext>
              </a:extLst>
            </p:cNvPr>
            <p:cNvSpPr/>
            <p:nvPr/>
          </p:nvSpPr>
          <p:spPr>
            <a:xfrm>
              <a:off x="59108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77F0F78E-E669-904D-8F26-F9DD3CF901F0}"/>
                </a:ext>
              </a:extLst>
            </p:cNvPr>
            <p:cNvSpPr/>
            <p:nvPr/>
          </p:nvSpPr>
          <p:spPr>
            <a:xfrm>
              <a:off x="6206040" y="3660120"/>
              <a:ext cx="113760" cy="185040"/>
            </a:xfrm>
            <a:custGeom>
              <a:avLst/>
              <a:gdLst/>
              <a:ahLst/>
              <a:cxnLst>
                <a:cxn ang="3cd4">
                  <a:pos x="hc" y="t"/>
                </a:cxn>
                <a:cxn ang="cd2">
                  <a:pos x="l" y="vc"/>
                </a:cxn>
                <a:cxn ang="cd4">
                  <a:pos x="hc" y="b"/>
                </a:cxn>
                <a:cxn ang="0">
                  <a:pos x="r" y="vc"/>
                </a:cxn>
              </a:cxnLst>
              <a:rect l="l" t="t" r="r" b="b"/>
              <a:pathLst>
                <a:path w="317" h="515">
                  <a:moveTo>
                    <a:pt x="191" y="234"/>
                  </a:moveTo>
                  <a:cubicBezTo>
                    <a:pt x="253" y="216"/>
                    <a:pt x="296" y="163"/>
                    <a:pt x="296" y="104"/>
                  </a:cubicBezTo>
                  <a:cubicBezTo>
                    <a:pt x="296" y="42"/>
                    <a:pt x="231" y="0"/>
                    <a:pt x="156" y="0"/>
                  </a:cubicBezTo>
                  <a:cubicBezTo>
                    <a:pt x="78" y="0"/>
                    <a:pt x="21" y="44"/>
                    <a:pt x="21" y="102"/>
                  </a:cubicBezTo>
                  <a:cubicBezTo>
                    <a:pt x="21" y="126"/>
                    <a:pt x="38" y="141"/>
                    <a:pt x="59" y="141"/>
                  </a:cubicBezTo>
                  <a:cubicBezTo>
                    <a:pt x="83" y="141"/>
                    <a:pt x="99" y="124"/>
                    <a:pt x="99" y="102"/>
                  </a:cubicBezTo>
                  <a:cubicBezTo>
                    <a:pt x="99" y="65"/>
                    <a:pt x="62" y="65"/>
                    <a:pt x="52" y="65"/>
                  </a:cubicBezTo>
                  <a:cubicBezTo>
                    <a:pt x="75" y="29"/>
                    <a:pt x="125" y="19"/>
                    <a:pt x="153" y="19"/>
                  </a:cubicBezTo>
                  <a:cubicBezTo>
                    <a:pt x="184" y="19"/>
                    <a:pt x="227" y="36"/>
                    <a:pt x="227" y="102"/>
                  </a:cubicBezTo>
                  <a:cubicBezTo>
                    <a:pt x="227" y="112"/>
                    <a:pt x="225" y="155"/>
                    <a:pt x="205" y="189"/>
                  </a:cubicBezTo>
                  <a:cubicBezTo>
                    <a:pt x="182" y="224"/>
                    <a:pt x="156" y="226"/>
                    <a:pt x="137" y="228"/>
                  </a:cubicBezTo>
                  <a:cubicBezTo>
                    <a:pt x="132" y="228"/>
                    <a:pt x="113" y="229"/>
                    <a:pt x="107" y="229"/>
                  </a:cubicBezTo>
                  <a:cubicBezTo>
                    <a:pt x="101" y="229"/>
                    <a:pt x="95" y="231"/>
                    <a:pt x="95" y="238"/>
                  </a:cubicBezTo>
                  <a:cubicBezTo>
                    <a:pt x="95" y="246"/>
                    <a:pt x="101" y="246"/>
                    <a:pt x="114" y="246"/>
                  </a:cubicBezTo>
                  <a:lnTo>
                    <a:pt x="147" y="246"/>
                  </a:lnTo>
                  <a:cubicBezTo>
                    <a:pt x="210" y="246"/>
                    <a:pt x="239" y="297"/>
                    <a:pt x="239" y="370"/>
                  </a:cubicBezTo>
                  <a:cubicBezTo>
                    <a:pt x="239" y="472"/>
                    <a:pt x="185" y="494"/>
                    <a:pt x="153" y="494"/>
                  </a:cubicBezTo>
                  <a:cubicBezTo>
                    <a:pt x="120" y="494"/>
                    <a:pt x="62" y="481"/>
                    <a:pt x="35" y="437"/>
                  </a:cubicBezTo>
                  <a:cubicBezTo>
                    <a:pt x="62" y="442"/>
                    <a:pt x="85" y="425"/>
                    <a:pt x="85" y="396"/>
                  </a:cubicBezTo>
                  <a:cubicBezTo>
                    <a:pt x="85" y="369"/>
                    <a:pt x="66" y="353"/>
                    <a:pt x="43" y="353"/>
                  </a:cubicBezTo>
                  <a:cubicBezTo>
                    <a:pt x="24" y="353"/>
                    <a:pt x="0" y="365"/>
                    <a:pt x="0" y="398"/>
                  </a:cubicBezTo>
                  <a:cubicBezTo>
                    <a:pt x="0" y="466"/>
                    <a:pt x="71" y="515"/>
                    <a:pt x="154" y="515"/>
                  </a:cubicBezTo>
                  <a:cubicBezTo>
                    <a:pt x="248" y="515"/>
                    <a:pt x="317" y="447"/>
                    <a:pt x="317" y="370"/>
                  </a:cubicBezTo>
                  <a:cubicBezTo>
                    <a:pt x="317" y="309"/>
                    <a:pt x="269" y="251"/>
                    <a:pt x="191" y="2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B6C579A0-AF21-2545-9858-516DA976C8A8}"/>
                </a:ext>
              </a:extLst>
            </p:cNvPr>
            <p:cNvSpPr/>
            <p:nvPr/>
          </p:nvSpPr>
          <p:spPr>
            <a:xfrm>
              <a:off x="6194879"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B474EB8D-7A1A-4347-932C-F15C27517CCA}"/>
                </a:ext>
              </a:extLst>
            </p:cNvPr>
            <p:cNvSpPr/>
            <p:nvPr/>
          </p:nvSpPr>
          <p:spPr>
            <a:xfrm>
              <a:off x="620244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48946C8B-D358-5F44-AB87-5FE92DF55F40}"/>
                </a:ext>
              </a:extLst>
            </p:cNvPr>
            <p:cNvSpPr/>
            <p:nvPr/>
          </p:nvSpPr>
          <p:spPr>
            <a:xfrm>
              <a:off x="644796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EF3536EB-F88C-9549-9FBD-BE5556334EE8}"/>
                </a:ext>
              </a:extLst>
            </p:cNvPr>
            <p:cNvSpPr/>
            <p:nvPr/>
          </p:nvSpPr>
          <p:spPr>
            <a:xfrm>
              <a:off x="6743160" y="3660120"/>
              <a:ext cx="113760" cy="185040"/>
            </a:xfrm>
            <a:custGeom>
              <a:avLst/>
              <a:gdLst/>
              <a:ahLst/>
              <a:cxnLst>
                <a:cxn ang="3cd4">
                  <a:pos x="hc" y="t"/>
                </a:cxn>
                <a:cxn ang="cd2">
                  <a:pos x="l" y="vc"/>
                </a:cxn>
                <a:cxn ang="cd4">
                  <a:pos x="hc" y="b"/>
                </a:cxn>
                <a:cxn ang="0">
                  <a:pos x="r" y="vc"/>
                </a:cxn>
              </a:cxnLst>
              <a:rect l="l" t="t" r="r" b="b"/>
              <a:pathLst>
                <a:path w="317" h="515">
                  <a:moveTo>
                    <a:pt x="191" y="234"/>
                  </a:moveTo>
                  <a:cubicBezTo>
                    <a:pt x="253" y="216"/>
                    <a:pt x="296" y="163"/>
                    <a:pt x="296" y="104"/>
                  </a:cubicBezTo>
                  <a:cubicBezTo>
                    <a:pt x="296" y="42"/>
                    <a:pt x="231" y="0"/>
                    <a:pt x="156" y="0"/>
                  </a:cubicBezTo>
                  <a:cubicBezTo>
                    <a:pt x="78" y="0"/>
                    <a:pt x="21" y="44"/>
                    <a:pt x="21" y="102"/>
                  </a:cubicBezTo>
                  <a:cubicBezTo>
                    <a:pt x="21" y="126"/>
                    <a:pt x="38" y="141"/>
                    <a:pt x="59" y="141"/>
                  </a:cubicBezTo>
                  <a:cubicBezTo>
                    <a:pt x="83" y="141"/>
                    <a:pt x="99" y="124"/>
                    <a:pt x="99" y="102"/>
                  </a:cubicBezTo>
                  <a:cubicBezTo>
                    <a:pt x="99" y="65"/>
                    <a:pt x="62" y="65"/>
                    <a:pt x="52" y="65"/>
                  </a:cubicBezTo>
                  <a:cubicBezTo>
                    <a:pt x="75" y="29"/>
                    <a:pt x="125" y="19"/>
                    <a:pt x="153" y="19"/>
                  </a:cubicBezTo>
                  <a:cubicBezTo>
                    <a:pt x="184" y="19"/>
                    <a:pt x="227" y="36"/>
                    <a:pt x="227" y="102"/>
                  </a:cubicBezTo>
                  <a:cubicBezTo>
                    <a:pt x="227" y="112"/>
                    <a:pt x="225" y="155"/>
                    <a:pt x="205" y="189"/>
                  </a:cubicBezTo>
                  <a:cubicBezTo>
                    <a:pt x="182" y="224"/>
                    <a:pt x="156" y="226"/>
                    <a:pt x="137" y="228"/>
                  </a:cubicBezTo>
                  <a:cubicBezTo>
                    <a:pt x="132" y="228"/>
                    <a:pt x="113" y="229"/>
                    <a:pt x="107" y="229"/>
                  </a:cubicBezTo>
                  <a:cubicBezTo>
                    <a:pt x="101" y="229"/>
                    <a:pt x="95" y="231"/>
                    <a:pt x="95" y="238"/>
                  </a:cubicBezTo>
                  <a:cubicBezTo>
                    <a:pt x="95" y="246"/>
                    <a:pt x="101" y="246"/>
                    <a:pt x="114" y="246"/>
                  </a:cubicBezTo>
                  <a:lnTo>
                    <a:pt x="147" y="246"/>
                  </a:lnTo>
                  <a:cubicBezTo>
                    <a:pt x="210" y="246"/>
                    <a:pt x="239" y="297"/>
                    <a:pt x="239" y="370"/>
                  </a:cubicBezTo>
                  <a:cubicBezTo>
                    <a:pt x="239" y="472"/>
                    <a:pt x="185" y="494"/>
                    <a:pt x="153" y="494"/>
                  </a:cubicBezTo>
                  <a:cubicBezTo>
                    <a:pt x="120" y="494"/>
                    <a:pt x="62" y="481"/>
                    <a:pt x="35" y="437"/>
                  </a:cubicBezTo>
                  <a:cubicBezTo>
                    <a:pt x="62" y="442"/>
                    <a:pt x="85" y="425"/>
                    <a:pt x="85" y="396"/>
                  </a:cubicBezTo>
                  <a:cubicBezTo>
                    <a:pt x="85" y="369"/>
                    <a:pt x="66" y="353"/>
                    <a:pt x="43" y="353"/>
                  </a:cubicBezTo>
                  <a:cubicBezTo>
                    <a:pt x="24" y="353"/>
                    <a:pt x="0" y="365"/>
                    <a:pt x="0" y="398"/>
                  </a:cubicBezTo>
                  <a:cubicBezTo>
                    <a:pt x="0" y="466"/>
                    <a:pt x="71" y="515"/>
                    <a:pt x="154" y="515"/>
                  </a:cubicBezTo>
                  <a:cubicBezTo>
                    <a:pt x="248" y="515"/>
                    <a:pt x="317" y="447"/>
                    <a:pt x="317" y="370"/>
                  </a:cubicBezTo>
                  <a:cubicBezTo>
                    <a:pt x="317" y="309"/>
                    <a:pt x="269" y="251"/>
                    <a:pt x="191" y="2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734CCE33-CC6D-374A-8E12-10B45D98A335}"/>
                </a:ext>
              </a:extLst>
            </p:cNvPr>
            <p:cNvSpPr/>
            <p:nvPr/>
          </p:nvSpPr>
          <p:spPr>
            <a:xfrm>
              <a:off x="6732000"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8475FFA6-9D22-FC4F-83CF-65414D27A6C5}"/>
                </a:ext>
              </a:extLst>
            </p:cNvPr>
            <p:cNvSpPr/>
            <p:nvPr/>
          </p:nvSpPr>
          <p:spPr>
            <a:xfrm>
              <a:off x="6739560" y="4023360"/>
              <a:ext cx="122040" cy="181800"/>
            </a:xfrm>
            <a:custGeom>
              <a:avLst/>
              <a:gdLst/>
              <a:ahLst/>
              <a:cxnLst>
                <a:cxn ang="3cd4">
                  <a:pos x="hc" y="t"/>
                </a:cxn>
                <a:cxn ang="cd2">
                  <a:pos x="l" y="vc"/>
                </a:cxn>
                <a:cxn ang="cd4">
                  <a:pos x="hc" y="b"/>
                </a:cxn>
                <a:cxn ang="0">
                  <a:pos x="r" y="vc"/>
                </a:cxn>
              </a:cxnLst>
              <a:rect l="l" t="t" r="r" b="b"/>
              <a:pathLst>
                <a:path w="340" h="506">
                  <a:moveTo>
                    <a:pt x="203" y="384"/>
                  </a:moveTo>
                  <a:lnTo>
                    <a:pt x="203" y="449"/>
                  </a:lnTo>
                  <a:cubicBezTo>
                    <a:pt x="203"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C8E3DF66-2348-8C4E-8E1A-ED3859F4247F}"/>
                </a:ext>
              </a:extLst>
            </p:cNvPr>
            <p:cNvSpPr/>
            <p:nvPr/>
          </p:nvSpPr>
          <p:spPr>
            <a:xfrm>
              <a:off x="6985440" y="3948840"/>
              <a:ext cx="167400" cy="11160"/>
            </a:xfrm>
            <a:custGeom>
              <a:avLst/>
              <a:gdLst/>
              <a:ahLst/>
              <a:cxnLst>
                <a:cxn ang="3cd4">
                  <a:pos x="hc" y="t"/>
                </a:cxn>
                <a:cxn ang="cd2">
                  <a:pos x="l" y="vc"/>
                </a:cxn>
                <a:cxn ang="cd4">
                  <a:pos x="hc" y="b"/>
                </a:cxn>
                <a:cxn ang="0">
                  <a:pos x="r" y="vc"/>
                </a:cxn>
              </a:cxnLst>
              <a:rect l="l" t="t" r="r" b="b"/>
              <a:pathLst>
                <a:path w="466" h="32">
                  <a:moveTo>
                    <a:pt x="440" y="32"/>
                  </a:moveTo>
                  <a:cubicBezTo>
                    <a:pt x="452" y="32"/>
                    <a:pt x="466" y="32"/>
                    <a:pt x="466" y="15"/>
                  </a:cubicBezTo>
                  <a:cubicBezTo>
                    <a:pt x="466" y="0"/>
                    <a:pt x="452" y="0"/>
                    <a:pt x="440" y="0"/>
                  </a:cubicBezTo>
                  <a:lnTo>
                    <a:pt x="26" y="0"/>
                  </a:lnTo>
                  <a:cubicBezTo>
                    <a:pt x="14" y="0"/>
                    <a:pt x="0" y="0"/>
                    <a:pt x="0" y="15"/>
                  </a:cubicBezTo>
                  <a:cubicBezTo>
                    <a:pt x="0" y="32"/>
                    <a:pt x="14" y="32"/>
                    <a:pt x="26" y="3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C3B472EB-25ED-CB40-9685-8AB5478A67CB}"/>
                </a:ext>
              </a:extLst>
            </p:cNvPr>
            <p:cNvSpPr/>
            <p:nvPr/>
          </p:nvSpPr>
          <p:spPr>
            <a:xfrm>
              <a:off x="7293240" y="3660120"/>
              <a:ext cx="90720" cy="179640"/>
            </a:xfrm>
            <a:custGeom>
              <a:avLst/>
              <a:gdLst/>
              <a:ahLst/>
              <a:cxnLst>
                <a:cxn ang="3cd4">
                  <a:pos x="hc" y="t"/>
                </a:cxn>
                <a:cxn ang="cd2">
                  <a:pos x="l" y="vc"/>
                </a:cxn>
                <a:cxn ang="cd4">
                  <a:pos x="hc" y="b"/>
                </a:cxn>
                <a:cxn ang="0">
                  <a:pos x="r" y="vc"/>
                </a:cxn>
              </a:cxnLst>
              <a:rect l="l" t="t" r="r" b="b"/>
              <a:pathLst>
                <a:path w="253" h="500">
                  <a:moveTo>
                    <a:pt x="158" y="19"/>
                  </a:moveTo>
                  <a:cubicBezTo>
                    <a:pt x="158" y="2"/>
                    <a:pt x="158" y="0"/>
                    <a:pt x="139" y="0"/>
                  </a:cubicBezTo>
                  <a:cubicBezTo>
                    <a:pt x="92" y="48"/>
                    <a:pt x="24" y="48"/>
                    <a:pt x="0" y="48"/>
                  </a:cubicBezTo>
                  <a:lnTo>
                    <a:pt x="0" y="71"/>
                  </a:lnTo>
                  <a:cubicBezTo>
                    <a:pt x="16" y="71"/>
                    <a:pt x="61" y="71"/>
                    <a:pt x="101" y="51"/>
                  </a:cubicBezTo>
                  <a:lnTo>
                    <a:pt x="101" y="440"/>
                  </a:lnTo>
                  <a:cubicBezTo>
                    <a:pt x="101" y="467"/>
                    <a:pt x="99" y="476"/>
                    <a:pt x="29" y="476"/>
                  </a:cubicBezTo>
                  <a:lnTo>
                    <a:pt x="5" y="476"/>
                  </a:lnTo>
                  <a:lnTo>
                    <a:pt x="5" y="500"/>
                  </a:lnTo>
                  <a:cubicBezTo>
                    <a:pt x="31" y="496"/>
                    <a:pt x="99" y="496"/>
                    <a:pt x="128" y="496"/>
                  </a:cubicBezTo>
                  <a:cubicBezTo>
                    <a:pt x="159" y="496"/>
                    <a:pt x="225" y="496"/>
                    <a:pt x="253" y="500"/>
                  </a:cubicBezTo>
                  <a:lnTo>
                    <a:pt x="253" y="476"/>
                  </a:lnTo>
                  <a:lnTo>
                    <a:pt x="229" y="476"/>
                  </a:lnTo>
                  <a:cubicBezTo>
                    <a:pt x="159" y="476"/>
                    <a:pt x="158" y="467"/>
                    <a:pt x="158" y="4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0BAC6007-483C-8E4F-96F8-8175BA9E6DED}"/>
                </a:ext>
              </a:extLst>
            </p:cNvPr>
            <p:cNvSpPr/>
            <p:nvPr/>
          </p:nvSpPr>
          <p:spPr>
            <a:xfrm>
              <a:off x="7268760" y="3948840"/>
              <a:ext cx="137520" cy="11160"/>
            </a:xfrm>
            <a:custGeom>
              <a:avLst/>
              <a:gdLst/>
              <a:ahLst/>
              <a:cxnLst>
                <a:cxn ang="3cd4">
                  <a:pos x="hc" y="t"/>
                </a:cxn>
                <a:cxn ang="cd2">
                  <a:pos x="l" y="vc"/>
                </a:cxn>
                <a:cxn ang="cd4">
                  <a:pos x="hc" y="b"/>
                </a:cxn>
                <a:cxn ang="0">
                  <a:pos x="r" y="vc"/>
                </a:cxn>
              </a:cxnLst>
              <a:rect l="l" t="t" r="r" b="b"/>
              <a:pathLst>
                <a:path w="383" h="32">
                  <a:moveTo>
                    <a:pt x="191" y="32"/>
                  </a:moveTo>
                  <a:lnTo>
                    <a:pt x="0" y="32"/>
                  </a:lnTo>
                  <a:lnTo>
                    <a:pt x="0" y="0"/>
                  </a:lnTo>
                  <a:lnTo>
                    <a:pt x="383" y="0"/>
                  </a:lnTo>
                  <a:lnTo>
                    <a:pt x="383" y="3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109A8D4A-7990-D741-99A1-AF4402864EFF}"/>
                </a:ext>
              </a:extLst>
            </p:cNvPr>
            <p:cNvSpPr/>
            <p:nvPr/>
          </p:nvSpPr>
          <p:spPr>
            <a:xfrm>
              <a:off x="7276680" y="4023360"/>
              <a:ext cx="122040" cy="181800"/>
            </a:xfrm>
            <a:custGeom>
              <a:avLst/>
              <a:gdLst/>
              <a:ahLst/>
              <a:cxnLst>
                <a:cxn ang="3cd4">
                  <a:pos x="hc" y="t"/>
                </a:cxn>
                <a:cxn ang="cd2">
                  <a:pos x="l" y="vc"/>
                </a:cxn>
                <a:cxn ang="cd4">
                  <a:pos x="hc" y="b"/>
                </a:cxn>
                <a:cxn ang="0">
                  <a:pos x="r" y="vc"/>
                </a:cxn>
              </a:cxnLst>
              <a:rect l="l" t="t" r="r" b="b"/>
              <a:pathLst>
                <a:path w="340" h="506">
                  <a:moveTo>
                    <a:pt x="205" y="384"/>
                  </a:moveTo>
                  <a:lnTo>
                    <a:pt x="205" y="449"/>
                  </a:lnTo>
                  <a:cubicBezTo>
                    <a:pt x="205" y="476"/>
                    <a:pt x="203" y="484"/>
                    <a:pt x="146" y="484"/>
                  </a:cubicBezTo>
                  <a:lnTo>
                    <a:pt x="130" y="484"/>
                  </a:lnTo>
                  <a:lnTo>
                    <a:pt x="130" y="506"/>
                  </a:lnTo>
                  <a:cubicBezTo>
                    <a:pt x="161" y="505"/>
                    <a:pt x="201" y="505"/>
                    <a:pt x="232" y="505"/>
                  </a:cubicBezTo>
                  <a:cubicBezTo>
                    <a:pt x="265" y="505"/>
                    <a:pt x="305" y="505"/>
                    <a:pt x="336" y="506"/>
                  </a:cubicBezTo>
                  <a:lnTo>
                    <a:pt x="336" y="484"/>
                  </a:lnTo>
                  <a:lnTo>
                    <a:pt x="321" y="484"/>
                  </a:lnTo>
                  <a:cubicBezTo>
                    <a:pt x="263" y="484"/>
                    <a:pt x="262" y="476"/>
                    <a:pt x="262" y="449"/>
                  </a:cubicBezTo>
                  <a:lnTo>
                    <a:pt x="262" y="384"/>
                  </a:lnTo>
                  <a:lnTo>
                    <a:pt x="340" y="384"/>
                  </a:lnTo>
                  <a:lnTo>
                    <a:pt x="340" y="360"/>
                  </a:lnTo>
                  <a:lnTo>
                    <a:pt x="262" y="360"/>
                  </a:lnTo>
                  <a:lnTo>
                    <a:pt x="262" y="19"/>
                  </a:lnTo>
                  <a:cubicBezTo>
                    <a:pt x="262" y="5"/>
                    <a:pt x="262" y="0"/>
                    <a:pt x="250" y="0"/>
                  </a:cubicBezTo>
                  <a:cubicBezTo>
                    <a:pt x="243" y="0"/>
                    <a:pt x="241" y="0"/>
                    <a:pt x="236" y="8"/>
                  </a:cubicBezTo>
                  <a:lnTo>
                    <a:pt x="0" y="360"/>
                  </a:lnTo>
                  <a:lnTo>
                    <a:pt x="0" y="384"/>
                  </a:lnTo>
                  <a:close/>
                  <a:moveTo>
                    <a:pt x="208" y="360"/>
                  </a:moveTo>
                  <a:lnTo>
                    <a:pt x="21" y="360"/>
                  </a:lnTo>
                  <a:lnTo>
                    <a:pt x="208" y="82"/>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8" name="Group 117" descr="28§display§=-2.43§svg§600§FALSE" title="TexMaths">
            <a:extLst>
              <a:ext uri="{FF2B5EF4-FFF2-40B4-BE49-F238E27FC236}">
                <a16:creationId xmlns:a16="http://schemas.microsoft.com/office/drawing/2014/main" id="{57917EE2-FE23-BD4A-B656-ED22EE7274FD}"/>
              </a:ext>
            </a:extLst>
          </p:cNvPr>
          <p:cNvGrpSpPr/>
          <p:nvPr/>
        </p:nvGrpSpPr>
        <p:grpSpPr>
          <a:xfrm>
            <a:off x="4773240" y="4389120"/>
            <a:ext cx="1116720" cy="251640"/>
            <a:chOff x="4773240" y="4389120"/>
            <a:chExt cx="1116720" cy="251640"/>
          </a:xfrm>
        </p:grpSpPr>
        <p:sp>
          <p:nvSpPr>
            <p:cNvPr id="119" name="Freeform 118">
              <a:extLst>
                <a:ext uri="{FF2B5EF4-FFF2-40B4-BE49-F238E27FC236}">
                  <a16:creationId xmlns:a16="http://schemas.microsoft.com/office/drawing/2014/main" id="{53EBA86F-3F73-634A-BF65-02DB2C287C99}"/>
                </a:ext>
              </a:extLst>
            </p:cNvPr>
            <p:cNvSpPr/>
            <p:nvPr/>
          </p:nvSpPr>
          <p:spPr>
            <a:xfrm>
              <a:off x="4773240" y="4400280"/>
              <a:ext cx="1116720" cy="240480"/>
            </a:xfrm>
            <a:custGeom>
              <a:avLst/>
              <a:gdLst/>
              <a:ahLst/>
              <a:cxnLst>
                <a:cxn ang="3cd4">
                  <a:pos x="hc" y="t"/>
                </a:cxn>
                <a:cxn ang="cd2">
                  <a:pos x="l" y="vc"/>
                </a:cxn>
                <a:cxn ang="cd4">
                  <a:pos x="hc" y="b"/>
                </a:cxn>
                <a:cxn ang="0">
                  <a:pos x="r" y="vc"/>
                </a:cxn>
              </a:cxnLst>
              <a:rect l="l" t="t" r="r" b="b"/>
              <a:pathLst>
                <a:path w="3103" h="669">
                  <a:moveTo>
                    <a:pt x="1552" y="669"/>
                  </a:moveTo>
                  <a:lnTo>
                    <a:pt x="0" y="669"/>
                  </a:lnTo>
                  <a:lnTo>
                    <a:pt x="0" y="0"/>
                  </a:lnTo>
                  <a:lnTo>
                    <a:pt x="3103" y="0"/>
                  </a:lnTo>
                  <a:lnTo>
                    <a:pt x="3103" y="66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AFDDB658-C5C4-7F42-AAD6-D4032945BC6B}"/>
                </a:ext>
              </a:extLst>
            </p:cNvPr>
            <p:cNvSpPr/>
            <p:nvPr/>
          </p:nvSpPr>
          <p:spPr>
            <a:xfrm>
              <a:off x="4790880" y="4491360"/>
              <a:ext cx="206640" cy="77760"/>
            </a:xfrm>
            <a:custGeom>
              <a:avLst/>
              <a:gdLst/>
              <a:ahLst/>
              <a:cxnLst>
                <a:cxn ang="3cd4">
                  <a:pos x="hc" y="t"/>
                </a:cxn>
                <a:cxn ang="cd2">
                  <a:pos x="l" y="vc"/>
                </a:cxn>
                <a:cxn ang="cd4">
                  <a:pos x="hc" y="b"/>
                </a:cxn>
                <a:cxn ang="0">
                  <a:pos x="r" y="vc"/>
                </a:cxn>
              </a:cxnLst>
              <a:rect l="l" t="t" r="r" b="b"/>
              <a:pathLst>
                <a:path w="575" h="217">
                  <a:moveTo>
                    <a:pt x="545" y="38"/>
                  </a:moveTo>
                  <a:cubicBezTo>
                    <a:pt x="559" y="38"/>
                    <a:pt x="575" y="38"/>
                    <a:pt x="575" y="19"/>
                  </a:cubicBezTo>
                  <a:cubicBezTo>
                    <a:pt x="575" y="0"/>
                    <a:pt x="559" y="0"/>
                    <a:pt x="547" y="0"/>
                  </a:cubicBezTo>
                  <a:lnTo>
                    <a:pt x="29" y="0"/>
                  </a:lnTo>
                  <a:cubicBezTo>
                    <a:pt x="16" y="0"/>
                    <a:pt x="0" y="0"/>
                    <a:pt x="0" y="19"/>
                  </a:cubicBezTo>
                  <a:cubicBezTo>
                    <a:pt x="0" y="38"/>
                    <a:pt x="16" y="38"/>
                    <a:pt x="29" y="38"/>
                  </a:cubicBezTo>
                  <a:close/>
                  <a:moveTo>
                    <a:pt x="547" y="217"/>
                  </a:moveTo>
                  <a:cubicBezTo>
                    <a:pt x="559" y="217"/>
                    <a:pt x="575" y="217"/>
                    <a:pt x="575" y="199"/>
                  </a:cubicBezTo>
                  <a:cubicBezTo>
                    <a:pt x="575" y="180"/>
                    <a:pt x="559" y="180"/>
                    <a:pt x="545" y="180"/>
                  </a:cubicBezTo>
                  <a:lnTo>
                    <a:pt x="29" y="180"/>
                  </a:lnTo>
                  <a:cubicBezTo>
                    <a:pt x="16" y="180"/>
                    <a:pt x="0" y="180"/>
                    <a:pt x="0" y="199"/>
                  </a:cubicBezTo>
                  <a:cubicBezTo>
                    <a:pt x="0" y="217"/>
                    <a:pt x="16" y="217"/>
                    <a:pt x="29" y="2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25E85C8E-0393-9241-8E14-A53272667571}"/>
                </a:ext>
              </a:extLst>
            </p:cNvPr>
            <p:cNvSpPr/>
            <p:nvPr/>
          </p:nvSpPr>
          <p:spPr>
            <a:xfrm>
              <a:off x="5125679" y="4523040"/>
              <a:ext cx="189720" cy="14040"/>
            </a:xfrm>
            <a:custGeom>
              <a:avLst/>
              <a:gdLst/>
              <a:ahLst/>
              <a:cxnLst>
                <a:cxn ang="3cd4">
                  <a:pos x="hc" y="t"/>
                </a:cxn>
                <a:cxn ang="cd2">
                  <a:pos x="l" y="vc"/>
                </a:cxn>
                <a:cxn ang="cd4">
                  <a:pos x="hc" y="b"/>
                </a:cxn>
                <a:cxn ang="0">
                  <a:pos x="r" y="vc"/>
                </a:cxn>
              </a:cxnLst>
              <a:rect l="l" t="t" r="r" b="b"/>
              <a:pathLst>
                <a:path w="528" h="40">
                  <a:moveTo>
                    <a:pt x="498" y="40"/>
                  </a:moveTo>
                  <a:cubicBezTo>
                    <a:pt x="512" y="40"/>
                    <a:pt x="528" y="40"/>
                    <a:pt x="528" y="19"/>
                  </a:cubicBezTo>
                  <a:cubicBezTo>
                    <a:pt x="528" y="0"/>
                    <a:pt x="512" y="0"/>
                    <a:pt x="498" y="0"/>
                  </a:cubicBezTo>
                  <a:lnTo>
                    <a:pt x="29" y="0"/>
                  </a:lnTo>
                  <a:cubicBezTo>
                    <a:pt x="16" y="0"/>
                    <a:pt x="0" y="0"/>
                    <a:pt x="0" y="19"/>
                  </a:cubicBezTo>
                  <a:cubicBezTo>
                    <a:pt x="0" y="40"/>
                    <a:pt x="16" y="40"/>
                    <a:pt x="29" y="4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1696C943-E3F3-4242-AD7D-9F8668A937FA}"/>
                </a:ext>
              </a:extLst>
            </p:cNvPr>
            <p:cNvSpPr/>
            <p:nvPr/>
          </p:nvSpPr>
          <p:spPr>
            <a:xfrm>
              <a:off x="5355720" y="4392000"/>
              <a:ext cx="123840" cy="220680"/>
            </a:xfrm>
            <a:custGeom>
              <a:avLst/>
              <a:gdLst/>
              <a:ahLst/>
              <a:cxnLst>
                <a:cxn ang="3cd4">
                  <a:pos x="hc" y="t"/>
                </a:cxn>
                <a:cxn ang="cd2">
                  <a:pos x="l" y="vc"/>
                </a:cxn>
                <a:cxn ang="cd4">
                  <a:pos x="hc" y="b"/>
                </a:cxn>
                <a:cxn ang="0">
                  <a:pos x="r" y="vc"/>
                </a:cxn>
              </a:cxnLst>
              <a:rect l="l" t="t" r="r" b="b"/>
              <a:pathLst>
                <a:path w="345" h="614">
                  <a:moveTo>
                    <a:pt x="67" y="543"/>
                  </a:moveTo>
                  <a:lnTo>
                    <a:pt x="159" y="447"/>
                  </a:lnTo>
                  <a:cubicBezTo>
                    <a:pt x="294" y="320"/>
                    <a:pt x="345" y="272"/>
                    <a:pt x="345" y="180"/>
                  </a:cubicBezTo>
                  <a:cubicBezTo>
                    <a:pt x="345" y="73"/>
                    <a:pt x="269" y="0"/>
                    <a:pt x="163" y="0"/>
                  </a:cubicBezTo>
                  <a:cubicBezTo>
                    <a:pt x="65" y="0"/>
                    <a:pt x="0" y="86"/>
                    <a:pt x="0" y="167"/>
                  </a:cubicBezTo>
                  <a:cubicBezTo>
                    <a:pt x="0" y="217"/>
                    <a:pt x="43" y="217"/>
                    <a:pt x="45" y="217"/>
                  </a:cubicBezTo>
                  <a:cubicBezTo>
                    <a:pt x="61" y="217"/>
                    <a:pt x="90" y="207"/>
                    <a:pt x="90" y="169"/>
                  </a:cubicBezTo>
                  <a:cubicBezTo>
                    <a:pt x="90" y="146"/>
                    <a:pt x="75" y="121"/>
                    <a:pt x="45" y="121"/>
                  </a:cubicBezTo>
                  <a:cubicBezTo>
                    <a:pt x="37" y="121"/>
                    <a:pt x="37" y="121"/>
                    <a:pt x="33" y="123"/>
                  </a:cubicBezTo>
                  <a:cubicBezTo>
                    <a:pt x="53" y="63"/>
                    <a:pt x="100" y="29"/>
                    <a:pt x="151" y="29"/>
                  </a:cubicBezTo>
                  <a:cubicBezTo>
                    <a:pt x="229" y="29"/>
                    <a:pt x="267" y="102"/>
                    <a:pt x="267" y="180"/>
                  </a:cubicBezTo>
                  <a:cubicBezTo>
                    <a:pt x="267" y="253"/>
                    <a:pt x="224" y="326"/>
                    <a:pt x="177" y="382"/>
                  </a:cubicBezTo>
                  <a:lnTo>
                    <a:pt x="10" y="579"/>
                  </a:lnTo>
                  <a:cubicBezTo>
                    <a:pt x="0" y="589"/>
                    <a:pt x="0" y="591"/>
                    <a:pt x="0" y="614"/>
                  </a:cubicBezTo>
                  <a:lnTo>
                    <a:pt x="322" y="614"/>
                  </a:lnTo>
                  <a:lnTo>
                    <a:pt x="345" y="453"/>
                  </a:lnTo>
                  <a:lnTo>
                    <a:pt x="324" y="453"/>
                  </a:lnTo>
                  <a:cubicBezTo>
                    <a:pt x="320" y="481"/>
                    <a:pt x="314" y="522"/>
                    <a:pt x="306" y="535"/>
                  </a:cubicBezTo>
                  <a:cubicBezTo>
                    <a:pt x="298" y="543"/>
                    <a:pt x="241" y="543"/>
                    <a:pt x="224" y="5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2FA979EE-71BE-8A46-AA39-0847D3490190}"/>
                </a:ext>
              </a:extLst>
            </p:cNvPr>
            <p:cNvSpPr/>
            <p:nvPr/>
          </p:nvSpPr>
          <p:spPr>
            <a:xfrm>
              <a:off x="5521680" y="4577039"/>
              <a:ext cx="33480" cy="35640"/>
            </a:xfrm>
            <a:custGeom>
              <a:avLst/>
              <a:gdLst/>
              <a:ahLst/>
              <a:cxnLst>
                <a:cxn ang="3cd4">
                  <a:pos x="hc" y="t"/>
                </a:cxn>
                <a:cxn ang="cd2">
                  <a:pos x="l" y="vc"/>
                </a:cxn>
                <a:cxn ang="cd4">
                  <a:pos x="hc" y="b"/>
                </a:cxn>
                <a:cxn ang="0">
                  <a:pos x="r" y="vc"/>
                </a:cxn>
              </a:cxnLst>
              <a:rect l="l" t="t" r="r" b="b"/>
              <a:pathLst>
                <a:path w="94" h="100">
                  <a:moveTo>
                    <a:pt x="94" y="50"/>
                  </a:moveTo>
                  <a:cubicBezTo>
                    <a:pt x="94" y="23"/>
                    <a:pt x="73" y="0"/>
                    <a:pt x="47" y="0"/>
                  </a:cubicBezTo>
                  <a:cubicBezTo>
                    <a:pt x="22" y="0"/>
                    <a:pt x="0" y="23"/>
                    <a:pt x="0" y="50"/>
                  </a:cubicBezTo>
                  <a:cubicBezTo>
                    <a:pt x="0" y="77"/>
                    <a:pt x="22" y="100"/>
                    <a:pt x="47" y="100"/>
                  </a:cubicBezTo>
                  <a:cubicBezTo>
                    <a:pt x="73" y="100"/>
                    <a:pt x="94" y="77"/>
                    <a:pt x="94" y="5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405FAC17-8E1F-7B40-A7E9-2A1157077036}"/>
                </a:ext>
              </a:extLst>
            </p:cNvPr>
            <p:cNvSpPr/>
            <p:nvPr/>
          </p:nvSpPr>
          <p:spPr>
            <a:xfrm>
              <a:off x="5589360" y="4389120"/>
              <a:ext cx="137880" cy="223920"/>
            </a:xfrm>
            <a:custGeom>
              <a:avLst/>
              <a:gdLst/>
              <a:ahLst/>
              <a:cxnLst>
                <a:cxn ang="3cd4">
                  <a:pos x="hc" y="t"/>
                </a:cxn>
                <a:cxn ang="cd2">
                  <a:pos x="l" y="vc"/>
                </a:cxn>
                <a:cxn ang="cd4">
                  <a:pos x="hc" y="b"/>
                </a:cxn>
                <a:cxn ang="0">
                  <a:pos x="r" y="vc"/>
                </a:cxn>
              </a:cxnLst>
              <a:rect l="l" t="t" r="r" b="b"/>
              <a:pathLst>
                <a:path w="384" h="623">
                  <a:moveTo>
                    <a:pt x="229" y="472"/>
                  </a:moveTo>
                  <a:lnTo>
                    <a:pt x="229" y="552"/>
                  </a:lnTo>
                  <a:cubicBezTo>
                    <a:pt x="229" y="585"/>
                    <a:pt x="229" y="596"/>
                    <a:pt x="165" y="596"/>
                  </a:cubicBezTo>
                  <a:lnTo>
                    <a:pt x="147" y="596"/>
                  </a:lnTo>
                  <a:lnTo>
                    <a:pt x="147" y="623"/>
                  </a:lnTo>
                  <a:cubicBezTo>
                    <a:pt x="182" y="621"/>
                    <a:pt x="228" y="621"/>
                    <a:pt x="263" y="621"/>
                  </a:cubicBezTo>
                  <a:cubicBezTo>
                    <a:pt x="300" y="621"/>
                    <a:pt x="345" y="621"/>
                    <a:pt x="381" y="623"/>
                  </a:cubicBezTo>
                  <a:lnTo>
                    <a:pt x="381" y="596"/>
                  </a:lnTo>
                  <a:lnTo>
                    <a:pt x="363" y="596"/>
                  </a:lnTo>
                  <a:cubicBezTo>
                    <a:pt x="298" y="596"/>
                    <a:pt x="296" y="585"/>
                    <a:pt x="296" y="552"/>
                  </a:cubicBezTo>
                  <a:lnTo>
                    <a:pt x="296" y="472"/>
                  </a:lnTo>
                  <a:lnTo>
                    <a:pt x="384" y="472"/>
                  </a:lnTo>
                  <a:lnTo>
                    <a:pt x="384" y="443"/>
                  </a:lnTo>
                  <a:lnTo>
                    <a:pt x="296" y="443"/>
                  </a:lnTo>
                  <a:lnTo>
                    <a:pt x="296" y="23"/>
                  </a:lnTo>
                  <a:cubicBezTo>
                    <a:pt x="296" y="6"/>
                    <a:pt x="296" y="0"/>
                    <a:pt x="282" y="0"/>
                  </a:cubicBezTo>
                  <a:cubicBezTo>
                    <a:pt x="275" y="0"/>
                    <a:pt x="273" y="0"/>
                    <a:pt x="267" y="10"/>
                  </a:cubicBezTo>
                  <a:lnTo>
                    <a:pt x="0" y="443"/>
                  </a:lnTo>
                  <a:lnTo>
                    <a:pt x="0" y="472"/>
                  </a:lnTo>
                  <a:close/>
                  <a:moveTo>
                    <a:pt x="235" y="443"/>
                  </a:moveTo>
                  <a:lnTo>
                    <a:pt x="24" y="443"/>
                  </a:lnTo>
                  <a:lnTo>
                    <a:pt x="235" y="10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1549C982-1D00-C343-BA2C-A7F30A25365D}"/>
                </a:ext>
              </a:extLst>
            </p:cNvPr>
            <p:cNvSpPr/>
            <p:nvPr/>
          </p:nvSpPr>
          <p:spPr>
            <a:xfrm>
              <a:off x="5748480" y="4392000"/>
              <a:ext cx="128880" cy="227520"/>
            </a:xfrm>
            <a:custGeom>
              <a:avLst/>
              <a:gdLst/>
              <a:ahLst/>
              <a:cxnLst>
                <a:cxn ang="3cd4">
                  <a:pos x="hc" y="t"/>
                </a:cxn>
                <a:cxn ang="cd2">
                  <a:pos x="l" y="vc"/>
                </a:cxn>
                <a:cxn ang="cd4">
                  <a:pos x="hc" y="b"/>
                </a:cxn>
                <a:cxn ang="0">
                  <a:pos x="r" y="vc"/>
                </a:cxn>
              </a:cxnLst>
              <a:rect l="l" t="t" r="r" b="b"/>
              <a:pathLst>
                <a:path w="359" h="633">
                  <a:moveTo>
                    <a:pt x="216" y="288"/>
                  </a:moveTo>
                  <a:cubicBezTo>
                    <a:pt x="286" y="265"/>
                    <a:pt x="335" y="201"/>
                    <a:pt x="335" y="127"/>
                  </a:cubicBezTo>
                  <a:cubicBezTo>
                    <a:pt x="335" y="52"/>
                    <a:pt x="261" y="0"/>
                    <a:pt x="177" y="0"/>
                  </a:cubicBezTo>
                  <a:cubicBezTo>
                    <a:pt x="88" y="0"/>
                    <a:pt x="24" y="54"/>
                    <a:pt x="24" y="125"/>
                  </a:cubicBezTo>
                  <a:cubicBezTo>
                    <a:pt x="24" y="155"/>
                    <a:pt x="43" y="173"/>
                    <a:pt x="67" y="173"/>
                  </a:cubicBezTo>
                  <a:cubicBezTo>
                    <a:pt x="94" y="173"/>
                    <a:pt x="112" y="153"/>
                    <a:pt x="112" y="125"/>
                  </a:cubicBezTo>
                  <a:cubicBezTo>
                    <a:pt x="112" y="79"/>
                    <a:pt x="71" y="79"/>
                    <a:pt x="59" y="79"/>
                  </a:cubicBezTo>
                  <a:cubicBezTo>
                    <a:pt x="84" y="36"/>
                    <a:pt x="141" y="23"/>
                    <a:pt x="173" y="23"/>
                  </a:cubicBezTo>
                  <a:cubicBezTo>
                    <a:pt x="208" y="23"/>
                    <a:pt x="257" y="44"/>
                    <a:pt x="257" y="125"/>
                  </a:cubicBezTo>
                  <a:cubicBezTo>
                    <a:pt x="257" y="138"/>
                    <a:pt x="255" y="190"/>
                    <a:pt x="231" y="232"/>
                  </a:cubicBezTo>
                  <a:cubicBezTo>
                    <a:pt x="206" y="276"/>
                    <a:pt x="177" y="278"/>
                    <a:pt x="155" y="280"/>
                  </a:cubicBezTo>
                  <a:cubicBezTo>
                    <a:pt x="149" y="280"/>
                    <a:pt x="127" y="282"/>
                    <a:pt x="122" y="282"/>
                  </a:cubicBezTo>
                  <a:cubicBezTo>
                    <a:pt x="114" y="282"/>
                    <a:pt x="108" y="284"/>
                    <a:pt x="108" y="293"/>
                  </a:cubicBezTo>
                  <a:cubicBezTo>
                    <a:pt x="108" y="303"/>
                    <a:pt x="114" y="303"/>
                    <a:pt x="129" y="303"/>
                  </a:cubicBezTo>
                  <a:lnTo>
                    <a:pt x="167" y="303"/>
                  </a:lnTo>
                  <a:cubicBezTo>
                    <a:pt x="237" y="303"/>
                    <a:pt x="271" y="366"/>
                    <a:pt x="271" y="456"/>
                  </a:cubicBezTo>
                  <a:cubicBezTo>
                    <a:pt x="271" y="581"/>
                    <a:pt x="210" y="608"/>
                    <a:pt x="173" y="608"/>
                  </a:cubicBezTo>
                  <a:cubicBezTo>
                    <a:pt x="135" y="608"/>
                    <a:pt x="71" y="591"/>
                    <a:pt x="39" y="537"/>
                  </a:cubicBezTo>
                  <a:cubicBezTo>
                    <a:pt x="71" y="543"/>
                    <a:pt x="96" y="522"/>
                    <a:pt x="96" y="487"/>
                  </a:cubicBezTo>
                  <a:cubicBezTo>
                    <a:pt x="96" y="453"/>
                    <a:pt x="75" y="435"/>
                    <a:pt x="49" y="435"/>
                  </a:cubicBezTo>
                  <a:cubicBezTo>
                    <a:pt x="27" y="435"/>
                    <a:pt x="0" y="449"/>
                    <a:pt x="0" y="489"/>
                  </a:cubicBezTo>
                  <a:cubicBezTo>
                    <a:pt x="0" y="573"/>
                    <a:pt x="80" y="633"/>
                    <a:pt x="175" y="633"/>
                  </a:cubicBezTo>
                  <a:cubicBezTo>
                    <a:pt x="280" y="633"/>
                    <a:pt x="359" y="550"/>
                    <a:pt x="359" y="456"/>
                  </a:cubicBezTo>
                  <a:cubicBezTo>
                    <a:pt x="359" y="380"/>
                    <a:pt x="304" y="309"/>
                    <a:pt x="216" y="2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pic>
        <p:nvPicPr>
          <p:cNvPr id="126" name="Picture 125">
            <a:extLst>
              <a:ext uri="{FF2B5EF4-FFF2-40B4-BE49-F238E27FC236}">
                <a16:creationId xmlns:a16="http://schemas.microsoft.com/office/drawing/2014/main" id="{D0DCE041-4557-DB43-9B8F-16AF512434FC}"/>
              </a:ext>
            </a:extLst>
          </p:cNvPr>
          <p:cNvPicPr>
            <a:picLocks noChangeAspect="1"/>
          </p:cNvPicPr>
          <p:nvPr/>
        </p:nvPicPr>
        <p:blipFill>
          <a:blip r:embed="rId6">
            <a:lum/>
            <a:alphaModFix/>
          </a:blip>
          <a:srcRect/>
          <a:stretch>
            <a:fillRect/>
          </a:stretch>
        </p:blipFill>
        <p:spPr>
          <a:xfrm>
            <a:off x="4288680" y="4835160"/>
            <a:ext cx="5120639" cy="2586239"/>
          </a:xfrm>
          <a:prstGeom prst="rect">
            <a:avLst/>
          </a:prstGeom>
          <a:noFill/>
          <a:ln>
            <a:noFill/>
          </a:ln>
        </p:spPr>
      </p:pic>
      <p:pic>
        <p:nvPicPr>
          <p:cNvPr id="127" name="Picture 126">
            <a:extLst>
              <a:ext uri="{FF2B5EF4-FFF2-40B4-BE49-F238E27FC236}">
                <a16:creationId xmlns:a16="http://schemas.microsoft.com/office/drawing/2014/main" id="{CBC29C16-4F99-2546-B6DC-06D12312E41C}"/>
              </a:ext>
            </a:extLst>
          </p:cNvPr>
          <p:cNvPicPr>
            <a:picLocks noChangeAspect="1"/>
          </p:cNvPicPr>
          <p:nvPr/>
        </p:nvPicPr>
        <p:blipFill>
          <a:blip r:embed="rId7">
            <a:lum/>
            <a:alphaModFix/>
          </a:blip>
          <a:srcRect/>
          <a:stretch>
            <a:fillRect/>
          </a:stretch>
        </p:blipFill>
        <p:spPr>
          <a:xfrm>
            <a:off x="604260" y="4451428"/>
            <a:ext cx="3010320" cy="1090080"/>
          </a:xfrm>
          <a:prstGeom prst="rect">
            <a:avLst/>
          </a:prstGeom>
          <a:noFill/>
          <a:ln>
            <a:noFill/>
          </a:ln>
        </p:spPr>
      </p:pic>
      <p:sp>
        <p:nvSpPr>
          <p:cNvPr id="128" name="Title 127">
            <a:extLst>
              <a:ext uri="{FF2B5EF4-FFF2-40B4-BE49-F238E27FC236}">
                <a16:creationId xmlns:a16="http://schemas.microsoft.com/office/drawing/2014/main" id="{2B947DD5-D5CB-F44D-A7B1-08EF16483C77}"/>
              </a:ext>
            </a:extLst>
          </p:cNvPr>
          <p:cNvSpPr>
            <a:spLocks noGrp="1"/>
          </p:cNvSpPr>
          <p:nvPr>
            <p:ph type="title"/>
          </p:nvPr>
        </p:nvSpPr>
        <p:spPr>
          <a:xfrm>
            <a:off x="693043" y="402483"/>
            <a:ext cx="8694539" cy="730436"/>
          </a:xfrm>
        </p:spPr>
        <p:txBody>
          <a:bodyPr/>
          <a:lstStyle/>
          <a:p>
            <a:r>
              <a:rPr lang="en-US" dirty="0"/>
              <a:t>SB example 4.1</a:t>
            </a:r>
          </a:p>
        </p:txBody>
      </p:sp>
      <p:sp>
        <p:nvSpPr>
          <p:cNvPr id="130" name="Straight Connector 129">
            <a:extLst>
              <a:ext uri="{FF2B5EF4-FFF2-40B4-BE49-F238E27FC236}">
                <a16:creationId xmlns:a16="http://schemas.microsoft.com/office/drawing/2014/main" id="{E062934C-6740-8949-8D4E-5FD13A340F36}"/>
              </a:ext>
            </a:extLst>
          </p:cNvPr>
          <p:cNvSpPr/>
          <p:nvPr/>
        </p:nvSpPr>
        <p:spPr>
          <a:xfrm flipH="1">
            <a:off x="2982239" y="1097279"/>
            <a:ext cx="962641" cy="2102401"/>
          </a:xfrm>
          <a:prstGeom prst="line">
            <a:avLst/>
          </a:prstGeom>
          <a:noFill/>
          <a:ln w="31750">
            <a:solidFill>
              <a:srgbClr val="C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normAutofit/>
          </a:bodyPr>
          <a:lstStyle/>
          <a:p>
            <a:r>
              <a:rPr lang="en-US" sz="4400" dirty="0">
                <a:ea typeface="ＭＳ Ｐゴシック" pitchFamily="34" charset="-128"/>
              </a:rPr>
              <a:t>Policies</a:t>
            </a:r>
          </a:p>
        </p:txBody>
      </p:sp>
      <p:pic>
        <p:nvPicPr>
          <p:cNvPr id="26627"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58770" y="1252071"/>
            <a:ext cx="3317858" cy="2527766"/>
          </a:xfrm>
          <a:prstGeom prst="rect">
            <a:avLst/>
          </a:prstGeom>
          <a:noFill/>
          <a:ln w="9525">
            <a:noFill/>
            <a:miter lim="800000"/>
            <a:headEnd/>
            <a:tailEnd/>
          </a:ln>
        </p:spPr>
      </p:pic>
      <p:sp>
        <p:nvSpPr>
          <p:cNvPr id="26628" name="Text Box 5"/>
          <p:cNvSpPr txBox="1">
            <a:spLocks noChangeArrowheads="1"/>
          </p:cNvSpPr>
          <p:nvPr/>
        </p:nvSpPr>
        <p:spPr bwMode="auto">
          <a:xfrm>
            <a:off x="5607289" y="3779837"/>
            <a:ext cx="4220819" cy="664797"/>
          </a:xfrm>
          <a:prstGeom prst="rect">
            <a:avLst/>
          </a:prstGeom>
          <a:noFill/>
          <a:ln w="9525">
            <a:noFill/>
            <a:miter lim="800000"/>
            <a:headEnd/>
            <a:tailEnd/>
          </a:ln>
        </p:spPr>
        <p:txBody>
          <a:bodyPr wrap="square">
            <a:spAutoFit/>
          </a:bodyPr>
          <a:lstStyle/>
          <a:p>
            <a:r>
              <a:rPr lang="en-US" sz="1860" dirty="0"/>
              <a:t>Optimal policy when R(s, a, s</a:t>
            </a:r>
            <a:r>
              <a:rPr lang="en-US" altLang="ja-JP" sz="1860" dirty="0"/>
              <a:t>’) = -0.03 for all non-terminals s </a:t>
            </a:r>
            <a:r>
              <a:rPr lang="en-US" sz="1860" dirty="0"/>
              <a:t>(cost of living)</a:t>
            </a:r>
          </a:p>
        </p:txBody>
      </p:sp>
      <p:sp>
        <p:nvSpPr>
          <p:cNvPr id="26626" name="Rectangle 3"/>
          <p:cNvSpPr>
            <a:spLocks noGrp="1" noChangeArrowheads="1"/>
          </p:cNvSpPr>
          <p:nvPr>
            <p:ph idx="1"/>
          </p:nvPr>
        </p:nvSpPr>
        <p:spPr>
          <a:xfrm>
            <a:off x="252517" y="2141907"/>
            <a:ext cx="5482196" cy="4848644"/>
          </a:xfrm>
        </p:spPr>
        <p:txBody>
          <a:bodyPr>
            <a:normAutofit/>
          </a:bodyPr>
          <a:lstStyle/>
          <a:p>
            <a:pPr>
              <a:spcBef>
                <a:spcPts val="2015"/>
              </a:spcBef>
            </a:pPr>
            <a:r>
              <a:rPr lang="en-US" sz="2000" dirty="0">
                <a:ea typeface="ＭＳ Ｐゴシック" pitchFamily="34" charset="-128"/>
              </a:rPr>
              <a:t>For MDPs, we want an optimal </a:t>
            </a:r>
            <a:r>
              <a:rPr lang="en-US" sz="2000" dirty="0">
                <a:solidFill>
                  <a:srgbClr val="CC0000"/>
                </a:solidFill>
                <a:ea typeface="ＭＳ Ｐゴシック" pitchFamily="34" charset="-128"/>
              </a:rPr>
              <a:t>policy </a:t>
            </a:r>
            <a:r>
              <a:rPr lang="en-US" sz="2000" dirty="0">
                <a:solidFill>
                  <a:srgbClr val="CC0000"/>
                </a:solidFill>
                <a:ea typeface="ＭＳ Ｐゴシック" pitchFamily="34" charset="-128"/>
                <a:sym typeface="Symbol" pitchFamily="18" charset="2"/>
              </a:rPr>
              <a:t>*: S → A</a:t>
            </a:r>
          </a:p>
          <a:p>
            <a:pPr lvl="1">
              <a:spcBef>
                <a:spcPts val="2015"/>
              </a:spcBef>
            </a:pPr>
            <a:r>
              <a:rPr lang="en-US" sz="1800" dirty="0">
                <a:ea typeface="ＭＳ Ｐゴシック" pitchFamily="34" charset="-128"/>
                <a:sym typeface="Symbol" pitchFamily="18" charset="2"/>
              </a:rPr>
              <a:t>A policy  gives an action for each state</a:t>
            </a:r>
          </a:p>
          <a:p>
            <a:pPr lvl="1">
              <a:spcBef>
                <a:spcPts val="2015"/>
              </a:spcBef>
            </a:pPr>
            <a:r>
              <a:rPr lang="en-US" sz="1800" dirty="0">
                <a:ea typeface="ＭＳ Ｐゴシック" pitchFamily="34" charset="-128"/>
                <a:sym typeface="Symbol" pitchFamily="18" charset="2"/>
              </a:rPr>
              <a:t>An optimal policy is one that </a:t>
            </a:r>
            <a:r>
              <a:rPr lang="en-US" sz="1800" u="sng" dirty="0">
                <a:ea typeface="ＭＳ Ｐゴシック" pitchFamily="34" charset="-128"/>
                <a:sym typeface="Symbol" pitchFamily="18" charset="2"/>
              </a:rPr>
              <a:t>maximizes expected returns </a:t>
            </a:r>
            <a:r>
              <a:rPr lang="en-US" sz="1800" dirty="0">
                <a:ea typeface="ＭＳ Ｐゴシック" pitchFamily="34" charset="-128"/>
                <a:sym typeface="Symbol" pitchFamily="18" charset="2"/>
              </a:rPr>
              <a:t>if followed</a:t>
            </a:r>
          </a:p>
        </p:txBody>
      </p:sp>
    </p:spTree>
    <p:extLst>
      <p:ext uri="{BB962C8B-B14F-4D97-AF65-F5344CB8AC3E}">
        <p14:creationId xmlns:p14="http://schemas.microsoft.com/office/powerpoint/2010/main" val="3906540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94448-CB7B-FC41-92AF-B5138088E609}"/>
              </a:ext>
            </a:extLst>
          </p:cNvPr>
          <p:cNvPicPr>
            <a:picLocks noChangeAspect="1"/>
          </p:cNvPicPr>
          <p:nvPr/>
        </p:nvPicPr>
        <p:blipFill>
          <a:blip r:embed="rId3">
            <a:lum/>
            <a:alphaModFix/>
          </a:blip>
          <a:srcRect/>
          <a:stretch>
            <a:fillRect/>
          </a:stretch>
        </p:blipFill>
        <p:spPr>
          <a:xfrm>
            <a:off x="606873" y="2148789"/>
            <a:ext cx="2285640" cy="1847519"/>
          </a:xfrm>
          <a:prstGeom prst="rect">
            <a:avLst/>
          </a:prstGeom>
          <a:noFill/>
          <a:ln>
            <a:noFill/>
          </a:ln>
        </p:spPr>
      </p:pic>
      <p:sp>
        <p:nvSpPr>
          <p:cNvPr id="4" name="TextBox 3">
            <a:extLst>
              <a:ext uri="{FF2B5EF4-FFF2-40B4-BE49-F238E27FC236}">
                <a16:creationId xmlns:a16="http://schemas.microsoft.com/office/drawing/2014/main" id="{B92034CB-38EE-5145-B4F0-1D6D790F300E}"/>
              </a:ext>
            </a:extLst>
          </p:cNvPr>
          <p:cNvSpPr txBox="1"/>
          <p:nvPr/>
        </p:nvSpPr>
        <p:spPr>
          <a:xfrm>
            <a:off x="4663440" y="1554480"/>
            <a:ext cx="4659779"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Policy evaluation converges to these values</a:t>
            </a:r>
          </a:p>
        </p:txBody>
      </p:sp>
      <p:sp>
        <p:nvSpPr>
          <p:cNvPr id="5" name="Straight Connector 4">
            <a:extLst>
              <a:ext uri="{FF2B5EF4-FFF2-40B4-BE49-F238E27FC236}">
                <a16:creationId xmlns:a16="http://schemas.microsoft.com/office/drawing/2014/main" id="{3104D732-9793-1144-B78D-AD2EF0BEC54E}"/>
              </a:ext>
            </a:extLst>
          </p:cNvPr>
          <p:cNvSpPr/>
          <p:nvPr/>
        </p:nvSpPr>
        <p:spPr>
          <a:xfrm flipH="1">
            <a:off x="3217761" y="1736202"/>
            <a:ext cx="1381315" cy="500429"/>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E9C98359-C260-FD45-813E-F95EF28DFD9B}"/>
              </a:ext>
            </a:extLst>
          </p:cNvPr>
          <p:cNvPicPr>
            <a:picLocks noChangeAspect="1"/>
          </p:cNvPicPr>
          <p:nvPr/>
        </p:nvPicPr>
        <p:blipFill>
          <a:blip r:embed="rId4">
            <a:lum/>
            <a:alphaModFix/>
          </a:blip>
          <a:srcRect/>
          <a:stretch>
            <a:fillRect/>
          </a:stretch>
        </p:blipFill>
        <p:spPr>
          <a:xfrm>
            <a:off x="606873" y="2148789"/>
            <a:ext cx="2314080" cy="1856879"/>
          </a:xfrm>
          <a:prstGeom prst="rect">
            <a:avLst/>
          </a:prstGeom>
          <a:noFill/>
          <a:ln>
            <a:noFill/>
          </a:ln>
        </p:spPr>
      </p:pic>
      <p:pic>
        <p:nvPicPr>
          <p:cNvPr id="7" name="Picture 6">
            <a:extLst>
              <a:ext uri="{FF2B5EF4-FFF2-40B4-BE49-F238E27FC236}">
                <a16:creationId xmlns:a16="http://schemas.microsoft.com/office/drawing/2014/main" id="{76741F90-2A91-B545-BA96-8802EC7E581A}"/>
              </a:ext>
            </a:extLst>
          </p:cNvPr>
          <p:cNvPicPr>
            <a:picLocks noChangeAspect="1"/>
          </p:cNvPicPr>
          <p:nvPr/>
        </p:nvPicPr>
        <p:blipFill>
          <a:blip>
            <a:lum/>
            <a:alphaModFix/>
          </a:blip>
          <a:srcRect/>
          <a:stretch>
            <a:fillRect/>
          </a:stretch>
        </p:blipFill>
        <p:spPr>
          <a:xfrm>
            <a:off x="607233" y="2138709"/>
            <a:ext cx="2295000" cy="1847519"/>
          </a:xfrm>
          <a:prstGeom prst="rect">
            <a:avLst/>
          </a:prstGeom>
          <a:noFill/>
          <a:ln>
            <a:noFill/>
          </a:ln>
        </p:spPr>
      </p:pic>
      <p:pic>
        <p:nvPicPr>
          <p:cNvPr id="8" name="Picture 7">
            <a:extLst>
              <a:ext uri="{FF2B5EF4-FFF2-40B4-BE49-F238E27FC236}">
                <a16:creationId xmlns:a16="http://schemas.microsoft.com/office/drawing/2014/main" id="{7F56D686-9583-7A49-A15A-92F7BD6DC272}"/>
              </a:ext>
            </a:extLst>
          </p:cNvPr>
          <p:cNvPicPr>
            <a:picLocks noChangeAspect="1"/>
          </p:cNvPicPr>
          <p:nvPr/>
        </p:nvPicPr>
        <p:blipFill>
          <a:blip r:embed="rId5">
            <a:lum/>
            <a:alphaModFix/>
          </a:blip>
          <a:srcRect/>
          <a:stretch>
            <a:fillRect/>
          </a:stretch>
        </p:blipFill>
        <p:spPr>
          <a:xfrm>
            <a:off x="625953" y="2167869"/>
            <a:ext cx="2295000" cy="1837799"/>
          </a:xfrm>
          <a:prstGeom prst="rect">
            <a:avLst/>
          </a:prstGeom>
          <a:noFill/>
          <a:ln>
            <a:noFill/>
          </a:ln>
        </p:spPr>
      </p:pic>
      <p:pic>
        <p:nvPicPr>
          <p:cNvPr id="9" name="Picture 8">
            <a:extLst>
              <a:ext uri="{FF2B5EF4-FFF2-40B4-BE49-F238E27FC236}">
                <a16:creationId xmlns:a16="http://schemas.microsoft.com/office/drawing/2014/main" id="{93586CAF-A6DC-7A4D-9F74-B2BC414B80CC}"/>
              </a:ext>
            </a:extLst>
          </p:cNvPr>
          <p:cNvPicPr>
            <a:picLocks noChangeAspect="1"/>
          </p:cNvPicPr>
          <p:nvPr/>
        </p:nvPicPr>
        <p:blipFill>
          <a:blip r:embed="rId6">
            <a:lum/>
            <a:alphaModFix/>
          </a:blip>
          <a:srcRect/>
          <a:stretch>
            <a:fillRect/>
          </a:stretch>
        </p:blipFill>
        <p:spPr>
          <a:xfrm>
            <a:off x="4202580" y="4729576"/>
            <a:ext cx="5120639" cy="2586239"/>
          </a:xfrm>
          <a:prstGeom prst="rect">
            <a:avLst/>
          </a:prstGeom>
          <a:noFill/>
          <a:ln>
            <a:noFill/>
          </a:ln>
        </p:spPr>
      </p:pic>
      <p:pic>
        <p:nvPicPr>
          <p:cNvPr id="10" name="Picture 9">
            <a:extLst>
              <a:ext uri="{FF2B5EF4-FFF2-40B4-BE49-F238E27FC236}">
                <a16:creationId xmlns:a16="http://schemas.microsoft.com/office/drawing/2014/main" id="{600BFA73-6A38-5F47-A131-82B2A3AF1E1E}"/>
              </a:ext>
            </a:extLst>
          </p:cNvPr>
          <p:cNvPicPr>
            <a:picLocks noChangeAspect="1"/>
          </p:cNvPicPr>
          <p:nvPr/>
        </p:nvPicPr>
        <p:blipFill>
          <a:blip r:embed="rId7">
            <a:lum/>
            <a:alphaModFix/>
          </a:blip>
          <a:srcRect/>
          <a:stretch>
            <a:fillRect/>
          </a:stretch>
        </p:blipFill>
        <p:spPr>
          <a:xfrm>
            <a:off x="430833" y="4460709"/>
            <a:ext cx="3010320" cy="1090080"/>
          </a:xfrm>
          <a:prstGeom prst="rect">
            <a:avLst/>
          </a:prstGeom>
          <a:noFill/>
          <a:ln>
            <a:noFill/>
          </a:ln>
        </p:spPr>
      </p:pic>
      <p:sp>
        <p:nvSpPr>
          <p:cNvPr id="11" name="Freeform 10">
            <a:extLst>
              <a:ext uri="{FF2B5EF4-FFF2-40B4-BE49-F238E27FC236}">
                <a16:creationId xmlns:a16="http://schemas.microsoft.com/office/drawing/2014/main" id="{D007E155-E226-7840-B4B3-A829573B9C7E}"/>
              </a:ext>
            </a:extLst>
          </p:cNvPr>
          <p:cNvSpPr/>
          <p:nvPr/>
        </p:nvSpPr>
        <p:spPr>
          <a:xfrm>
            <a:off x="4480561" y="2194560"/>
            <a:ext cx="4754879" cy="2251080"/>
          </a:xfrm>
          <a:custGeom>
            <a:avLst>
              <a:gd name="f0" fmla="val 11409"/>
              <a:gd name="f1" fmla="val 1643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600">
                <a:latin typeface="Liberation Sans" pitchFamily="18"/>
                <a:ea typeface="Noto Sans CJK SC Regular" pitchFamily="2"/>
                <a:cs typeface="FreeSans" pitchFamily="2"/>
              </a:rPr>
              <a:t>Can you think of a simple</a:t>
            </a:r>
          </a:p>
          <a:p>
            <a:pPr hangingPunct="0"/>
            <a:r>
              <a:rPr lang="en-US" sz="2600">
                <a:latin typeface="Liberation Sans" pitchFamily="18"/>
                <a:ea typeface="Noto Sans CJK SC Regular" pitchFamily="2"/>
                <a:cs typeface="FreeSans" pitchFamily="2"/>
              </a:rPr>
              <a:t>interpretation of the values</a:t>
            </a:r>
          </a:p>
          <a:p>
            <a:pPr hangingPunct="0"/>
            <a:r>
              <a:rPr lang="en-US" sz="2600">
                <a:latin typeface="Liberation Sans" pitchFamily="18"/>
                <a:ea typeface="Noto Sans CJK SC Regular" pitchFamily="2"/>
                <a:cs typeface="FreeSans" pitchFamily="2"/>
              </a:rPr>
              <a:t>of these states when policy</a:t>
            </a:r>
          </a:p>
          <a:p>
            <a:pPr hangingPunct="0"/>
            <a:r>
              <a:rPr lang="en-US" sz="2600">
                <a:latin typeface="Liberation Sans" pitchFamily="18"/>
                <a:ea typeface="Noto Sans CJK SC Regular" pitchFamily="2"/>
                <a:cs typeface="FreeSans" pitchFamily="2"/>
              </a:rPr>
              <a:t>evaluation converges?</a:t>
            </a:r>
          </a:p>
          <a:p>
            <a:pPr hangingPunct="0"/>
            <a:endParaRPr lang="en-US" sz="2600">
              <a:latin typeface="Liberation Sans" pitchFamily="18"/>
              <a:ea typeface="Noto Sans CJK SC Regular" pitchFamily="2"/>
              <a:cs typeface="FreeSans" pitchFamily="2"/>
            </a:endParaRPr>
          </a:p>
        </p:txBody>
      </p:sp>
      <p:pic>
        <p:nvPicPr>
          <p:cNvPr id="12" name="Picture 11">
            <a:extLst>
              <a:ext uri="{FF2B5EF4-FFF2-40B4-BE49-F238E27FC236}">
                <a16:creationId xmlns:a16="http://schemas.microsoft.com/office/drawing/2014/main" id="{38FC24C0-3171-4B4C-9D83-33C79A5425A3}"/>
              </a:ext>
            </a:extLst>
          </p:cNvPr>
          <p:cNvPicPr>
            <a:picLocks noChangeAspect="1"/>
          </p:cNvPicPr>
          <p:nvPr/>
        </p:nvPicPr>
        <p:blipFill>
          <a:blip r:embed="rId8">
            <a:lum/>
            <a:alphaModFix/>
          </a:blip>
          <a:srcRect/>
          <a:stretch>
            <a:fillRect/>
          </a:stretch>
        </p:blipFill>
        <p:spPr>
          <a:xfrm>
            <a:off x="607233" y="2126468"/>
            <a:ext cx="2455200" cy="1961280"/>
          </a:xfrm>
          <a:prstGeom prst="rect">
            <a:avLst/>
          </a:prstGeom>
          <a:noFill/>
          <a:ln>
            <a:noFill/>
          </a:ln>
        </p:spPr>
      </p:pic>
      <p:sp>
        <p:nvSpPr>
          <p:cNvPr id="13" name="Title 12">
            <a:extLst>
              <a:ext uri="{FF2B5EF4-FFF2-40B4-BE49-F238E27FC236}">
                <a16:creationId xmlns:a16="http://schemas.microsoft.com/office/drawing/2014/main" id="{CAA57402-4308-7141-8A25-2ED8471F5153}"/>
              </a:ext>
            </a:extLst>
          </p:cNvPr>
          <p:cNvSpPr>
            <a:spLocks noGrp="1"/>
          </p:cNvSpPr>
          <p:nvPr>
            <p:ph type="title"/>
          </p:nvPr>
        </p:nvSpPr>
        <p:spPr/>
        <p:txBody>
          <a:bodyPr/>
          <a:lstStyle/>
          <a:p>
            <a:r>
              <a:rPr lang="en-US" dirty="0"/>
              <a:t>Question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3607-AB5B-334C-9F9C-B5ACA45201D5}"/>
              </a:ext>
            </a:extLst>
          </p:cNvPr>
          <p:cNvSpPr>
            <a:spLocks noGrp="1"/>
          </p:cNvSpPr>
          <p:nvPr>
            <p:ph type="title"/>
          </p:nvPr>
        </p:nvSpPr>
        <p:spPr/>
        <p:txBody>
          <a:bodyPr/>
          <a:lstStyle/>
          <a:p>
            <a:r>
              <a:rPr lang="en-US" dirty="0"/>
              <a:t>Policy evaluation</a:t>
            </a:r>
          </a:p>
        </p:txBody>
      </p:sp>
      <p:sp>
        <p:nvSpPr>
          <p:cNvPr id="3" name="Content Placeholder 2">
            <a:extLst>
              <a:ext uri="{FF2B5EF4-FFF2-40B4-BE49-F238E27FC236}">
                <a16:creationId xmlns:a16="http://schemas.microsoft.com/office/drawing/2014/main" id="{C3101746-25CC-D743-B37C-77558939763B}"/>
              </a:ext>
            </a:extLst>
          </p:cNvPr>
          <p:cNvSpPr>
            <a:spLocks noGrp="1"/>
          </p:cNvSpPr>
          <p:nvPr>
            <p:ph idx="1"/>
          </p:nvPr>
        </p:nvSpPr>
        <p:spPr/>
        <p:txBody>
          <a:bodyPr/>
          <a:lstStyle/>
          <a:p>
            <a:r>
              <a:rPr lang="en-US" dirty="0"/>
              <a:t>Why does this converge?</a:t>
            </a:r>
          </a:p>
        </p:txBody>
      </p:sp>
    </p:spTree>
    <p:extLst>
      <p:ext uri="{BB962C8B-B14F-4D97-AF65-F5344CB8AC3E}">
        <p14:creationId xmlns:p14="http://schemas.microsoft.com/office/powerpoint/2010/main" val="3034018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3607-AB5B-334C-9F9C-B5ACA45201D5}"/>
              </a:ext>
            </a:extLst>
          </p:cNvPr>
          <p:cNvSpPr>
            <a:spLocks noGrp="1"/>
          </p:cNvSpPr>
          <p:nvPr>
            <p:ph type="title"/>
          </p:nvPr>
        </p:nvSpPr>
        <p:spPr/>
        <p:txBody>
          <a:bodyPr/>
          <a:lstStyle/>
          <a:p>
            <a:r>
              <a:rPr lang="en-US" dirty="0"/>
              <a:t>Policy evaluation</a:t>
            </a:r>
          </a:p>
        </p:txBody>
      </p:sp>
      <p:sp>
        <p:nvSpPr>
          <p:cNvPr id="3" name="Content Placeholder 2">
            <a:extLst>
              <a:ext uri="{FF2B5EF4-FFF2-40B4-BE49-F238E27FC236}">
                <a16:creationId xmlns:a16="http://schemas.microsoft.com/office/drawing/2014/main" id="{C3101746-25CC-D743-B37C-77558939763B}"/>
              </a:ext>
            </a:extLst>
          </p:cNvPr>
          <p:cNvSpPr>
            <a:spLocks noGrp="1"/>
          </p:cNvSpPr>
          <p:nvPr>
            <p:ph idx="1"/>
          </p:nvPr>
        </p:nvSpPr>
        <p:spPr/>
        <p:txBody>
          <a:bodyPr/>
          <a:lstStyle/>
          <a:p>
            <a:r>
              <a:rPr lang="en-US" dirty="0"/>
              <a:t>Why does this converge?</a:t>
            </a:r>
          </a:p>
          <a:p>
            <a:r>
              <a:rPr lang="en-US" dirty="0"/>
              <a:t>Three cases</a:t>
            </a:r>
          </a:p>
          <a:p>
            <a:pPr lvl="1"/>
            <a:r>
              <a:rPr lang="en-US" dirty="0"/>
              <a:t>Finite-horizon undiscounted: After</a:t>
            </a:r>
            <a:r>
              <a:rPr lang="en-US" i="1" dirty="0">
                <a:latin typeface="Times" pitchFamily="2" charset="0"/>
              </a:rPr>
              <a:t> k</a:t>
            </a:r>
            <a:r>
              <a:rPr lang="en-US" dirty="0"/>
              <a:t> steps of policy evaluation, have horizon</a:t>
            </a:r>
            <a:r>
              <a:rPr lang="en-US" i="1" dirty="0">
                <a:latin typeface="Times" pitchFamily="2" charset="0"/>
              </a:rPr>
              <a:t> k</a:t>
            </a:r>
            <a:r>
              <a:rPr lang="en-US" dirty="0"/>
              <a:t> value</a:t>
            </a:r>
          </a:p>
          <a:p>
            <a:pPr lvl="1"/>
            <a:r>
              <a:rPr lang="en-US" dirty="0"/>
              <a:t>Episodic (indefinite horizon) undiscounted: If you will always reach a terminal state in a finite number of steps, see above, if only with prob 1 in the limit, see below</a:t>
            </a:r>
          </a:p>
          <a:p>
            <a:pPr lvl="1"/>
            <a:r>
              <a:rPr lang="en-US" dirty="0"/>
              <a:t>Infinite-horizon (discounted): After</a:t>
            </a:r>
            <a:r>
              <a:rPr lang="en-US" i="1" dirty="0">
                <a:latin typeface="Times" pitchFamily="2" charset="0"/>
              </a:rPr>
              <a:t> k</a:t>
            </a:r>
            <a:r>
              <a:rPr lang="en-US" dirty="0"/>
              <a:t> steps of policy evaluation, have </a:t>
            </a:r>
            <a:r>
              <a:rPr lang="en-US" i="1" dirty="0"/>
              <a:t>discounted</a:t>
            </a:r>
            <a:r>
              <a:rPr lang="en-US" dirty="0"/>
              <a:t> horizon k value and discount causes reward value to shrink as</a:t>
            </a:r>
            <a:r>
              <a:rPr lang="en-US" i="1" dirty="0">
                <a:latin typeface="Times" pitchFamily="2" charset="0"/>
              </a:rPr>
              <a:t> k </a:t>
            </a:r>
            <a:r>
              <a:rPr lang="en-US" dirty="0"/>
              <a:t>increases (so </a:t>
            </a:r>
            <a:r>
              <a:rPr lang="en-US" i="1" dirty="0" err="1">
                <a:latin typeface="Times" pitchFamily="2" charset="0"/>
              </a:rPr>
              <a:t>V</a:t>
            </a:r>
            <a:r>
              <a:rPr lang="en-US" i="1" baseline="30000" dirty="0" err="1">
                <a:latin typeface="Times" pitchFamily="2" charset="0"/>
              </a:rPr>
              <a:t>k</a:t>
            </a:r>
            <a:r>
              <a:rPr lang="en-US" dirty="0"/>
              <a:t> will approach </a:t>
            </a:r>
            <a:r>
              <a:rPr lang="en-US" i="1" dirty="0">
                <a:latin typeface="Times" pitchFamily="2" charset="0"/>
              </a:rPr>
              <a:t>V</a:t>
            </a:r>
            <a:r>
              <a:rPr lang="en-US" baseline="30000" dirty="0"/>
              <a:t>𝜋</a:t>
            </a:r>
            <a:r>
              <a:rPr lang="en-US" dirty="0"/>
              <a:t> arbitrarily closely as</a:t>
            </a:r>
            <a:r>
              <a:rPr lang="en-US" i="1" dirty="0">
                <a:latin typeface="Times" pitchFamily="2" charset="0"/>
              </a:rPr>
              <a:t> k </a:t>
            </a:r>
            <a:r>
              <a:rPr lang="en-US" dirty="0"/>
              <a:t>increases)</a:t>
            </a:r>
          </a:p>
          <a:p>
            <a:pPr lvl="1"/>
            <a:endParaRPr lang="en-US" dirty="0"/>
          </a:p>
        </p:txBody>
      </p:sp>
    </p:spTree>
    <p:extLst>
      <p:ext uri="{BB962C8B-B14F-4D97-AF65-F5344CB8AC3E}">
        <p14:creationId xmlns:p14="http://schemas.microsoft.com/office/powerpoint/2010/main" val="3818819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3607-AB5B-334C-9F9C-B5ACA45201D5}"/>
              </a:ext>
            </a:extLst>
          </p:cNvPr>
          <p:cNvSpPr>
            <a:spLocks noGrp="1"/>
          </p:cNvSpPr>
          <p:nvPr>
            <p:ph type="title"/>
          </p:nvPr>
        </p:nvSpPr>
        <p:spPr/>
        <p:txBody>
          <a:bodyPr/>
          <a:lstStyle/>
          <a:p>
            <a:r>
              <a:rPr lang="en-US" dirty="0"/>
              <a:t>Policy evaluation</a:t>
            </a:r>
          </a:p>
        </p:txBody>
      </p:sp>
      <p:sp>
        <p:nvSpPr>
          <p:cNvPr id="3" name="Content Placeholder 2">
            <a:extLst>
              <a:ext uri="{FF2B5EF4-FFF2-40B4-BE49-F238E27FC236}">
                <a16:creationId xmlns:a16="http://schemas.microsoft.com/office/drawing/2014/main" id="{C3101746-25CC-D743-B37C-77558939763B}"/>
              </a:ext>
            </a:extLst>
          </p:cNvPr>
          <p:cNvSpPr>
            <a:spLocks noGrp="1"/>
          </p:cNvSpPr>
          <p:nvPr>
            <p:ph idx="1"/>
          </p:nvPr>
        </p:nvSpPr>
        <p:spPr/>
        <p:txBody>
          <a:bodyPr/>
          <a:lstStyle/>
          <a:p>
            <a:r>
              <a:rPr lang="en-US" dirty="0"/>
              <a:t>Why does this converge?</a:t>
            </a:r>
          </a:p>
          <a:p>
            <a:r>
              <a:rPr lang="en-US" dirty="0"/>
              <a:t>Three cases</a:t>
            </a:r>
          </a:p>
          <a:p>
            <a:pPr lvl="1"/>
            <a:r>
              <a:rPr lang="en-US" dirty="0"/>
              <a:t>Finite-horizon undiscounted: After</a:t>
            </a:r>
            <a:r>
              <a:rPr lang="en-US" i="1" dirty="0">
                <a:latin typeface="Times" pitchFamily="2" charset="0"/>
              </a:rPr>
              <a:t> k</a:t>
            </a:r>
            <a:r>
              <a:rPr lang="en-US" dirty="0"/>
              <a:t> steps of policy evaluation, have horizon</a:t>
            </a:r>
            <a:r>
              <a:rPr lang="en-US" i="1" dirty="0">
                <a:latin typeface="Times" pitchFamily="2" charset="0"/>
              </a:rPr>
              <a:t> k</a:t>
            </a:r>
            <a:r>
              <a:rPr lang="en-US" dirty="0"/>
              <a:t> value</a:t>
            </a:r>
          </a:p>
          <a:p>
            <a:pPr lvl="1"/>
            <a:r>
              <a:rPr lang="en-US" dirty="0"/>
              <a:t>Episodic (indefinite horizon) undiscounted: If you will always reach a terminal state in a finite number of steps, see above, if only with prob 1 in the limit, see below</a:t>
            </a:r>
          </a:p>
          <a:p>
            <a:pPr lvl="1"/>
            <a:r>
              <a:rPr lang="en-US" dirty="0"/>
              <a:t>Infinite-horizon (discounted): After</a:t>
            </a:r>
            <a:r>
              <a:rPr lang="en-US" i="1" dirty="0">
                <a:latin typeface="Times" pitchFamily="2" charset="0"/>
              </a:rPr>
              <a:t> k</a:t>
            </a:r>
            <a:r>
              <a:rPr lang="en-US" dirty="0"/>
              <a:t> steps of policy evaluation, have </a:t>
            </a:r>
            <a:r>
              <a:rPr lang="en-US" i="1" dirty="0"/>
              <a:t>discounted</a:t>
            </a:r>
            <a:r>
              <a:rPr lang="en-US" dirty="0"/>
              <a:t> horizon k value and discount causes reward value to shrink as</a:t>
            </a:r>
            <a:r>
              <a:rPr lang="en-US" i="1" dirty="0">
                <a:latin typeface="Times" pitchFamily="2" charset="0"/>
              </a:rPr>
              <a:t> k </a:t>
            </a:r>
            <a:r>
              <a:rPr lang="en-US" dirty="0"/>
              <a:t>increases (so </a:t>
            </a:r>
            <a:r>
              <a:rPr lang="en-US" i="1" dirty="0" err="1">
                <a:latin typeface="Times" pitchFamily="2" charset="0"/>
              </a:rPr>
              <a:t>V</a:t>
            </a:r>
            <a:r>
              <a:rPr lang="en-US" i="1" baseline="30000" dirty="0" err="1">
                <a:latin typeface="Times" pitchFamily="2" charset="0"/>
              </a:rPr>
              <a:t>k</a:t>
            </a:r>
            <a:r>
              <a:rPr lang="en-US" dirty="0"/>
              <a:t> will approach </a:t>
            </a:r>
            <a:r>
              <a:rPr lang="en-US" i="1" dirty="0">
                <a:latin typeface="Times" pitchFamily="2" charset="0"/>
              </a:rPr>
              <a:t>V</a:t>
            </a:r>
            <a:r>
              <a:rPr lang="en-US" baseline="30000" dirty="0"/>
              <a:t>𝜋</a:t>
            </a:r>
            <a:r>
              <a:rPr lang="en-US" dirty="0"/>
              <a:t> arbitrarily closely as</a:t>
            </a:r>
            <a:r>
              <a:rPr lang="en-US" i="1" dirty="0">
                <a:latin typeface="Times" pitchFamily="2" charset="0"/>
              </a:rPr>
              <a:t> k </a:t>
            </a:r>
            <a:r>
              <a:rPr lang="en-US" dirty="0"/>
              <a:t>increases)</a:t>
            </a:r>
          </a:p>
          <a:p>
            <a:pPr lvl="1"/>
            <a:endParaRPr lang="en-US" dirty="0"/>
          </a:p>
          <a:p>
            <a:r>
              <a:rPr lang="en-US" dirty="0"/>
              <a:t>Can also evaluate with a system of </a:t>
            </a:r>
            <a:r>
              <a:rPr lang="en-US" dirty="0">
                <a:latin typeface="Times" pitchFamily="2" charset="0"/>
              </a:rPr>
              <a:t>|</a:t>
            </a:r>
            <a:r>
              <a:rPr lang="en-US" i="1" dirty="0">
                <a:latin typeface="Times" pitchFamily="2" charset="0"/>
              </a:rPr>
              <a:t>S</a:t>
            </a:r>
            <a:r>
              <a:rPr lang="en-US" dirty="0">
                <a:latin typeface="Times" pitchFamily="2" charset="0"/>
              </a:rPr>
              <a:t>| </a:t>
            </a:r>
            <a:r>
              <a:rPr lang="en-US" dirty="0"/>
              <a:t>linear equations</a:t>
            </a:r>
          </a:p>
          <a:p>
            <a:pPr lvl="1"/>
            <a:endParaRPr lang="en-US" dirty="0"/>
          </a:p>
        </p:txBody>
      </p:sp>
      <p:grpSp>
        <p:nvGrpSpPr>
          <p:cNvPr id="4" name="Group 3" descr="28§display§V^\pi(s) = \sum_{a} \pi(a|s) \sum_{s',r} p(s',r|s,a) [ r + \gamma V^\pi(s') ]§svg§600§FALSE" title="TexMaths">
            <a:extLst>
              <a:ext uri="{FF2B5EF4-FFF2-40B4-BE49-F238E27FC236}">
                <a16:creationId xmlns:a16="http://schemas.microsoft.com/office/drawing/2014/main" id="{B1940F67-F7F6-5345-B3E5-7B709263BE2B}"/>
              </a:ext>
            </a:extLst>
          </p:cNvPr>
          <p:cNvGrpSpPr/>
          <p:nvPr/>
        </p:nvGrpSpPr>
        <p:grpSpPr>
          <a:xfrm>
            <a:off x="1379850" y="6169237"/>
            <a:ext cx="5211000" cy="639721"/>
            <a:chOff x="4053600" y="1280159"/>
            <a:chExt cx="5211000" cy="639721"/>
          </a:xfrm>
        </p:grpSpPr>
        <p:sp>
          <p:nvSpPr>
            <p:cNvPr id="5" name="Freeform 4">
              <a:extLst>
                <a:ext uri="{FF2B5EF4-FFF2-40B4-BE49-F238E27FC236}">
                  <a16:creationId xmlns:a16="http://schemas.microsoft.com/office/drawing/2014/main" id="{A4B9DC9A-ABD3-E84C-9CF8-D9C930671911}"/>
                </a:ext>
              </a:extLst>
            </p:cNvPr>
            <p:cNvSpPr/>
            <p:nvPr/>
          </p:nvSpPr>
          <p:spPr>
            <a:xfrm>
              <a:off x="4053600" y="1280159"/>
              <a:ext cx="5211000" cy="639000"/>
            </a:xfrm>
            <a:custGeom>
              <a:avLst/>
              <a:gdLst/>
              <a:ahLst/>
              <a:cxnLst>
                <a:cxn ang="3cd4">
                  <a:pos x="hc" y="t"/>
                </a:cxn>
                <a:cxn ang="cd2">
                  <a:pos x="l" y="vc"/>
                </a:cxn>
                <a:cxn ang="cd4">
                  <a:pos x="hc" y="b"/>
                </a:cxn>
                <a:cxn ang="0">
                  <a:pos x="r" y="vc"/>
                </a:cxn>
              </a:cxnLst>
              <a:rect l="l" t="t" r="r" b="b"/>
              <a:pathLst>
                <a:path w="14476" h="1776">
                  <a:moveTo>
                    <a:pt x="7238" y="1776"/>
                  </a:moveTo>
                  <a:lnTo>
                    <a:pt x="0" y="1776"/>
                  </a:lnTo>
                  <a:lnTo>
                    <a:pt x="0" y="0"/>
                  </a:lnTo>
                  <a:lnTo>
                    <a:pt x="14476" y="0"/>
                  </a:lnTo>
                  <a:lnTo>
                    <a:pt x="14476" y="17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71FF21F0-EE4D-534A-9284-128BA912776B}"/>
                </a:ext>
              </a:extLst>
            </p:cNvPr>
            <p:cNvSpPr/>
            <p:nvPr/>
          </p:nvSpPr>
          <p:spPr>
            <a:xfrm>
              <a:off x="406800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1" y="24"/>
                  </a:cubicBezTo>
                  <a:cubicBezTo>
                    <a:pt x="510" y="22"/>
                    <a:pt x="510" y="10"/>
                    <a:pt x="510" y="8"/>
                  </a:cubicBezTo>
                  <a:cubicBezTo>
                    <a:pt x="510" y="3"/>
                    <a:pt x="506" y="0"/>
                    <a:pt x="501"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A995A11E-ED1D-7B43-B881-1365DE19E95B}"/>
                </a:ext>
              </a:extLst>
            </p:cNvPr>
            <p:cNvSpPr/>
            <p:nvPr/>
          </p:nvSpPr>
          <p:spPr>
            <a:xfrm>
              <a:off x="426780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818547C0-9BC7-784C-A743-FC598990DA1B}"/>
                </a:ext>
              </a:extLst>
            </p:cNvPr>
            <p:cNvSpPr/>
            <p:nvPr/>
          </p:nvSpPr>
          <p:spPr>
            <a:xfrm>
              <a:off x="44247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AA62A617-6440-154F-A6F3-D16542722F05}"/>
                </a:ext>
              </a:extLst>
            </p:cNvPr>
            <p:cNvSpPr/>
            <p:nvPr/>
          </p:nvSpPr>
          <p:spPr>
            <a:xfrm>
              <a:off x="451152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3310BC32-EE61-5745-ABEC-1A7AEFEE9A9A}"/>
                </a:ext>
              </a:extLst>
            </p:cNvPr>
            <p:cNvSpPr/>
            <p:nvPr/>
          </p:nvSpPr>
          <p:spPr>
            <a:xfrm>
              <a:off x="463284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CC43811E-CFA9-DD45-B9A0-A232ED2B986D}"/>
                </a:ext>
              </a:extLst>
            </p:cNvPr>
            <p:cNvSpPr/>
            <p:nvPr/>
          </p:nvSpPr>
          <p:spPr>
            <a:xfrm>
              <a:off x="4803840" y="1463760"/>
              <a:ext cx="171000" cy="63360"/>
            </a:xfrm>
            <a:custGeom>
              <a:avLst/>
              <a:gdLst/>
              <a:ahLst/>
              <a:cxnLst>
                <a:cxn ang="3cd4">
                  <a:pos x="hc" y="t"/>
                </a:cxn>
                <a:cxn ang="cd2">
                  <a:pos x="l" y="vc"/>
                </a:cxn>
                <a:cxn ang="cd4">
                  <a:pos x="hc" y="b"/>
                </a:cxn>
                <a:cxn ang="0">
                  <a:pos x="r" y="vc"/>
                </a:cxn>
              </a:cxnLst>
              <a:rect l="l" t="t" r="r" b="b"/>
              <a:pathLst>
                <a:path w="476" h="177">
                  <a:moveTo>
                    <a:pt x="451" y="30"/>
                  </a:moveTo>
                  <a:cubicBezTo>
                    <a:pt x="463" y="30"/>
                    <a:pt x="476" y="30"/>
                    <a:pt x="476" y="16"/>
                  </a:cubicBezTo>
                  <a:cubicBezTo>
                    <a:pt x="476" y="0"/>
                    <a:pt x="463" y="0"/>
                    <a:pt x="453" y="0"/>
                  </a:cubicBezTo>
                  <a:lnTo>
                    <a:pt x="25" y="0"/>
                  </a:lnTo>
                  <a:cubicBezTo>
                    <a:pt x="13" y="0"/>
                    <a:pt x="0" y="0"/>
                    <a:pt x="0" y="16"/>
                  </a:cubicBezTo>
                  <a:cubicBezTo>
                    <a:pt x="0" y="30"/>
                    <a:pt x="13" y="30"/>
                    <a:pt x="25" y="30"/>
                  </a:cubicBezTo>
                  <a:close/>
                  <a:moveTo>
                    <a:pt x="453" y="177"/>
                  </a:moveTo>
                  <a:cubicBezTo>
                    <a:pt x="463" y="177"/>
                    <a:pt x="476" y="177"/>
                    <a:pt x="476" y="161"/>
                  </a:cubicBezTo>
                  <a:cubicBezTo>
                    <a:pt x="476" y="146"/>
                    <a:pt x="463" y="146"/>
                    <a:pt x="451" y="146"/>
                  </a:cubicBezTo>
                  <a:lnTo>
                    <a:pt x="25" y="146"/>
                  </a:lnTo>
                  <a:cubicBezTo>
                    <a:pt x="13" y="146"/>
                    <a:pt x="0" y="146"/>
                    <a:pt x="0" y="161"/>
                  </a:cubicBezTo>
                  <a:cubicBezTo>
                    <a:pt x="0" y="177"/>
                    <a:pt x="13" y="177"/>
                    <a:pt x="25" y="1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C5EF1519-7502-8C4A-B243-2D10EA6AD37E}"/>
                </a:ext>
              </a:extLst>
            </p:cNvPr>
            <p:cNvSpPr/>
            <p:nvPr/>
          </p:nvSpPr>
          <p:spPr>
            <a:xfrm>
              <a:off x="507348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A9B6E572-7DD0-264E-87ED-0A70B2D87B5E}"/>
                </a:ext>
              </a:extLst>
            </p:cNvPr>
            <p:cNvSpPr/>
            <p:nvPr/>
          </p:nvSpPr>
          <p:spPr>
            <a:xfrm>
              <a:off x="5199480" y="1788119"/>
              <a:ext cx="91800" cy="85320"/>
            </a:xfrm>
            <a:custGeom>
              <a:avLst/>
              <a:gdLst/>
              <a:ahLst/>
              <a:cxnLst>
                <a:cxn ang="3cd4">
                  <a:pos x="hc" y="t"/>
                </a:cxn>
                <a:cxn ang="cd2">
                  <a:pos x="l" y="vc"/>
                </a:cxn>
                <a:cxn ang="cd4">
                  <a:pos x="hc" y="b"/>
                </a:cxn>
                <a:cxn ang="0">
                  <a:pos x="r" y="vc"/>
                </a:cxn>
              </a:cxnLst>
              <a:rect l="l" t="t" r="r" b="b"/>
              <a:pathLst>
                <a:path w="256" h="238">
                  <a:moveTo>
                    <a:pt x="182" y="30"/>
                  </a:moveTo>
                  <a:cubicBezTo>
                    <a:pt x="170" y="14"/>
                    <a:pt x="154" y="0"/>
                    <a:pt x="130" y="0"/>
                  </a:cubicBezTo>
                  <a:cubicBezTo>
                    <a:pt x="65" y="0"/>
                    <a:pt x="0" y="75"/>
                    <a:pt x="0" y="149"/>
                  </a:cubicBezTo>
                  <a:cubicBezTo>
                    <a:pt x="0" y="201"/>
                    <a:pt x="32" y="238"/>
                    <a:pt x="77" y="238"/>
                  </a:cubicBezTo>
                  <a:cubicBezTo>
                    <a:pt x="102" y="238"/>
                    <a:pt x="127" y="220"/>
                    <a:pt x="147" y="201"/>
                  </a:cubicBezTo>
                  <a:cubicBezTo>
                    <a:pt x="157" y="233"/>
                    <a:pt x="185" y="238"/>
                    <a:pt x="199" y="238"/>
                  </a:cubicBezTo>
                  <a:cubicBezTo>
                    <a:pt x="217" y="238"/>
                    <a:pt x="229" y="226"/>
                    <a:pt x="239" y="209"/>
                  </a:cubicBezTo>
                  <a:cubicBezTo>
                    <a:pt x="250" y="188"/>
                    <a:pt x="256" y="160"/>
                    <a:pt x="256" y="156"/>
                  </a:cubicBezTo>
                  <a:cubicBezTo>
                    <a:pt x="256" y="149"/>
                    <a:pt x="250" y="149"/>
                    <a:pt x="249" y="149"/>
                  </a:cubicBezTo>
                  <a:cubicBezTo>
                    <a:pt x="242" y="149"/>
                    <a:pt x="240" y="153"/>
                    <a:pt x="237" y="166"/>
                  </a:cubicBezTo>
                  <a:cubicBezTo>
                    <a:pt x="230" y="192"/>
                    <a:pt x="222" y="223"/>
                    <a:pt x="201" y="223"/>
                  </a:cubicBezTo>
                  <a:cubicBezTo>
                    <a:pt x="187" y="223"/>
                    <a:pt x="184" y="211"/>
                    <a:pt x="184" y="197"/>
                  </a:cubicBezTo>
                  <a:cubicBezTo>
                    <a:pt x="184" y="188"/>
                    <a:pt x="189" y="168"/>
                    <a:pt x="192" y="155"/>
                  </a:cubicBezTo>
                  <a:cubicBezTo>
                    <a:pt x="195" y="141"/>
                    <a:pt x="199" y="119"/>
                    <a:pt x="203" y="107"/>
                  </a:cubicBezTo>
                  <a:lnTo>
                    <a:pt x="212" y="68"/>
                  </a:lnTo>
                  <a:cubicBezTo>
                    <a:pt x="216" y="54"/>
                    <a:pt x="222" y="29"/>
                    <a:pt x="222" y="27"/>
                  </a:cubicBezTo>
                  <a:cubicBezTo>
                    <a:pt x="222" y="16"/>
                    <a:pt x="212" y="10"/>
                    <a:pt x="204" y="10"/>
                  </a:cubicBezTo>
                  <a:cubicBezTo>
                    <a:pt x="197" y="10"/>
                    <a:pt x="185" y="17"/>
                    <a:pt x="182" y="30"/>
                  </a:cubicBezTo>
                  <a:close/>
                  <a:moveTo>
                    <a:pt x="149" y="166"/>
                  </a:moveTo>
                  <a:cubicBezTo>
                    <a:pt x="146" y="182"/>
                    <a:pt x="135" y="192"/>
                    <a:pt x="123" y="202"/>
                  </a:cubicBezTo>
                  <a:cubicBezTo>
                    <a:pt x="119" y="206"/>
                    <a:pt x="99" y="223"/>
                    <a:pt x="78" y="223"/>
                  </a:cubicBezTo>
                  <a:cubicBezTo>
                    <a:pt x="58" y="223"/>
                    <a:pt x="40" y="209"/>
                    <a:pt x="40" y="171"/>
                  </a:cubicBezTo>
                  <a:cubicBezTo>
                    <a:pt x="40" y="144"/>
                    <a:pt x="55" y="85"/>
                    <a:pt x="67" y="65"/>
                  </a:cubicBezTo>
                  <a:cubicBezTo>
                    <a:pt x="89" y="22"/>
                    <a:pt x="115" y="16"/>
                    <a:pt x="130" y="16"/>
                  </a:cubicBezTo>
                  <a:cubicBezTo>
                    <a:pt x="164" y="16"/>
                    <a:pt x="174" y="54"/>
                    <a:pt x="174" y="61"/>
                  </a:cubicBezTo>
                  <a:cubicBezTo>
                    <a:pt x="174" y="63"/>
                    <a:pt x="174" y="66"/>
                    <a:pt x="172"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E147CC81-A8FC-DE47-88C0-7AC4EBF8A8CA}"/>
                </a:ext>
              </a:extLst>
            </p:cNvPr>
            <p:cNvSpPr/>
            <p:nvPr/>
          </p:nvSpPr>
          <p:spPr>
            <a:xfrm>
              <a:off x="5479559" y="1446480"/>
              <a:ext cx="138600" cy="118800"/>
            </a:xfrm>
            <a:custGeom>
              <a:avLst/>
              <a:gdLst/>
              <a:ahLst/>
              <a:cxnLst>
                <a:cxn ang="3cd4">
                  <a:pos x="hc" y="t"/>
                </a:cxn>
                <a:cxn ang="cd2">
                  <a:pos x="l" y="vc"/>
                </a:cxn>
                <a:cxn ang="cd4">
                  <a:pos x="hc" y="b"/>
                </a:cxn>
                <a:cxn ang="0">
                  <a:pos x="r" y="vc"/>
                </a:cxn>
              </a:cxnLst>
              <a:rect l="l" t="t" r="r" b="b"/>
              <a:pathLst>
                <a:path w="386" h="331">
                  <a:moveTo>
                    <a:pt x="170" y="44"/>
                  </a:moveTo>
                  <a:lnTo>
                    <a:pt x="252" y="44"/>
                  </a:lnTo>
                  <a:cubicBezTo>
                    <a:pt x="227" y="155"/>
                    <a:pt x="221" y="187"/>
                    <a:pt x="221" y="238"/>
                  </a:cubicBezTo>
                  <a:cubicBezTo>
                    <a:pt x="221" y="248"/>
                    <a:pt x="221" y="268"/>
                    <a:pt x="227" y="294"/>
                  </a:cubicBezTo>
                  <a:cubicBezTo>
                    <a:pt x="234" y="328"/>
                    <a:pt x="242" y="331"/>
                    <a:pt x="254" y="331"/>
                  </a:cubicBezTo>
                  <a:cubicBezTo>
                    <a:pt x="268" y="331"/>
                    <a:pt x="282" y="318"/>
                    <a:pt x="282" y="302"/>
                  </a:cubicBezTo>
                  <a:cubicBezTo>
                    <a:pt x="282" y="299"/>
                    <a:pt x="282" y="297"/>
                    <a:pt x="277" y="287"/>
                  </a:cubicBezTo>
                  <a:cubicBezTo>
                    <a:pt x="256" y="233"/>
                    <a:pt x="256" y="184"/>
                    <a:pt x="256" y="163"/>
                  </a:cubicBezTo>
                  <a:cubicBezTo>
                    <a:pt x="256" y="122"/>
                    <a:pt x="261" y="84"/>
                    <a:pt x="269" y="44"/>
                  </a:cubicBezTo>
                  <a:lnTo>
                    <a:pt x="352" y="44"/>
                  </a:lnTo>
                  <a:cubicBezTo>
                    <a:pt x="361" y="44"/>
                    <a:pt x="386" y="44"/>
                    <a:pt x="386" y="19"/>
                  </a:cubicBezTo>
                  <a:cubicBezTo>
                    <a:pt x="386" y="0"/>
                    <a:pt x="371" y="0"/>
                    <a:pt x="359" y="0"/>
                  </a:cubicBezTo>
                  <a:lnTo>
                    <a:pt x="119" y="0"/>
                  </a:lnTo>
                  <a:cubicBezTo>
                    <a:pt x="102" y="0"/>
                    <a:pt x="75" y="0"/>
                    <a:pt x="44" y="36"/>
                  </a:cubicBezTo>
                  <a:cubicBezTo>
                    <a:pt x="18" y="65"/>
                    <a:pt x="0" y="98"/>
                    <a:pt x="0" y="102"/>
                  </a:cubicBezTo>
                  <a:cubicBezTo>
                    <a:pt x="0" y="103"/>
                    <a:pt x="0" y="111"/>
                    <a:pt x="8" y="111"/>
                  </a:cubicBezTo>
                  <a:cubicBezTo>
                    <a:pt x="15" y="111"/>
                    <a:pt x="16" y="107"/>
                    <a:pt x="20" y="102"/>
                  </a:cubicBezTo>
                  <a:cubicBezTo>
                    <a:pt x="55" y="44"/>
                    <a:pt x="97" y="44"/>
                    <a:pt x="110" y="44"/>
                  </a:cubicBezTo>
                  <a:lnTo>
                    <a:pt x="152" y="44"/>
                  </a:lnTo>
                  <a:cubicBezTo>
                    <a:pt x="128" y="134"/>
                    <a:pt x="91" y="225"/>
                    <a:pt x="60" y="294"/>
                  </a:cubicBezTo>
                  <a:cubicBezTo>
                    <a:pt x="55" y="304"/>
                    <a:pt x="55" y="306"/>
                    <a:pt x="55" y="311"/>
                  </a:cubicBezTo>
                  <a:cubicBezTo>
                    <a:pt x="55" y="326"/>
                    <a:pt x="67" y="331"/>
                    <a:pt x="75" y="331"/>
                  </a:cubicBezTo>
                  <a:cubicBezTo>
                    <a:pt x="97" y="331"/>
                    <a:pt x="102" y="311"/>
                    <a:pt x="110" y="282"/>
                  </a:cubicBezTo>
                  <a:cubicBezTo>
                    <a:pt x="122" y="248"/>
                    <a:pt x="122" y="247"/>
                    <a:pt x="130"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AC714E22-0714-0148-BEB2-F04E360C5F9B}"/>
                </a:ext>
              </a:extLst>
            </p:cNvPr>
            <p:cNvSpPr/>
            <p:nvPr/>
          </p:nvSpPr>
          <p:spPr>
            <a:xfrm>
              <a:off x="56530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1A5BB1B0-E09B-1E49-A7F9-C67B0EEDD14A}"/>
                </a:ext>
              </a:extLst>
            </p:cNvPr>
            <p:cNvSpPr/>
            <p:nvPr/>
          </p:nvSpPr>
          <p:spPr>
            <a:xfrm>
              <a:off x="573732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1"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7" y="270"/>
                  </a:cubicBezTo>
                  <a:cubicBezTo>
                    <a:pt x="146" y="311"/>
                    <a:pt x="117" y="323"/>
                    <a:pt x="97" y="323"/>
                  </a:cubicBezTo>
                  <a:cubicBezTo>
                    <a:pt x="60" y="323"/>
                    <a:pt x="50" y="282"/>
                    <a:pt x="50" y="253"/>
                  </a:cubicBezTo>
                  <a:cubicBezTo>
                    <a:pt x="50" y="215"/>
                    <a:pt x="73"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17601443-F5B9-9445-89AE-4B4E9260601D}"/>
                </a:ext>
              </a:extLst>
            </p:cNvPr>
            <p:cNvSpPr/>
            <p:nvPr/>
          </p:nvSpPr>
          <p:spPr>
            <a:xfrm>
              <a:off x="589247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3EF60C22-2B78-714C-B8DE-25C6522B1360}"/>
                </a:ext>
              </a:extLst>
            </p:cNvPr>
            <p:cNvSpPr/>
            <p:nvPr/>
          </p:nvSpPr>
          <p:spPr>
            <a:xfrm>
              <a:off x="594684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25F24CED-B185-DE41-B3F1-013A8E60D037}"/>
                </a:ext>
              </a:extLst>
            </p:cNvPr>
            <p:cNvSpPr/>
            <p:nvPr/>
          </p:nvSpPr>
          <p:spPr>
            <a:xfrm>
              <a:off x="606780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4A622D11-03C3-2B4E-ADB6-6B3DE9A4D6EE}"/>
                </a:ext>
              </a:extLst>
            </p:cNvPr>
            <p:cNvSpPr/>
            <p:nvPr/>
          </p:nvSpPr>
          <p:spPr>
            <a:xfrm>
              <a:off x="6210000" y="1307160"/>
              <a:ext cx="342000" cy="376200"/>
            </a:xfrm>
            <a:custGeom>
              <a:avLst/>
              <a:gdLst/>
              <a:ahLst/>
              <a:cxnLst>
                <a:cxn ang="3cd4">
                  <a:pos x="hc" y="t"/>
                </a:cxn>
                <a:cxn ang="cd2">
                  <a:pos x="l" y="vc"/>
                </a:cxn>
                <a:cxn ang="cd4">
                  <a:pos x="hc" y="b"/>
                </a:cxn>
                <a:cxn ang="0">
                  <a:pos x="r" y="vc"/>
                </a:cxn>
              </a:cxnLst>
              <a:rect l="l" t="t" r="r" b="b"/>
              <a:pathLst>
                <a:path w="951" h="1046">
                  <a:moveTo>
                    <a:pt x="865" y="1046"/>
                  </a:moveTo>
                  <a:lnTo>
                    <a:pt x="951" y="806"/>
                  </a:lnTo>
                  <a:lnTo>
                    <a:pt x="933" y="806"/>
                  </a:lnTo>
                  <a:cubicBezTo>
                    <a:pt x="906" y="885"/>
                    <a:pt x="829" y="936"/>
                    <a:pt x="747" y="958"/>
                  </a:cubicBezTo>
                  <a:cubicBezTo>
                    <a:pt x="732" y="961"/>
                    <a:pt x="662" y="982"/>
                    <a:pt x="524" y="982"/>
                  </a:cubicBezTo>
                  <a:lnTo>
                    <a:pt x="94" y="982"/>
                  </a:lnTo>
                  <a:lnTo>
                    <a:pt x="458" y="535"/>
                  </a:lnTo>
                  <a:cubicBezTo>
                    <a:pt x="463" y="530"/>
                    <a:pt x="464" y="527"/>
                    <a:pt x="464" y="523"/>
                  </a:cubicBezTo>
                  <a:cubicBezTo>
                    <a:pt x="464" y="521"/>
                    <a:pt x="464" y="519"/>
                    <a:pt x="459" y="511"/>
                  </a:cubicBezTo>
                  <a:lnTo>
                    <a:pt x="127" y="36"/>
                  </a:lnTo>
                  <a:lnTo>
                    <a:pt x="518" y="36"/>
                  </a:lnTo>
                  <a:cubicBezTo>
                    <a:pt x="613" y="36"/>
                    <a:pt x="678" y="46"/>
                    <a:pt x="685" y="48"/>
                  </a:cubicBezTo>
                  <a:cubicBezTo>
                    <a:pt x="724" y="54"/>
                    <a:pt x="785" y="66"/>
                    <a:pt x="842" y="103"/>
                  </a:cubicBezTo>
                  <a:cubicBezTo>
                    <a:pt x="860" y="116"/>
                    <a:pt x="909" y="149"/>
                    <a:pt x="933" y="211"/>
                  </a:cubicBezTo>
                  <a:lnTo>
                    <a:pt x="951" y="211"/>
                  </a:lnTo>
                  <a:lnTo>
                    <a:pt x="865" y="0"/>
                  </a:lnTo>
                  <a:lnTo>
                    <a:pt x="20" y="0"/>
                  </a:lnTo>
                  <a:cubicBezTo>
                    <a:pt x="3" y="0"/>
                    <a:pt x="3" y="0"/>
                    <a:pt x="0" y="5"/>
                  </a:cubicBezTo>
                  <a:cubicBezTo>
                    <a:pt x="0" y="7"/>
                    <a:pt x="0" y="22"/>
                    <a:pt x="0" y="30"/>
                  </a:cubicBezTo>
                  <a:lnTo>
                    <a:pt x="378" y="570"/>
                  </a:lnTo>
                  <a:lnTo>
                    <a:pt x="8" y="1024"/>
                  </a:lnTo>
                  <a:cubicBezTo>
                    <a:pt x="0" y="1034"/>
                    <a:pt x="0" y="1037"/>
                    <a:pt x="0" y="1037"/>
                  </a:cubicBezTo>
                  <a:cubicBezTo>
                    <a:pt x="0" y="1046"/>
                    <a:pt x="7" y="1046"/>
                    <a:pt x="20" y="10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257645EC-ECAC-7D4B-8107-383E500A96E8}"/>
                </a:ext>
              </a:extLst>
            </p:cNvPr>
            <p:cNvSpPr/>
            <p:nvPr/>
          </p:nvSpPr>
          <p:spPr>
            <a:xfrm>
              <a:off x="6229800" y="1800000"/>
              <a:ext cx="72000" cy="85320"/>
            </a:xfrm>
            <a:custGeom>
              <a:avLst/>
              <a:gdLst/>
              <a:ahLst/>
              <a:cxnLst>
                <a:cxn ang="3cd4">
                  <a:pos x="hc" y="t"/>
                </a:cxn>
                <a:cxn ang="cd2">
                  <a:pos x="l" y="vc"/>
                </a:cxn>
                <a:cxn ang="cd4">
                  <a:pos x="hc" y="b"/>
                </a:cxn>
                <a:cxn ang="0">
                  <a:pos x="r" y="vc"/>
                </a:cxn>
              </a:cxnLst>
              <a:rect l="l" t="t" r="r" b="b"/>
              <a:pathLst>
                <a:path w="201" h="238">
                  <a:moveTo>
                    <a:pt x="182" y="34"/>
                  </a:moveTo>
                  <a:cubicBezTo>
                    <a:pt x="169" y="38"/>
                    <a:pt x="161" y="48"/>
                    <a:pt x="161" y="60"/>
                  </a:cubicBezTo>
                  <a:cubicBezTo>
                    <a:pt x="161" y="71"/>
                    <a:pt x="170" y="76"/>
                    <a:pt x="177" y="76"/>
                  </a:cubicBezTo>
                  <a:cubicBezTo>
                    <a:pt x="182" y="76"/>
                    <a:pt x="201" y="73"/>
                    <a:pt x="201" y="46"/>
                  </a:cubicBezTo>
                  <a:cubicBezTo>
                    <a:pt x="201" y="12"/>
                    <a:pt x="164" y="0"/>
                    <a:pt x="133" y="0"/>
                  </a:cubicBezTo>
                  <a:cubicBezTo>
                    <a:pt x="55" y="0"/>
                    <a:pt x="40" y="61"/>
                    <a:pt x="40" y="76"/>
                  </a:cubicBezTo>
                  <a:cubicBezTo>
                    <a:pt x="40" y="97"/>
                    <a:pt x="52" y="109"/>
                    <a:pt x="58" y="116"/>
                  </a:cubicBezTo>
                  <a:cubicBezTo>
                    <a:pt x="72" y="125"/>
                    <a:pt x="81" y="127"/>
                    <a:pt x="115" y="134"/>
                  </a:cubicBezTo>
                  <a:cubicBezTo>
                    <a:pt x="127" y="136"/>
                    <a:pt x="159" y="143"/>
                    <a:pt x="159" y="168"/>
                  </a:cubicBezTo>
                  <a:cubicBezTo>
                    <a:pt x="159" y="179"/>
                    <a:pt x="152" y="197"/>
                    <a:pt x="132" y="211"/>
                  </a:cubicBezTo>
                  <a:cubicBezTo>
                    <a:pt x="112" y="223"/>
                    <a:pt x="87" y="223"/>
                    <a:pt x="81" y="223"/>
                  </a:cubicBezTo>
                  <a:cubicBezTo>
                    <a:pt x="62" y="223"/>
                    <a:pt x="32" y="217"/>
                    <a:pt x="21" y="201"/>
                  </a:cubicBezTo>
                  <a:cubicBezTo>
                    <a:pt x="37" y="198"/>
                    <a:pt x="49" y="185"/>
                    <a:pt x="49" y="170"/>
                  </a:cubicBezTo>
                  <a:cubicBezTo>
                    <a:pt x="49" y="158"/>
                    <a:pt x="39" y="151"/>
                    <a:pt x="29" y="151"/>
                  </a:cubicBezTo>
                  <a:cubicBezTo>
                    <a:pt x="15" y="151"/>
                    <a:pt x="0" y="163"/>
                    <a:pt x="0" y="187"/>
                  </a:cubicBezTo>
                  <a:cubicBezTo>
                    <a:pt x="0" y="217"/>
                    <a:pt x="32" y="238"/>
                    <a:pt x="81" y="238"/>
                  </a:cubicBezTo>
                  <a:cubicBezTo>
                    <a:pt x="174" y="238"/>
                    <a:pt x="190" y="171"/>
                    <a:pt x="190" y="151"/>
                  </a:cubicBezTo>
                  <a:cubicBezTo>
                    <a:pt x="190" y="102"/>
                    <a:pt x="140" y="93"/>
                    <a:pt x="122" y="88"/>
                  </a:cubicBezTo>
                  <a:cubicBezTo>
                    <a:pt x="117" y="88"/>
                    <a:pt x="104" y="85"/>
                    <a:pt x="100" y="85"/>
                  </a:cubicBezTo>
                  <a:cubicBezTo>
                    <a:pt x="83" y="81"/>
                    <a:pt x="73" y="70"/>
                    <a:pt x="73" y="57"/>
                  </a:cubicBezTo>
                  <a:cubicBezTo>
                    <a:pt x="73" y="46"/>
                    <a:pt x="83" y="32"/>
                    <a:pt x="94" y="25"/>
                  </a:cubicBezTo>
                  <a:cubicBezTo>
                    <a:pt x="107" y="16"/>
                    <a:pt x="125" y="16"/>
                    <a:pt x="133" y="16"/>
                  </a:cubicBezTo>
                  <a:cubicBezTo>
                    <a:pt x="144" y="16"/>
                    <a:pt x="170" y="17"/>
                    <a:pt x="182" y="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EE683D68-E2A9-3A42-991A-743EDC3B077D}"/>
                </a:ext>
              </a:extLst>
            </p:cNvPr>
            <p:cNvSpPr/>
            <p:nvPr/>
          </p:nvSpPr>
          <p:spPr>
            <a:xfrm>
              <a:off x="6324840" y="1753920"/>
              <a:ext cx="35640" cy="69840"/>
            </a:xfrm>
            <a:custGeom>
              <a:avLst/>
              <a:gdLst/>
              <a:ahLst/>
              <a:cxnLst>
                <a:cxn ang="3cd4">
                  <a:pos x="hc" y="t"/>
                </a:cxn>
                <a:cxn ang="cd2">
                  <a:pos x="l" y="vc"/>
                </a:cxn>
                <a:cxn ang="cd4">
                  <a:pos x="hc" y="b"/>
                </a:cxn>
                <a:cxn ang="0">
                  <a:pos x="r" y="vc"/>
                </a:cxn>
              </a:cxnLst>
              <a:rect l="l" t="t" r="r" b="b"/>
              <a:pathLst>
                <a:path w="100" h="195">
                  <a:moveTo>
                    <a:pt x="97" y="36"/>
                  </a:moveTo>
                  <a:cubicBezTo>
                    <a:pt x="97" y="36"/>
                    <a:pt x="100" y="27"/>
                    <a:pt x="100" y="22"/>
                  </a:cubicBezTo>
                  <a:cubicBezTo>
                    <a:pt x="100" y="8"/>
                    <a:pt x="89" y="0"/>
                    <a:pt x="78" y="0"/>
                  </a:cubicBezTo>
                  <a:cubicBezTo>
                    <a:pt x="63" y="0"/>
                    <a:pt x="58" y="12"/>
                    <a:pt x="57" y="17"/>
                  </a:cubicBezTo>
                  <a:lnTo>
                    <a:pt x="2" y="180"/>
                  </a:lnTo>
                  <a:cubicBezTo>
                    <a:pt x="0" y="185"/>
                    <a:pt x="0" y="185"/>
                    <a:pt x="0" y="187"/>
                  </a:cubicBezTo>
                  <a:cubicBezTo>
                    <a:pt x="0" y="192"/>
                    <a:pt x="15" y="195"/>
                    <a:pt x="16" y="195"/>
                  </a:cubicBezTo>
                  <a:cubicBezTo>
                    <a:pt x="20" y="195"/>
                    <a:pt x="20" y="193"/>
                    <a:pt x="21"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0581DBB0-D617-A243-9321-2880FDF8631A}"/>
                </a:ext>
              </a:extLst>
            </p:cNvPr>
            <p:cNvSpPr/>
            <p:nvPr/>
          </p:nvSpPr>
          <p:spPr>
            <a:xfrm>
              <a:off x="6402599" y="1861560"/>
              <a:ext cx="23040" cy="58320"/>
            </a:xfrm>
            <a:custGeom>
              <a:avLst/>
              <a:gdLst/>
              <a:ahLst/>
              <a:cxnLst>
                <a:cxn ang="3cd4">
                  <a:pos x="hc" y="t"/>
                </a:cxn>
                <a:cxn ang="cd2">
                  <a:pos x="l" y="vc"/>
                </a:cxn>
                <a:cxn ang="cd4">
                  <a:pos x="hc" y="b"/>
                </a:cxn>
                <a:cxn ang="0">
                  <a:pos x="r" y="vc"/>
                </a:cxn>
              </a:cxnLst>
              <a:rect l="l" t="t" r="r" b="b"/>
              <a:pathLst>
                <a:path w="65" h="163">
                  <a:moveTo>
                    <a:pt x="50" y="52"/>
                  </a:moveTo>
                  <a:cubicBezTo>
                    <a:pt x="50" y="81"/>
                    <a:pt x="45" y="116"/>
                    <a:pt x="12" y="149"/>
                  </a:cubicBezTo>
                  <a:cubicBezTo>
                    <a:pt x="8" y="151"/>
                    <a:pt x="7" y="153"/>
                    <a:pt x="7" y="155"/>
                  </a:cubicBezTo>
                  <a:cubicBezTo>
                    <a:pt x="7" y="160"/>
                    <a:pt x="12" y="163"/>
                    <a:pt x="15" y="163"/>
                  </a:cubicBezTo>
                  <a:cubicBezTo>
                    <a:pt x="21" y="163"/>
                    <a:pt x="65" y="120"/>
                    <a:pt x="65" y="57"/>
                  </a:cubicBezTo>
                  <a:cubicBezTo>
                    <a:pt x="65" y="25"/>
                    <a:pt x="54" y="0"/>
                    <a:pt x="29" y="0"/>
                  </a:cubicBezTo>
                  <a:cubicBezTo>
                    <a:pt x="13" y="0"/>
                    <a:pt x="0" y="14"/>
                    <a:pt x="0" y="30"/>
                  </a:cubicBezTo>
                  <a:cubicBezTo>
                    <a:pt x="0" y="48"/>
                    <a:pt x="12" y="61"/>
                    <a:pt x="29" y="61"/>
                  </a:cubicBezTo>
                  <a:cubicBezTo>
                    <a:pt x="42" y="61"/>
                    <a:pt x="50" y="52"/>
                    <a:pt x="50"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FFF6A9E-65A0-CD46-9F65-6D10DF3B6B01}"/>
                </a:ext>
              </a:extLst>
            </p:cNvPr>
            <p:cNvSpPr/>
            <p:nvPr/>
          </p:nvSpPr>
          <p:spPr>
            <a:xfrm>
              <a:off x="6451560" y="1800000"/>
              <a:ext cx="83880" cy="85320"/>
            </a:xfrm>
            <a:custGeom>
              <a:avLst/>
              <a:gdLst/>
              <a:ahLst/>
              <a:cxnLst>
                <a:cxn ang="3cd4">
                  <a:pos x="hc" y="t"/>
                </a:cxn>
                <a:cxn ang="cd2">
                  <a:pos x="l" y="vc"/>
                </a:cxn>
                <a:cxn ang="cd4">
                  <a:pos x="hc" y="b"/>
                </a:cxn>
                <a:cxn ang="0">
                  <a:pos x="r" y="vc"/>
                </a:cxn>
              </a:cxnLst>
              <a:rect l="l" t="t" r="r" b="b"/>
              <a:pathLst>
                <a:path w="234" h="238">
                  <a:moveTo>
                    <a:pt x="94" y="125"/>
                  </a:moveTo>
                  <a:cubicBezTo>
                    <a:pt x="95" y="122"/>
                    <a:pt x="107" y="75"/>
                    <a:pt x="107" y="73"/>
                  </a:cubicBezTo>
                  <a:cubicBezTo>
                    <a:pt x="109" y="68"/>
                    <a:pt x="123" y="43"/>
                    <a:pt x="140" y="29"/>
                  </a:cubicBezTo>
                  <a:cubicBezTo>
                    <a:pt x="144" y="25"/>
                    <a:pt x="159" y="16"/>
                    <a:pt x="180" y="16"/>
                  </a:cubicBezTo>
                  <a:cubicBezTo>
                    <a:pt x="185" y="16"/>
                    <a:pt x="198" y="16"/>
                    <a:pt x="207" y="22"/>
                  </a:cubicBezTo>
                  <a:cubicBezTo>
                    <a:pt x="192" y="27"/>
                    <a:pt x="185" y="41"/>
                    <a:pt x="185" y="51"/>
                  </a:cubicBezTo>
                  <a:cubicBezTo>
                    <a:pt x="185" y="63"/>
                    <a:pt x="195" y="71"/>
                    <a:pt x="206" y="71"/>
                  </a:cubicBezTo>
                  <a:cubicBezTo>
                    <a:pt x="217" y="71"/>
                    <a:pt x="234" y="61"/>
                    <a:pt x="234" y="39"/>
                  </a:cubicBezTo>
                  <a:cubicBezTo>
                    <a:pt x="234" y="12"/>
                    <a:pt x="206" y="0"/>
                    <a:pt x="180" y="0"/>
                  </a:cubicBezTo>
                  <a:cubicBezTo>
                    <a:pt x="154" y="0"/>
                    <a:pt x="132" y="12"/>
                    <a:pt x="110" y="38"/>
                  </a:cubicBezTo>
                  <a:cubicBezTo>
                    <a:pt x="100" y="5"/>
                    <a:pt x="70" y="0"/>
                    <a:pt x="58" y="0"/>
                  </a:cubicBezTo>
                  <a:cubicBezTo>
                    <a:pt x="39" y="0"/>
                    <a:pt x="26" y="12"/>
                    <a:pt x="18" y="27"/>
                  </a:cubicBezTo>
                  <a:cubicBezTo>
                    <a:pt x="7" y="48"/>
                    <a:pt x="0" y="78"/>
                    <a:pt x="0" y="79"/>
                  </a:cubicBezTo>
                  <a:cubicBezTo>
                    <a:pt x="0" y="87"/>
                    <a:pt x="7" y="87"/>
                    <a:pt x="8" y="87"/>
                  </a:cubicBezTo>
                  <a:cubicBezTo>
                    <a:pt x="16" y="87"/>
                    <a:pt x="16" y="85"/>
                    <a:pt x="20" y="71"/>
                  </a:cubicBezTo>
                  <a:cubicBezTo>
                    <a:pt x="28" y="39"/>
                    <a:pt x="37" y="16"/>
                    <a:pt x="57" y="16"/>
                  </a:cubicBezTo>
                  <a:cubicBezTo>
                    <a:pt x="70" y="16"/>
                    <a:pt x="73" y="25"/>
                    <a:pt x="73" y="41"/>
                  </a:cubicBezTo>
                  <a:cubicBezTo>
                    <a:pt x="73" y="51"/>
                    <a:pt x="68" y="70"/>
                    <a:pt x="65" y="85"/>
                  </a:cubicBezTo>
                  <a:cubicBezTo>
                    <a:pt x="62" y="98"/>
                    <a:pt x="57" y="120"/>
                    <a:pt x="54" y="131"/>
                  </a:cubicBezTo>
                  <a:lnTo>
                    <a:pt x="37" y="198"/>
                  </a:lnTo>
                  <a:cubicBezTo>
                    <a:pt x="35" y="206"/>
                    <a:pt x="32" y="219"/>
                    <a:pt x="32" y="220"/>
                  </a:cubicBezTo>
                  <a:cubicBezTo>
                    <a:pt x="32" y="233"/>
                    <a:pt x="42" y="238"/>
                    <a:pt x="50" y="238"/>
                  </a:cubicBezTo>
                  <a:cubicBezTo>
                    <a:pt x="57" y="238"/>
                    <a:pt x="68" y="233"/>
                    <a:pt x="72" y="223"/>
                  </a:cubicBezTo>
                  <a:cubicBezTo>
                    <a:pt x="73" y="219"/>
                    <a:pt x="78" y="195"/>
                    <a:pt x="81" y="1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3B4E1B11-1BEE-E242-9D54-C6D056569D9D}"/>
                </a:ext>
              </a:extLst>
            </p:cNvPr>
            <p:cNvSpPr/>
            <p:nvPr/>
          </p:nvSpPr>
          <p:spPr>
            <a:xfrm>
              <a:off x="6600600" y="1443240"/>
              <a:ext cx="133920" cy="170640"/>
            </a:xfrm>
            <a:custGeom>
              <a:avLst/>
              <a:gdLst/>
              <a:ahLst/>
              <a:cxnLst>
                <a:cxn ang="3cd4">
                  <a:pos x="hc" y="t"/>
                </a:cxn>
                <a:cxn ang="cd2">
                  <a:pos x="l" y="vc"/>
                </a:cxn>
                <a:cxn ang="cd4">
                  <a:pos x="hc" y="b"/>
                </a:cxn>
                <a:cxn ang="0">
                  <a:pos x="r" y="vc"/>
                </a:cxn>
              </a:cxnLst>
              <a:rect l="l" t="t" r="r" b="b"/>
              <a:pathLst>
                <a:path w="373" h="475">
                  <a:moveTo>
                    <a:pt x="55" y="423"/>
                  </a:moveTo>
                  <a:cubicBezTo>
                    <a:pt x="49" y="448"/>
                    <a:pt x="49" y="453"/>
                    <a:pt x="16" y="453"/>
                  </a:cubicBezTo>
                  <a:cubicBezTo>
                    <a:pt x="8" y="453"/>
                    <a:pt x="0" y="453"/>
                    <a:pt x="0" y="467"/>
                  </a:cubicBezTo>
                  <a:cubicBezTo>
                    <a:pt x="0" y="474"/>
                    <a:pt x="3" y="475"/>
                    <a:pt x="10" y="475"/>
                  </a:cubicBezTo>
                  <a:cubicBezTo>
                    <a:pt x="29" y="475"/>
                    <a:pt x="49" y="474"/>
                    <a:pt x="70" y="474"/>
                  </a:cubicBezTo>
                  <a:cubicBezTo>
                    <a:pt x="92" y="474"/>
                    <a:pt x="117" y="475"/>
                    <a:pt x="140" y="475"/>
                  </a:cubicBezTo>
                  <a:cubicBezTo>
                    <a:pt x="144" y="475"/>
                    <a:pt x="152" y="475"/>
                    <a:pt x="152" y="462"/>
                  </a:cubicBezTo>
                  <a:cubicBezTo>
                    <a:pt x="152" y="453"/>
                    <a:pt x="146" y="453"/>
                    <a:pt x="137" y="453"/>
                  </a:cubicBezTo>
                  <a:cubicBezTo>
                    <a:pt x="100" y="453"/>
                    <a:pt x="100" y="448"/>
                    <a:pt x="100" y="442"/>
                  </a:cubicBezTo>
                  <a:cubicBezTo>
                    <a:pt x="100" y="431"/>
                    <a:pt x="130" y="311"/>
                    <a:pt x="135" y="292"/>
                  </a:cubicBezTo>
                  <a:cubicBezTo>
                    <a:pt x="144" y="312"/>
                    <a:pt x="164" y="340"/>
                    <a:pt x="201" y="340"/>
                  </a:cubicBezTo>
                  <a:cubicBezTo>
                    <a:pt x="284" y="340"/>
                    <a:pt x="373" y="229"/>
                    <a:pt x="373" y="120"/>
                  </a:cubicBezTo>
                  <a:cubicBezTo>
                    <a:pt x="373" y="49"/>
                    <a:pt x="333" y="0"/>
                    <a:pt x="279" y="0"/>
                  </a:cubicBezTo>
                  <a:cubicBezTo>
                    <a:pt x="244" y="0"/>
                    <a:pt x="207" y="27"/>
                    <a:pt x="185" y="56"/>
                  </a:cubicBezTo>
                  <a:cubicBezTo>
                    <a:pt x="177" y="16"/>
                    <a:pt x="146" y="0"/>
                    <a:pt x="120" y="0"/>
                  </a:cubicBezTo>
                  <a:cubicBezTo>
                    <a:pt x="87" y="0"/>
                    <a:pt x="73" y="29"/>
                    <a:pt x="67" y="43"/>
                  </a:cubicBezTo>
                  <a:cubicBezTo>
                    <a:pt x="55" y="68"/>
                    <a:pt x="45" y="114"/>
                    <a:pt x="45" y="116"/>
                  </a:cubicBezTo>
                  <a:cubicBezTo>
                    <a:pt x="45" y="122"/>
                    <a:pt x="52" y="122"/>
                    <a:pt x="54" y="122"/>
                  </a:cubicBezTo>
                  <a:cubicBezTo>
                    <a:pt x="60" y="122"/>
                    <a:pt x="62" y="122"/>
                    <a:pt x="67" y="106"/>
                  </a:cubicBezTo>
                  <a:cubicBezTo>
                    <a:pt x="78" y="52"/>
                    <a:pt x="92" y="17"/>
                    <a:pt x="119" y="17"/>
                  </a:cubicBezTo>
                  <a:cubicBezTo>
                    <a:pt x="130" y="17"/>
                    <a:pt x="140" y="22"/>
                    <a:pt x="140" y="51"/>
                  </a:cubicBezTo>
                  <a:cubicBezTo>
                    <a:pt x="140" y="68"/>
                    <a:pt x="138" y="76"/>
                    <a:pt x="135" y="88"/>
                  </a:cubicBezTo>
                  <a:close/>
                  <a:moveTo>
                    <a:pt x="182" y="97"/>
                  </a:moveTo>
                  <a:cubicBezTo>
                    <a:pt x="187" y="76"/>
                    <a:pt x="206" y="56"/>
                    <a:pt x="219" y="44"/>
                  </a:cubicBezTo>
                  <a:cubicBezTo>
                    <a:pt x="244" y="22"/>
                    <a:pt x="264" y="17"/>
                    <a:pt x="276" y="17"/>
                  </a:cubicBezTo>
                  <a:cubicBezTo>
                    <a:pt x="305" y="17"/>
                    <a:pt x="323" y="43"/>
                    <a:pt x="323" y="87"/>
                  </a:cubicBezTo>
                  <a:cubicBezTo>
                    <a:pt x="323" y="131"/>
                    <a:pt x="299" y="217"/>
                    <a:pt x="286" y="247"/>
                  </a:cubicBezTo>
                  <a:cubicBezTo>
                    <a:pt x="261" y="297"/>
                    <a:pt x="227" y="323"/>
                    <a:pt x="201" y="323"/>
                  </a:cubicBezTo>
                  <a:cubicBezTo>
                    <a:pt x="152" y="323"/>
                    <a:pt x="144" y="260"/>
                    <a:pt x="144" y="256"/>
                  </a:cubicBezTo>
                  <a:cubicBezTo>
                    <a:pt x="144" y="255"/>
                    <a:pt x="144" y="253"/>
                    <a:pt x="146" y="2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81236229-C6ED-F54A-9C32-34A5F3391417}"/>
                </a:ext>
              </a:extLst>
            </p:cNvPr>
            <p:cNvSpPr/>
            <p:nvPr/>
          </p:nvSpPr>
          <p:spPr>
            <a:xfrm>
              <a:off x="6762959"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EB2D2C10-248C-7145-A39A-94F3CDE2BF50}"/>
                </a:ext>
              </a:extLst>
            </p:cNvPr>
            <p:cNvSpPr/>
            <p:nvPr/>
          </p:nvSpPr>
          <p:spPr>
            <a:xfrm>
              <a:off x="685007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17913F2A-1CB8-BD4B-9F10-0ECA511B3BB5}"/>
                </a:ext>
              </a:extLst>
            </p:cNvPr>
            <p:cNvSpPr/>
            <p:nvPr/>
          </p:nvSpPr>
          <p:spPr>
            <a:xfrm>
              <a:off x="696492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A96518E3-3139-2540-909A-D097D65F251F}"/>
                </a:ext>
              </a:extLst>
            </p:cNvPr>
            <p:cNvSpPr/>
            <p:nvPr/>
          </p:nvSpPr>
          <p:spPr>
            <a:xfrm>
              <a:off x="705095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432CDD7B-AC36-3B42-B00A-7064124A8A59}"/>
                </a:ext>
              </a:extLst>
            </p:cNvPr>
            <p:cNvSpPr/>
            <p:nvPr/>
          </p:nvSpPr>
          <p:spPr>
            <a:xfrm>
              <a:off x="714960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BC353B42-8651-F64B-B109-2EB28BAFFD2A}"/>
                </a:ext>
              </a:extLst>
            </p:cNvPr>
            <p:cNvSpPr/>
            <p:nvPr/>
          </p:nvSpPr>
          <p:spPr>
            <a:xfrm>
              <a:off x="7295759" y="1361160"/>
              <a:ext cx="10440" cy="268560"/>
            </a:xfrm>
            <a:custGeom>
              <a:avLst/>
              <a:gdLst/>
              <a:ahLst/>
              <a:cxnLst>
                <a:cxn ang="3cd4">
                  <a:pos x="hc" y="t"/>
                </a:cxn>
                <a:cxn ang="cd2">
                  <a:pos x="l" y="vc"/>
                </a:cxn>
                <a:cxn ang="cd4">
                  <a:pos x="hc" y="b"/>
                </a:cxn>
                <a:cxn ang="0">
                  <a:pos x="r" y="vc"/>
                </a:cxn>
              </a:cxnLst>
              <a:rect l="l" t="t" r="r" b="b"/>
              <a:pathLst>
                <a:path w="30" h="747">
                  <a:moveTo>
                    <a:pt x="30" y="27"/>
                  </a:moveTo>
                  <a:cubicBezTo>
                    <a:pt x="30" y="14"/>
                    <a:pt x="30" y="0"/>
                    <a:pt x="15" y="0"/>
                  </a:cubicBezTo>
                  <a:cubicBezTo>
                    <a:pt x="0" y="0"/>
                    <a:pt x="0" y="14"/>
                    <a:pt x="0" y="27"/>
                  </a:cubicBezTo>
                  <a:lnTo>
                    <a:pt x="0" y="720"/>
                  </a:lnTo>
                  <a:cubicBezTo>
                    <a:pt x="0" y="733"/>
                    <a:pt x="0" y="747"/>
                    <a:pt x="15" y="747"/>
                  </a:cubicBezTo>
                  <a:cubicBezTo>
                    <a:pt x="30" y="747"/>
                    <a:pt x="30" y="733"/>
                    <a:pt x="30" y="7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8AA0017-84C1-114A-97AA-6EF8706C9460}"/>
                </a:ext>
              </a:extLst>
            </p:cNvPr>
            <p:cNvSpPr/>
            <p:nvPr/>
          </p:nvSpPr>
          <p:spPr>
            <a:xfrm>
              <a:off x="7349400"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E3317176-B70B-F54F-A777-EF80D09914FC}"/>
                </a:ext>
              </a:extLst>
            </p:cNvPr>
            <p:cNvSpPr/>
            <p:nvPr/>
          </p:nvSpPr>
          <p:spPr>
            <a:xfrm>
              <a:off x="7477919" y="1533960"/>
              <a:ext cx="30240" cy="80640"/>
            </a:xfrm>
            <a:custGeom>
              <a:avLst/>
              <a:gdLst/>
              <a:ahLst/>
              <a:cxnLst>
                <a:cxn ang="3cd4">
                  <a:pos x="hc" y="t"/>
                </a:cxn>
                <a:cxn ang="cd2">
                  <a:pos x="l" y="vc"/>
                </a:cxn>
                <a:cxn ang="cd4">
                  <a:pos x="hc" y="b"/>
                </a:cxn>
                <a:cxn ang="0">
                  <a:pos x="r" y="vc"/>
                </a:cxn>
              </a:cxnLst>
              <a:rect l="l" t="t" r="r" b="b"/>
              <a:pathLst>
                <a:path w="85" h="225">
                  <a:moveTo>
                    <a:pt x="85" y="78"/>
                  </a:moveTo>
                  <a:cubicBezTo>
                    <a:pt x="85" y="29"/>
                    <a:pt x="67" y="0"/>
                    <a:pt x="39" y="0"/>
                  </a:cubicBezTo>
                  <a:cubicBezTo>
                    <a:pt x="15" y="0"/>
                    <a:pt x="0" y="19"/>
                    <a:pt x="0" y="39"/>
                  </a:cubicBezTo>
                  <a:cubicBezTo>
                    <a:pt x="0" y="60"/>
                    <a:pt x="15" y="79"/>
                    <a:pt x="39" y="79"/>
                  </a:cubicBezTo>
                  <a:cubicBezTo>
                    <a:pt x="47" y="79"/>
                    <a:pt x="57" y="76"/>
                    <a:pt x="63" y="70"/>
                  </a:cubicBezTo>
                  <a:cubicBezTo>
                    <a:pt x="67" y="68"/>
                    <a:pt x="67" y="68"/>
                    <a:pt x="68" y="68"/>
                  </a:cubicBezTo>
                  <a:cubicBezTo>
                    <a:pt x="68" y="68"/>
                    <a:pt x="70" y="68"/>
                    <a:pt x="70" y="78"/>
                  </a:cubicBezTo>
                  <a:cubicBezTo>
                    <a:pt x="70" y="134"/>
                    <a:pt x="44" y="180"/>
                    <a:pt x="20" y="204"/>
                  </a:cubicBezTo>
                  <a:cubicBezTo>
                    <a:pt x="12" y="212"/>
                    <a:pt x="12" y="214"/>
                    <a:pt x="12" y="215"/>
                  </a:cubicBezTo>
                  <a:cubicBezTo>
                    <a:pt x="12" y="223"/>
                    <a:pt x="15" y="225"/>
                    <a:pt x="20" y="225"/>
                  </a:cubicBezTo>
                  <a:cubicBezTo>
                    <a:pt x="28" y="225"/>
                    <a:pt x="85" y="166"/>
                    <a:pt x="85" y="7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ACDD7C45-4A25-9F47-8C3B-FC3D563F0514}"/>
                </a:ext>
              </a:extLst>
            </p:cNvPr>
            <p:cNvSpPr/>
            <p:nvPr/>
          </p:nvSpPr>
          <p:spPr>
            <a:xfrm>
              <a:off x="7579440" y="1443240"/>
              <a:ext cx="117720" cy="122040"/>
            </a:xfrm>
            <a:custGeom>
              <a:avLst/>
              <a:gdLst/>
              <a:ahLst/>
              <a:cxnLst>
                <a:cxn ang="3cd4">
                  <a:pos x="hc" y="t"/>
                </a:cxn>
                <a:cxn ang="cd2">
                  <a:pos x="l" y="vc"/>
                </a:cxn>
                <a:cxn ang="cd4">
                  <a:pos x="hc" y="b"/>
                </a:cxn>
                <a:cxn ang="0">
                  <a:pos x="r" y="vc"/>
                </a:cxn>
              </a:cxnLst>
              <a:rect l="l" t="t" r="r" b="b"/>
              <a:pathLst>
                <a:path w="328" h="340">
                  <a:moveTo>
                    <a:pt x="239" y="48"/>
                  </a:moveTo>
                  <a:cubicBezTo>
                    <a:pt x="226" y="20"/>
                    <a:pt x="204" y="0"/>
                    <a:pt x="172" y="0"/>
                  </a:cubicBezTo>
                  <a:cubicBezTo>
                    <a:pt x="89" y="0"/>
                    <a:pt x="0" y="111"/>
                    <a:pt x="0" y="219"/>
                  </a:cubicBezTo>
                  <a:cubicBezTo>
                    <a:pt x="0" y="290"/>
                    <a:pt x="39" y="340"/>
                    <a:pt x="95" y="340"/>
                  </a:cubicBezTo>
                  <a:cubicBezTo>
                    <a:pt x="110" y="340"/>
                    <a:pt x="146" y="336"/>
                    <a:pt x="189" y="283"/>
                  </a:cubicBezTo>
                  <a:cubicBezTo>
                    <a:pt x="195" y="314"/>
                    <a:pt x="219" y="340"/>
                    <a:pt x="254" y="340"/>
                  </a:cubicBezTo>
                  <a:cubicBezTo>
                    <a:pt x="279" y="340"/>
                    <a:pt x="296" y="323"/>
                    <a:pt x="307" y="299"/>
                  </a:cubicBezTo>
                  <a:cubicBezTo>
                    <a:pt x="318" y="272"/>
                    <a:pt x="328" y="226"/>
                    <a:pt x="328" y="225"/>
                  </a:cubicBezTo>
                  <a:cubicBezTo>
                    <a:pt x="328" y="217"/>
                    <a:pt x="321" y="217"/>
                    <a:pt x="319" y="217"/>
                  </a:cubicBezTo>
                  <a:cubicBezTo>
                    <a:pt x="313" y="217"/>
                    <a:pt x="311" y="219"/>
                    <a:pt x="310" y="231"/>
                  </a:cubicBezTo>
                  <a:cubicBezTo>
                    <a:pt x="297" y="279"/>
                    <a:pt x="284" y="323"/>
                    <a:pt x="254" y="323"/>
                  </a:cubicBezTo>
                  <a:cubicBezTo>
                    <a:pt x="235" y="323"/>
                    <a:pt x="234" y="304"/>
                    <a:pt x="234" y="288"/>
                  </a:cubicBezTo>
                  <a:cubicBezTo>
                    <a:pt x="234" y="272"/>
                    <a:pt x="235" y="266"/>
                    <a:pt x="244" y="233"/>
                  </a:cubicBezTo>
                  <a:cubicBezTo>
                    <a:pt x="252" y="202"/>
                    <a:pt x="252" y="193"/>
                    <a:pt x="258" y="166"/>
                  </a:cubicBezTo>
                  <a:lnTo>
                    <a:pt x="284" y="61"/>
                  </a:lnTo>
                  <a:cubicBezTo>
                    <a:pt x="289" y="39"/>
                    <a:pt x="289" y="39"/>
                    <a:pt x="289" y="36"/>
                  </a:cubicBezTo>
                  <a:cubicBezTo>
                    <a:pt x="289" y="22"/>
                    <a:pt x="281" y="16"/>
                    <a:pt x="269" y="16"/>
                  </a:cubicBezTo>
                  <a:cubicBezTo>
                    <a:pt x="252" y="16"/>
                    <a:pt x="240" y="32"/>
                    <a:pt x="239" y="48"/>
                  </a:cubicBezTo>
                  <a:close/>
                  <a:moveTo>
                    <a:pt x="192" y="243"/>
                  </a:moveTo>
                  <a:cubicBezTo>
                    <a:pt x="189" y="256"/>
                    <a:pt x="189" y="256"/>
                    <a:pt x="179" y="270"/>
                  </a:cubicBezTo>
                  <a:cubicBezTo>
                    <a:pt x="146" y="311"/>
                    <a:pt x="117" y="323"/>
                    <a:pt x="97" y="323"/>
                  </a:cubicBezTo>
                  <a:cubicBezTo>
                    <a:pt x="62" y="323"/>
                    <a:pt x="50" y="282"/>
                    <a:pt x="50" y="253"/>
                  </a:cubicBezTo>
                  <a:cubicBezTo>
                    <a:pt x="50" y="215"/>
                    <a:pt x="75" y="122"/>
                    <a:pt x="91" y="88"/>
                  </a:cubicBezTo>
                  <a:cubicBezTo>
                    <a:pt x="112" y="44"/>
                    <a:pt x="144" y="17"/>
                    <a:pt x="174" y="17"/>
                  </a:cubicBezTo>
                  <a:cubicBezTo>
                    <a:pt x="221" y="17"/>
                    <a:pt x="230" y="78"/>
                    <a:pt x="230" y="84"/>
                  </a:cubicBezTo>
                  <a:cubicBezTo>
                    <a:pt x="230" y="87"/>
                    <a:pt x="229" y="92"/>
                    <a:pt x="227"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9195F0CB-732E-B640-BDCD-486C64769A81}"/>
                </a:ext>
              </a:extLst>
            </p:cNvPr>
            <p:cNvSpPr/>
            <p:nvPr/>
          </p:nvSpPr>
          <p:spPr>
            <a:xfrm>
              <a:off x="7719119"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2248BEA6-4D74-6A47-BCAA-9F5AF987A9CE}"/>
                </a:ext>
              </a:extLst>
            </p:cNvPr>
            <p:cNvSpPr/>
            <p:nvPr/>
          </p:nvSpPr>
          <p:spPr>
            <a:xfrm>
              <a:off x="7834319" y="1361160"/>
              <a:ext cx="35280" cy="268560"/>
            </a:xfrm>
            <a:custGeom>
              <a:avLst/>
              <a:gdLst/>
              <a:ahLst/>
              <a:cxnLst>
                <a:cxn ang="3cd4">
                  <a:pos x="hc" y="t"/>
                </a:cxn>
                <a:cxn ang="cd2">
                  <a:pos x="l" y="vc"/>
                </a:cxn>
                <a:cxn ang="cd4">
                  <a:pos x="hc" y="b"/>
                </a:cxn>
                <a:cxn ang="0">
                  <a:pos x="r" y="vc"/>
                </a:cxn>
              </a:cxnLst>
              <a:rect l="l" t="t" r="r" b="b"/>
              <a:pathLst>
                <a:path w="99" h="747">
                  <a:moveTo>
                    <a:pt x="99" y="747"/>
                  </a:moveTo>
                  <a:lnTo>
                    <a:pt x="99" y="719"/>
                  </a:lnTo>
                  <a:lnTo>
                    <a:pt x="29" y="719"/>
                  </a:lnTo>
                  <a:lnTo>
                    <a:pt x="29" y="30"/>
                  </a:lnTo>
                  <a:lnTo>
                    <a:pt x="99" y="30"/>
                  </a:lnTo>
                  <a:lnTo>
                    <a:pt x="99" y="0"/>
                  </a:lnTo>
                  <a:lnTo>
                    <a:pt x="0" y="0"/>
                  </a:lnTo>
                  <a:lnTo>
                    <a:pt x="0"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846DEA25-3460-5F4D-BEAA-9A799968F661}"/>
                </a:ext>
              </a:extLst>
            </p:cNvPr>
            <p:cNvSpPr/>
            <p:nvPr/>
          </p:nvSpPr>
          <p:spPr>
            <a:xfrm>
              <a:off x="7882920" y="1443240"/>
              <a:ext cx="104760" cy="122040"/>
            </a:xfrm>
            <a:custGeom>
              <a:avLst/>
              <a:gdLst/>
              <a:ahLst/>
              <a:cxnLst>
                <a:cxn ang="3cd4">
                  <a:pos x="hc" y="t"/>
                </a:cxn>
                <a:cxn ang="cd2">
                  <a:pos x="l" y="vc"/>
                </a:cxn>
                <a:cxn ang="cd4">
                  <a:pos x="hc" y="b"/>
                </a:cxn>
                <a:cxn ang="0">
                  <a:pos x="r" y="vc"/>
                </a:cxn>
              </a:cxnLst>
              <a:rect l="l" t="t" r="r" b="b"/>
              <a:pathLst>
                <a:path w="292" h="340">
                  <a:moveTo>
                    <a:pt x="42" y="287"/>
                  </a:moveTo>
                  <a:cubicBezTo>
                    <a:pt x="40" y="299"/>
                    <a:pt x="35" y="316"/>
                    <a:pt x="35" y="320"/>
                  </a:cubicBezTo>
                  <a:cubicBezTo>
                    <a:pt x="35" y="333"/>
                    <a:pt x="45" y="340"/>
                    <a:pt x="57" y="340"/>
                  </a:cubicBezTo>
                  <a:cubicBezTo>
                    <a:pt x="65" y="340"/>
                    <a:pt x="78" y="333"/>
                    <a:pt x="83" y="320"/>
                  </a:cubicBezTo>
                  <a:cubicBezTo>
                    <a:pt x="85" y="316"/>
                    <a:pt x="109" y="214"/>
                    <a:pt x="112" y="201"/>
                  </a:cubicBezTo>
                  <a:cubicBezTo>
                    <a:pt x="117" y="175"/>
                    <a:pt x="130" y="122"/>
                    <a:pt x="135" y="102"/>
                  </a:cubicBezTo>
                  <a:cubicBezTo>
                    <a:pt x="138" y="93"/>
                    <a:pt x="157" y="57"/>
                    <a:pt x="175" y="41"/>
                  </a:cubicBezTo>
                  <a:cubicBezTo>
                    <a:pt x="180" y="36"/>
                    <a:pt x="201" y="17"/>
                    <a:pt x="232" y="17"/>
                  </a:cubicBezTo>
                  <a:cubicBezTo>
                    <a:pt x="252" y="17"/>
                    <a:pt x="261" y="25"/>
                    <a:pt x="263" y="25"/>
                  </a:cubicBezTo>
                  <a:cubicBezTo>
                    <a:pt x="240" y="29"/>
                    <a:pt x="226" y="48"/>
                    <a:pt x="226" y="66"/>
                  </a:cubicBezTo>
                  <a:cubicBezTo>
                    <a:pt x="226" y="78"/>
                    <a:pt x="234" y="93"/>
                    <a:pt x="254" y="93"/>
                  </a:cubicBezTo>
                  <a:cubicBezTo>
                    <a:pt x="271" y="93"/>
                    <a:pt x="292" y="76"/>
                    <a:pt x="292" y="49"/>
                  </a:cubicBezTo>
                  <a:cubicBezTo>
                    <a:pt x="292" y="22"/>
                    <a:pt x="269" y="0"/>
                    <a:pt x="232" y="0"/>
                  </a:cubicBezTo>
                  <a:cubicBezTo>
                    <a:pt x="185" y="0"/>
                    <a:pt x="154" y="38"/>
                    <a:pt x="141" y="57"/>
                  </a:cubicBezTo>
                  <a:cubicBezTo>
                    <a:pt x="135" y="24"/>
                    <a:pt x="109" y="0"/>
                    <a:pt x="75" y="0"/>
                  </a:cubicBezTo>
                  <a:cubicBezTo>
                    <a:pt x="42" y="0"/>
                    <a:pt x="29" y="29"/>
                    <a:pt x="23" y="43"/>
                  </a:cubicBezTo>
                  <a:cubicBezTo>
                    <a:pt x="10" y="68"/>
                    <a:pt x="0" y="114"/>
                    <a:pt x="0" y="116"/>
                  </a:cubicBezTo>
                  <a:cubicBezTo>
                    <a:pt x="0" y="122"/>
                    <a:pt x="7" y="122"/>
                    <a:pt x="8" y="122"/>
                  </a:cubicBezTo>
                  <a:cubicBezTo>
                    <a:pt x="16" y="122"/>
                    <a:pt x="16" y="122"/>
                    <a:pt x="21" y="106"/>
                  </a:cubicBezTo>
                  <a:cubicBezTo>
                    <a:pt x="32" y="52"/>
                    <a:pt x="47" y="17"/>
                    <a:pt x="73" y="17"/>
                  </a:cubicBezTo>
                  <a:cubicBezTo>
                    <a:pt x="86" y="17"/>
                    <a:pt x="95" y="22"/>
                    <a:pt x="95" y="51"/>
                  </a:cubicBezTo>
                  <a:cubicBezTo>
                    <a:pt x="95" y="66"/>
                    <a:pt x="92" y="75"/>
                    <a:pt x="85"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5AC25DD7-B001-C947-84C1-7711A4729B41}"/>
                </a:ext>
              </a:extLst>
            </p:cNvPr>
            <p:cNvSpPr/>
            <p:nvPr/>
          </p:nvSpPr>
          <p:spPr>
            <a:xfrm>
              <a:off x="8069040" y="1405440"/>
              <a:ext cx="171000" cy="179280"/>
            </a:xfrm>
            <a:custGeom>
              <a:avLst/>
              <a:gdLst/>
              <a:ahLst/>
              <a:cxnLst>
                <a:cxn ang="3cd4">
                  <a:pos x="hc" y="t"/>
                </a:cxn>
                <a:cxn ang="cd2">
                  <a:pos x="l" y="vc"/>
                </a:cxn>
                <a:cxn ang="cd4">
                  <a:pos x="hc" y="b"/>
                </a:cxn>
                <a:cxn ang="0">
                  <a:pos x="r" y="vc"/>
                </a:cxn>
              </a:cxnLst>
              <a:rect l="l" t="t" r="r" b="b"/>
              <a:pathLst>
                <a:path w="476" h="499">
                  <a:moveTo>
                    <a:pt x="254" y="265"/>
                  </a:moveTo>
                  <a:lnTo>
                    <a:pt x="453" y="265"/>
                  </a:lnTo>
                  <a:cubicBezTo>
                    <a:pt x="463" y="265"/>
                    <a:pt x="476" y="265"/>
                    <a:pt x="476" y="250"/>
                  </a:cubicBezTo>
                  <a:cubicBezTo>
                    <a:pt x="476" y="234"/>
                    <a:pt x="463" y="234"/>
                    <a:pt x="453" y="234"/>
                  </a:cubicBezTo>
                  <a:lnTo>
                    <a:pt x="254" y="234"/>
                  </a:lnTo>
                  <a:lnTo>
                    <a:pt x="254" y="25"/>
                  </a:lnTo>
                  <a:cubicBezTo>
                    <a:pt x="254" y="14"/>
                    <a:pt x="254" y="0"/>
                    <a:pt x="239" y="0"/>
                  </a:cubicBezTo>
                  <a:cubicBezTo>
                    <a:pt x="224" y="0"/>
                    <a:pt x="224" y="14"/>
                    <a:pt x="224" y="25"/>
                  </a:cubicBezTo>
                  <a:lnTo>
                    <a:pt x="224" y="234"/>
                  </a:lnTo>
                  <a:lnTo>
                    <a:pt x="25" y="234"/>
                  </a:lnTo>
                  <a:cubicBezTo>
                    <a:pt x="13" y="234"/>
                    <a:pt x="0" y="234"/>
                    <a:pt x="0" y="250"/>
                  </a:cubicBezTo>
                  <a:cubicBezTo>
                    <a:pt x="0" y="265"/>
                    <a:pt x="13" y="265"/>
                    <a:pt x="25" y="265"/>
                  </a:cubicBezTo>
                  <a:lnTo>
                    <a:pt x="224" y="265"/>
                  </a:lnTo>
                  <a:lnTo>
                    <a:pt x="224" y="474"/>
                  </a:lnTo>
                  <a:cubicBezTo>
                    <a:pt x="224" y="484"/>
                    <a:pt x="224" y="499"/>
                    <a:pt x="239" y="499"/>
                  </a:cubicBezTo>
                  <a:cubicBezTo>
                    <a:pt x="254" y="499"/>
                    <a:pt x="254" y="484"/>
                    <a:pt x="254" y="4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A041C977-8526-804B-95AF-AEE60CBF662C}"/>
                </a:ext>
              </a:extLst>
            </p:cNvPr>
            <p:cNvSpPr/>
            <p:nvPr/>
          </p:nvSpPr>
          <p:spPr>
            <a:xfrm>
              <a:off x="8315280" y="1443240"/>
              <a:ext cx="135000" cy="176760"/>
            </a:xfrm>
            <a:custGeom>
              <a:avLst/>
              <a:gdLst/>
              <a:ahLst/>
              <a:cxnLst>
                <a:cxn ang="3cd4">
                  <a:pos x="hc" y="t"/>
                </a:cxn>
                <a:cxn ang="cd2">
                  <a:pos x="l" y="vc"/>
                </a:cxn>
                <a:cxn ang="cd4">
                  <a:pos x="hc" y="b"/>
                </a:cxn>
                <a:cxn ang="0">
                  <a:pos x="r" y="vc"/>
                </a:cxn>
              </a:cxnLst>
              <a:rect l="l" t="t" r="r" b="b"/>
              <a:pathLst>
                <a:path w="376" h="492">
                  <a:moveTo>
                    <a:pt x="16" y="141"/>
                  </a:moveTo>
                  <a:cubicBezTo>
                    <a:pt x="44" y="54"/>
                    <a:pt x="122" y="54"/>
                    <a:pt x="130" y="54"/>
                  </a:cubicBezTo>
                  <a:cubicBezTo>
                    <a:pt x="239" y="54"/>
                    <a:pt x="247" y="185"/>
                    <a:pt x="247" y="244"/>
                  </a:cubicBezTo>
                  <a:cubicBezTo>
                    <a:pt x="247" y="290"/>
                    <a:pt x="244" y="302"/>
                    <a:pt x="237" y="318"/>
                  </a:cubicBezTo>
                  <a:cubicBezTo>
                    <a:pt x="222" y="372"/>
                    <a:pt x="201" y="459"/>
                    <a:pt x="201" y="479"/>
                  </a:cubicBezTo>
                  <a:cubicBezTo>
                    <a:pt x="201" y="488"/>
                    <a:pt x="204" y="492"/>
                    <a:pt x="209" y="492"/>
                  </a:cubicBezTo>
                  <a:cubicBezTo>
                    <a:pt x="219" y="492"/>
                    <a:pt x="226" y="475"/>
                    <a:pt x="232" y="447"/>
                  </a:cubicBezTo>
                  <a:cubicBezTo>
                    <a:pt x="250" y="383"/>
                    <a:pt x="256" y="342"/>
                    <a:pt x="259" y="318"/>
                  </a:cubicBezTo>
                  <a:cubicBezTo>
                    <a:pt x="261" y="309"/>
                    <a:pt x="261" y="299"/>
                    <a:pt x="264" y="288"/>
                  </a:cubicBezTo>
                  <a:cubicBezTo>
                    <a:pt x="287" y="215"/>
                    <a:pt x="334" y="103"/>
                    <a:pt x="362" y="44"/>
                  </a:cubicBezTo>
                  <a:cubicBezTo>
                    <a:pt x="366" y="36"/>
                    <a:pt x="376" y="19"/>
                    <a:pt x="376" y="16"/>
                  </a:cubicBezTo>
                  <a:cubicBezTo>
                    <a:pt x="376" y="8"/>
                    <a:pt x="368" y="8"/>
                    <a:pt x="366" y="8"/>
                  </a:cubicBezTo>
                  <a:cubicBezTo>
                    <a:pt x="366" y="8"/>
                    <a:pt x="361" y="8"/>
                    <a:pt x="359" y="14"/>
                  </a:cubicBezTo>
                  <a:cubicBezTo>
                    <a:pt x="321" y="85"/>
                    <a:pt x="292" y="160"/>
                    <a:pt x="264" y="234"/>
                  </a:cubicBezTo>
                  <a:cubicBezTo>
                    <a:pt x="263" y="212"/>
                    <a:pt x="263" y="155"/>
                    <a:pt x="235" y="81"/>
                  </a:cubicBezTo>
                  <a:cubicBezTo>
                    <a:pt x="217" y="38"/>
                    <a:pt x="189" y="0"/>
                    <a:pt x="140" y="0"/>
                  </a:cubicBezTo>
                  <a:cubicBezTo>
                    <a:pt x="50" y="0"/>
                    <a:pt x="0" y="114"/>
                    <a:pt x="0" y="138"/>
                  </a:cubicBezTo>
                  <a:cubicBezTo>
                    <a:pt x="0" y="144"/>
                    <a:pt x="7" y="144"/>
                    <a:pt x="13" y="1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A1E1D496-DB98-6B40-9200-43461AE6D223}"/>
                </a:ext>
              </a:extLst>
            </p:cNvPr>
            <p:cNvSpPr/>
            <p:nvPr/>
          </p:nvSpPr>
          <p:spPr>
            <a:xfrm>
              <a:off x="8471520" y="1378799"/>
              <a:ext cx="183240" cy="189720"/>
            </a:xfrm>
            <a:custGeom>
              <a:avLst/>
              <a:gdLst/>
              <a:ahLst/>
              <a:cxnLst>
                <a:cxn ang="3cd4">
                  <a:pos x="hc" y="t"/>
                </a:cxn>
                <a:cxn ang="cd2">
                  <a:pos x="l" y="vc"/>
                </a:cxn>
                <a:cxn ang="cd4">
                  <a:pos x="hc" y="b"/>
                </a:cxn>
                <a:cxn ang="0">
                  <a:pos x="r" y="vc"/>
                </a:cxn>
              </a:cxnLst>
              <a:rect l="l" t="t" r="r" b="b"/>
              <a:pathLst>
                <a:path w="510" h="528">
                  <a:moveTo>
                    <a:pt x="409" y="85"/>
                  </a:moveTo>
                  <a:cubicBezTo>
                    <a:pt x="445" y="27"/>
                    <a:pt x="474" y="25"/>
                    <a:pt x="500" y="24"/>
                  </a:cubicBezTo>
                  <a:cubicBezTo>
                    <a:pt x="510" y="22"/>
                    <a:pt x="510" y="10"/>
                    <a:pt x="510" y="8"/>
                  </a:cubicBezTo>
                  <a:cubicBezTo>
                    <a:pt x="510" y="3"/>
                    <a:pt x="506" y="0"/>
                    <a:pt x="500" y="0"/>
                  </a:cubicBezTo>
                  <a:cubicBezTo>
                    <a:pt x="482" y="0"/>
                    <a:pt x="461" y="2"/>
                    <a:pt x="441" y="2"/>
                  </a:cubicBezTo>
                  <a:cubicBezTo>
                    <a:pt x="419" y="2"/>
                    <a:pt x="394" y="0"/>
                    <a:pt x="371" y="0"/>
                  </a:cubicBezTo>
                  <a:cubicBezTo>
                    <a:pt x="366" y="0"/>
                    <a:pt x="357" y="0"/>
                    <a:pt x="357" y="14"/>
                  </a:cubicBezTo>
                  <a:cubicBezTo>
                    <a:pt x="357" y="22"/>
                    <a:pt x="364" y="24"/>
                    <a:pt x="368" y="24"/>
                  </a:cubicBezTo>
                  <a:cubicBezTo>
                    <a:pt x="388" y="25"/>
                    <a:pt x="403" y="32"/>
                    <a:pt x="403" y="48"/>
                  </a:cubicBezTo>
                  <a:cubicBezTo>
                    <a:pt x="403" y="60"/>
                    <a:pt x="391" y="76"/>
                    <a:pt x="391" y="76"/>
                  </a:cubicBezTo>
                  <a:lnTo>
                    <a:pt x="172" y="442"/>
                  </a:lnTo>
                  <a:lnTo>
                    <a:pt x="123" y="46"/>
                  </a:lnTo>
                  <a:cubicBezTo>
                    <a:pt x="123" y="32"/>
                    <a:pt x="140" y="24"/>
                    <a:pt x="172" y="24"/>
                  </a:cubicBezTo>
                  <a:cubicBezTo>
                    <a:pt x="182" y="24"/>
                    <a:pt x="190" y="24"/>
                    <a:pt x="190" y="8"/>
                  </a:cubicBezTo>
                  <a:cubicBezTo>
                    <a:pt x="190" y="2"/>
                    <a:pt x="185" y="0"/>
                    <a:pt x="180" y="0"/>
                  </a:cubicBezTo>
                  <a:cubicBezTo>
                    <a:pt x="151" y="0"/>
                    <a:pt x="120" y="2"/>
                    <a:pt x="91" y="2"/>
                  </a:cubicBezTo>
                  <a:cubicBezTo>
                    <a:pt x="78" y="2"/>
                    <a:pt x="65" y="2"/>
                    <a:pt x="52" y="2"/>
                  </a:cubicBezTo>
                  <a:cubicBezTo>
                    <a:pt x="39" y="2"/>
                    <a:pt x="26" y="0"/>
                    <a:pt x="13" y="0"/>
                  </a:cubicBezTo>
                  <a:cubicBezTo>
                    <a:pt x="8" y="0"/>
                    <a:pt x="0" y="0"/>
                    <a:pt x="0" y="14"/>
                  </a:cubicBezTo>
                  <a:cubicBezTo>
                    <a:pt x="0" y="24"/>
                    <a:pt x="7" y="24"/>
                    <a:pt x="18" y="24"/>
                  </a:cubicBezTo>
                  <a:cubicBezTo>
                    <a:pt x="58" y="24"/>
                    <a:pt x="58" y="30"/>
                    <a:pt x="60" y="49"/>
                  </a:cubicBezTo>
                  <a:lnTo>
                    <a:pt x="117" y="511"/>
                  </a:lnTo>
                  <a:cubicBezTo>
                    <a:pt x="120" y="524"/>
                    <a:pt x="122" y="528"/>
                    <a:pt x="132" y="528"/>
                  </a:cubicBezTo>
                  <a:cubicBezTo>
                    <a:pt x="142" y="528"/>
                    <a:pt x="146" y="524"/>
                    <a:pt x="151" y="5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22D23247-53DB-3F4A-9423-87888AD568D2}"/>
                </a:ext>
              </a:extLst>
            </p:cNvPr>
            <p:cNvSpPr/>
            <p:nvPr/>
          </p:nvSpPr>
          <p:spPr>
            <a:xfrm>
              <a:off x="8671320" y="1370159"/>
              <a:ext cx="107640" cy="83520"/>
            </a:xfrm>
            <a:custGeom>
              <a:avLst/>
              <a:gdLst/>
              <a:ahLst/>
              <a:cxnLst>
                <a:cxn ang="3cd4">
                  <a:pos x="hc" y="t"/>
                </a:cxn>
                <a:cxn ang="cd2">
                  <a:pos x="l" y="vc"/>
                </a:cxn>
                <a:cxn ang="cd4">
                  <a:pos x="hc" y="b"/>
                </a:cxn>
                <a:cxn ang="0">
                  <a:pos x="r" y="vc"/>
                </a:cxn>
              </a:cxnLst>
              <a:rect l="l" t="t" r="r" b="b"/>
              <a:pathLst>
                <a:path w="300" h="233">
                  <a:moveTo>
                    <a:pt x="133" y="36"/>
                  </a:moveTo>
                  <a:lnTo>
                    <a:pt x="193" y="36"/>
                  </a:lnTo>
                  <a:cubicBezTo>
                    <a:pt x="185" y="68"/>
                    <a:pt x="175" y="116"/>
                    <a:pt x="175" y="156"/>
                  </a:cubicBezTo>
                  <a:cubicBezTo>
                    <a:pt x="175" y="179"/>
                    <a:pt x="177" y="192"/>
                    <a:pt x="180" y="204"/>
                  </a:cubicBezTo>
                  <a:cubicBezTo>
                    <a:pt x="189" y="229"/>
                    <a:pt x="195" y="233"/>
                    <a:pt x="203" y="233"/>
                  </a:cubicBezTo>
                  <a:cubicBezTo>
                    <a:pt x="214" y="233"/>
                    <a:pt x="226" y="220"/>
                    <a:pt x="226" y="209"/>
                  </a:cubicBezTo>
                  <a:cubicBezTo>
                    <a:pt x="226" y="204"/>
                    <a:pt x="226" y="202"/>
                    <a:pt x="222" y="197"/>
                  </a:cubicBezTo>
                  <a:cubicBezTo>
                    <a:pt x="212" y="177"/>
                    <a:pt x="204" y="147"/>
                    <a:pt x="204" y="103"/>
                  </a:cubicBezTo>
                  <a:cubicBezTo>
                    <a:pt x="204" y="93"/>
                    <a:pt x="204" y="73"/>
                    <a:pt x="211" y="36"/>
                  </a:cubicBezTo>
                  <a:lnTo>
                    <a:pt x="274" y="36"/>
                  </a:lnTo>
                  <a:cubicBezTo>
                    <a:pt x="282" y="36"/>
                    <a:pt x="287" y="36"/>
                    <a:pt x="292" y="32"/>
                  </a:cubicBezTo>
                  <a:cubicBezTo>
                    <a:pt x="299" y="25"/>
                    <a:pt x="300" y="19"/>
                    <a:pt x="300" y="16"/>
                  </a:cubicBezTo>
                  <a:cubicBezTo>
                    <a:pt x="300" y="0"/>
                    <a:pt x="287" y="0"/>
                    <a:pt x="279" y="0"/>
                  </a:cubicBezTo>
                  <a:lnTo>
                    <a:pt x="89" y="0"/>
                  </a:lnTo>
                  <a:cubicBezTo>
                    <a:pt x="70" y="0"/>
                    <a:pt x="55" y="5"/>
                    <a:pt x="32" y="27"/>
                  </a:cubicBezTo>
                  <a:cubicBezTo>
                    <a:pt x="20" y="39"/>
                    <a:pt x="0" y="68"/>
                    <a:pt x="0" y="71"/>
                  </a:cubicBezTo>
                  <a:cubicBezTo>
                    <a:pt x="0" y="78"/>
                    <a:pt x="7" y="78"/>
                    <a:pt x="8" y="78"/>
                  </a:cubicBezTo>
                  <a:cubicBezTo>
                    <a:pt x="15" y="78"/>
                    <a:pt x="15" y="78"/>
                    <a:pt x="18" y="73"/>
                  </a:cubicBezTo>
                  <a:cubicBezTo>
                    <a:pt x="44" y="36"/>
                    <a:pt x="75" y="36"/>
                    <a:pt x="86" y="36"/>
                  </a:cubicBezTo>
                  <a:lnTo>
                    <a:pt x="115" y="36"/>
                  </a:lnTo>
                  <a:cubicBezTo>
                    <a:pt x="100" y="93"/>
                    <a:pt x="73" y="156"/>
                    <a:pt x="58" y="187"/>
                  </a:cubicBezTo>
                  <a:cubicBezTo>
                    <a:pt x="55" y="193"/>
                    <a:pt x="50" y="206"/>
                    <a:pt x="49" y="207"/>
                  </a:cubicBezTo>
                  <a:cubicBezTo>
                    <a:pt x="49" y="209"/>
                    <a:pt x="47" y="212"/>
                    <a:pt x="47" y="215"/>
                  </a:cubicBezTo>
                  <a:cubicBezTo>
                    <a:pt x="47" y="225"/>
                    <a:pt x="54" y="233"/>
                    <a:pt x="65" y="233"/>
                  </a:cubicBezTo>
                  <a:cubicBezTo>
                    <a:pt x="85" y="233"/>
                    <a:pt x="91" y="209"/>
                    <a:pt x="102" y="16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E5652841-495C-0A4E-ABE0-EA22430B6BB8}"/>
                </a:ext>
              </a:extLst>
            </p:cNvPr>
            <p:cNvSpPr/>
            <p:nvPr/>
          </p:nvSpPr>
          <p:spPr>
            <a:xfrm>
              <a:off x="8828280" y="1361160"/>
              <a:ext cx="59760" cy="268560"/>
            </a:xfrm>
            <a:custGeom>
              <a:avLst/>
              <a:gdLst/>
              <a:ahLst/>
              <a:cxnLst>
                <a:cxn ang="3cd4">
                  <a:pos x="hc" y="t"/>
                </a:cxn>
                <a:cxn ang="cd2">
                  <a:pos x="l" y="vc"/>
                </a:cxn>
                <a:cxn ang="cd4">
                  <a:pos x="hc" y="b"/>
                </a:cxn>
                <a:cxn ang="0">
                  <a:pos x="r" y="vc"/>
                </a:cxn>
              </a:cxnLst>
              <a:rect l="l" t="t" r="r" b="b"/>
              <a:pathLst>
                <a:path w="167" h="747">
                  <a:moveTo>
                    <a:pt x="167" y="741"/>
                  </a:moveTo>
                  <a:cubicBezTo>
                    <a:pt x="167" y="739"/>
                    <a:pt x="167" y="737"/>
                    <a:pt x="154" y="723"/>
                  </a:cubicBezTo>
                  <a:cubicBezTo>
                    <a:pt x="65" y="630"/>
                    <a:pt x="42" y="489"/>
                    <a:pt x="42" y="374"/>
                  </a:cubicBezTo>
                  <a:cubicBezTo>
                    <a:pt x="42" y="244"/>
                    <a:pt x="70" y="114"/>
                    <a:pt x="157" y="20"/>
                  </a:cubicBezTo>
                  <a:cubicBezTo>
                    <a:pt x="167" y="12"/>
                    <a:pt x="167" y="10"/>
                    <a:pt x="167" y="7"/>
                  </a:cubicBezTo>
                  <a:cubicBezTo>
                    <a:pt x="167" y="2"/>
                    <a:pt x="164" y="0"/>
                    <a:pt x="159" y="0"/>
                  </a:cubicBezTo>
                  <a:cubicBezTo>
                    <a:pt x="152" y="0"/>
                    <a:pt x="87" y="51"/>
                    <a:pt x="45" y="146"/>
                  </a:cubicBezTo>
                  <a:cubicBezTo>
                    <a:pt x="8" y="228"/>
                    <a:pt x="0" y="311"/>
                    <a:pt x="0" y="374"/>
                  </a:cubicBezTo>
                  <a:cubicBezTo>
                    <a:pt x="0" y="433"/>
                    <a:pt x="8" y="523"/>
                    <a:pt x="47" y="608"/>
                  </a:cubicBezTo>
                  <a:cubicBezTo>
                    <a:pt x="91" y="700"/>
                    <a:pt x="152" y="747"/>
                    <a:pt x="159" y="747"/>
                  </a:cubicBezTo>
                  <a:cubicBezTo>
                    <a:pt x="164" y="747"/>
                    <a:pt x="167" y="746"/>
                    <a:pt x="167" y="7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3552D61E-A647-9848-A845-57A147A37F8E}"/>
                </a:ext>
              </a:extLst>
            </p:cNvPr>
            <p:cNvSpPr/>
            <p:nvPr/>
          </p:nvSpPr>
          <p:spPr>
            <a:xfrm>
              <a:off x="8915399" y="1443240"/>
              <a:ext cx="94680" cy="122040"/>
            </a:xfrm>
            <a:custGeom>
              <a:avLst/>
              <a:gdLst/>
              <a:ahLst/>
              <a:cxnLst>
                <a:cxn ang="3cd4">
                  <a:pos x="hc" y="t"/>
                </a:cxn>
                <a:cxn ang="cd2">
                  <a:pos x="l" y="vc"/>
                </a:cxn>
                <a:cxn ang="cd4">
                  <a:pos x="hc" y="b"/>
                </a:cxn>
                <a:cxn ang="0">
                  <a:pos x="r" y="vc"/>
                </a:cxn>
              </a:cxnLst>
              <a:rect l="l" t="t" r="r" b="b"/>
              <a:pathLst>
                <a:path w="264" h="340">
                  <a:moveTo>
                    <a:pt x="244" y="51"/>
                  </a:moveTo>
                  <a:cubicBezTo>
                    <a:pt x="222" y="51"/>
                    <a:pt x="209" y="68"/>
                    <a:pt x="209" y="85"/>
                  </a:cubicBezTo>
                  <a:cubicBezTo>
                    <a:pt x="209" y="95"/>
                    <a:pt x="216" y="107"/>
                    <a:pt x="230" y="107"/>
                  </a:cubicBezTo>
                  <a:cubicBezTo>
                    <a:pt x="247" y="107"/>
                    <a:pt x="264" y="93"/>
                    <a:pt x="264" y="65"/>
                  </a:cubicBezTo>
                  <a:cubicBezTo>
                    <a:pt x="264" y="30"/>
                    <a:pt x="234" y="0"/>
                    <a:pt x="179" y="0"/>
                  </a:cubicBezTo>
                  <a:cubicBezTo>
                    <a:pt x="85" y="0"/>
                    <a:pt x="57" y="76"/>
                    <a:pt x="57" y="109"/>
                  </a:cubicBezTo>
                  <a:cubicBezTo>
                    <a:pt x="57" y="168"/>
                    <a:pt x="110" y="180"/>
                    <a:pt x="132" y="184"/>
                  </a:cubicBezTo>
                  <a:cubicBezTo>
                    <a:pt x="169" y="192"/>
                    <a:pt x="206" y="198"/>
                    <a:pt x="206" y="241"/>
                  </a:cubicBezTo>
                  <a:cubicBezTo>
                    <a:pt x="206" y="260"/>
                    <a:pt x="190" y="323"/>
                    <a:pt x="104" y="323"/>
                  </a:cubicBezTo>
                  <a:cubicBezTo>
                    <a:pt x="92" y="323"/>
                    <a:pt x="37" y="323"/>
                    <a:pt x="21" y="283"/>
                  </a:cubicBezTo>
                  <a:cubicBezTo>
                    <a:pt x="49" y="287"/>
                    <a:pt x="67" y="265"/>
                    <a:pt x="67" y="243"/>
                  </a:cubicBezTo>
                  <a:cubicBezTo>
                    <a:pt x="67" y="226"/>
                    <a:pt x="55" y="217"/>
                    <a:pt x="40" y="217"/>
                  </a:cubicBezTo>
                  <a:cubicBezTo>
                    <a:pt x="21" y="217"/>
                    <a:pt x="0" y="233"/>
                    <a:pt x="0" y="266"/>
                  </a:cubicBezTo>
                  <a:cubicBezTo>
                    <a:pt x="0" y="309"/>
                    <a:pt x="40" y="340"/>
                    <a:pt x="102" y="340"/>
                  </a:cubicBezTo>
                  <a:cubicBezTo>
                    <a:pt x="219" y="340"/>
                    <a:pt x="247" y="250"/>
                    <a:pt x="247" y="215"/>
                  </a:cubicBezTo>
                  <a:cubicBezTo>
                    <a:pt x="247" y="188"/>
                    <a:pt x="234" y="170"/>
                    <a:pt x="224" y="160"/>
                  </a:cubicBezTo>
                  <a:cubicBezTo>
                    <a:pt x="204" y="139"/>
                    <a:pt x="185" y="136"/>
                    <a:pt x="152" y="129"/>
                  </a:cubicBezTo>
                  <a:cubicBezTo>
                    <a:pt x="127" y="122"/>
                    <a:pt x="99" y="117"/>
                    <a:pt x="99" y="84"/>
                  </a:cubicBezTo>
                  <a:cubicBezTo>
                    <a:pt x="99" y="63"/>
                    <a:pt x="115" y="17"/>
                    <a:pt x="179" y="17"/>
                  </a:cubicBezTo>
                  <a:cubicBezTo>
                    <a:pt x="197" y="17"/>
                    <a:pt x="232" y="22"/>
                    <a:pt x="244" y="5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87AF046E-A558-6744-A378-AA8EB3DF05BC}"/>
                </a:ext>
              </a:extLst>
            </p:cNvPr>
            <p:cNvSpPr/>
            <p:nvPr/>
          </p:nvSpPr>
          <p:spPr>
            <a:xfrm>
              <a:off x="9030960" y="1346400"/>
              <a:ext cx="45360" cy="97560"/>
            </a:xfrm>
            <a:custGeom>
              <a:avLst/>
              <a:gdLst/>
              <a:ahLst/>
              <a:cxnLst>
                <a:cxn ang="3cd4">
                  <a:pos x="hc" y="t"/>
                </a:cxn>
                <a:cxn ang="cd2">
                  <a:pos x="l" y="vc"/>
                </a:cxn>
                <a:cxn ang="cd4">
                  <a:pos x="hc" y="b"/>
                </a:cxn>
                <a:cxn ang="0">
                  <a:pos x="r" y="vc"/>
                </a:cxn>
              </a:cxnLst>
              <a:rect l="l" t="t" r="r" b="b"/>
              <a:pathLst>
                <a:path w="127" h="272">
                  <a:moveTo>
                    <a:pt x="122" y="46"/>
                  </a:moveTo>
                  <a:cubicBezTo>
                    <a:pt x="127" y="38"/>
                    <a:pt x="127" y="32"/>
                    <a:pt x="127" y="29"/>
                  </a:cubicBezTo>
                  <a:cubicBezTo>
                    <a:pt x="127" y="12"/>
                    <a:pt x="112" y="0"/>
                    <a:pt x="97" y="0"/>
                  </a:cubicBezTo>
                  <a:cubicBezTo>
                    <a:pt x="78" y="0"/>
                    <a:pt x="72" y="17"/>
                    <a:pt x="70" y="25"/>
                  </a:cubicBezTo>
                  <a:lnTo>
                    <a:pt x="3" y="253"/>
                  </a:lnTo>
                  <a:cubicBezTo>
                    <a:pt x="2" y="253"/>
                    <a:pt x="0" y="260"/>
                    <a:pt x="0" y="260"/>
                  </a:cubicBezTo>
                  <a:cubicBezTo>
                    <a:pt x="0" y="266"/>
                    <a:pt x="16" y="272"/>
                    <a:pt x="20" y="272"/>
                  </a:cubicBezTo>
                  <a:cubicBezTo>
                    <a:pt x="23" y="272"/>
                    <a:pt x="25" y="272"/>
                    <a:pt x="28" y="2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0E5273F5-2F3C-024F-AA3E-09E4EDC1E78E}"/>
                </a:ext>
              </a:extLst>
            </p:cNvPr>
            <p:cNvSpPr/>
            <p:nvPr/>
          </p:nvSpPr>
          <p:spPr>
            <a:xfrm>
              <a:off x="9108360" y="1361160"/>
              <a:ext cx="59760" cy="268560"/>
            </a:xfrm>
            <a:custGeom>
              <a:avLst/>
              <a:gdLst/>
              <a:ahLst/>
              <a:cxnLst>
                <a:cxn ang="3cd4">
                  <a:pos x="hc" y="t"/>
                </a:cxn>
                <a:cxn ang="cd2">
                  <a:pos x="l" y="vc"/>
                </a:cxn>
                <a:cxn ang="cd4">
                  <a:pos x="hc" y="b"/>
                </a:cxn>
                <a:cxn ang="0">
                  <a:pos x="r" y="vc"/>
                </a:cxn>
              </a:cxnLst>
              <a:rect l="l" t="t" r="r" b="b"/>
              <a:pathLst>
                <a:path w="167" h="747">
                  <a:moveTo>
                    <a:pt x="167" y="374"/>
                  </a:moveTo>
                  <a:cubicBezTo>
                    <a:pt x="167" y="316"/>
                    <a:pt x="159" y="226"/>
                    <a:pt x="120" y="141"/>
                  </a:cubicBezTo>
                  <a:cubicBezTo>
                    <a:pt x="77" y="49"/>
                    <a:pt x="15" y="0"/>
                    <a:pt x="7" y="0"/>
                  </a:cubicBezTo>
                  <a:cubicBezTo>
                    <a:pt x="3" y="0"/>
                    <a:pt x="0" y="3"/>
                    <a:pt x="0" y="7"/>
                  </a:cubicBezTo>
                  <a:cubicBezTo>
                    <a:pt x="0" y="10"/>
                    <a:pt x="0" y="12"/>
                    <a:pt x="13" y="25"/>
                  </a:cubicBezTo>
                  <a:cubicBezTo>
                    <a:pt x="85" y="98"/>
                    <a:pt x="125" y="217"/>
                    <a:pt x="125" y="374"/>
                  </a:cubicBezTo>
                  <a:cubicBezTo>
                    <a:pt x="125" y="501"/>
                    <a:pt x="99" y="633"/>
                    <a:pt x="10" y="727"/>
                  </a:cubicBezTo>
                  <a:cubicBezTo>
                    <a:pt x="0" y="737"/>
                    <a:pt x="0" y="739"/>
                    <a:pt x="0" y="741"/>
                  </a:cubicBezTo>
                  <a:cubicBezTo>
                    <a:pt x="0" y="746"/>
                    <a:pt x="3" y="747"/>
                    <a:pt x="7" y="747"/>
                  </a:cubicBezTo>
                  <a:cubicBezTo>
                    <a:pt x="15" y="747"/>
                    <a:pt x="80" y="696"/>
                    <a:pt x="122" y="601"/>
                  </a:cubicBezTo>
                  <a:cubicBezTo>
                    <a:pt x="159" y="519"/>
                    <a:pt x="167" y="437"/>
                    <a:pt x="167" y="3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3E7E3E81-B3C2-1A4E-AC87-373416795FAD}"/>
                </a:ext>
              </a:extLst>
            </p:cNvPr>
            <p:cNvSpPr/>
            <p:nvPr/>
          </p:nvSpPr>
          <p:spPr>
            <a:xfrm>
              <a:off x="9198720" y="1361160"/>
              <a:ext cx="35280" cy="268560"/>
            </a:xfrm>
            <a:custGeom>
              <a:avLst/>
              <a:gdLst/>
              <a:ahLst/>
              <a:cxnLst>
                <a:cxn ang="3cd4">
                  <a:pos x="hc" y="t"/>
                </a:cxn>
                <a:cxn ang="cd2">
                  <a:pos x="l" y="vc"/>
                </a:cxn>
                <a:cxn ang="cd4">
                  <a:pos x="hc" y="b"/>
                </a:cxn>
                <a:cxn ang="0">
                  <a:pos x="r" y="vc"/>
                </a:cxn>
              </a:cxnLst>
              <a:rect l="l" t="t" r="r" b="b"/>
              <a:pathLst>
                <a:path w="99" h="747">
                  <a:moveTo>
                    <a:pt x="99" y="0"/>
                  </a:moveTo>
                  <a:lnTo>
                    <a:pt x="0" y="0"/>
                  </a:lnTo>
                  <a:lnTo>
                    <a:pt x="0" y="30"/>
                  </a:lnTo>
                  <a:lnTo>
                    <a:pt x="70" y="30"/>
                  </a:lnTo>
                  <a:lnTo>
                    <a:pt x="70" y="719"/>
                  </a:lnTo>
                  <a:lnTo>
                    <a:pt x="0" y="719"/>
                  </a:lnTo>
                  <a:lnTo>
                    <a:pt x="0" y="747"/>
                  </a:lnTo>
                  <a:lnTo>
                    <a:pt x="99" y="74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extLst>
      <p:ext uri="{BB962C8B-B14F-4D97-AF65-F5344CB8AC3E}">
        <p14:creationId xmlns:p14="http://schemas.microsoft.com/office/powerpoint/2010/main" val="3511641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5922D6B-6E34-E245-9066-32C8B99E2810}"/>
              </a:ext>
            </a:extLst>
          </p:cNvPr>
          <p:cNvSpPr>
            <a:spLocks noGrp="1"/>
          </p:cNvSpPr>
          <p:nvPr>
            <p:ph type="sldNum" idx="12"/>
          </p:nvPr>
        </p:nvSpPr>
        <p:spPr/>
        <p:txBody>
          <a:bodyPr/>
          <a:lstStyle/>
          <a:p>
            <a:fld id="{527E7EC7-8AF2-FC40-814D-E4B88BB724CC}" type="slidenum">
              <a:rPr lang="en-US" altLang="en-US"/>
              <a:pPr/>
              <a:t>44</a:t>
            </a:fld>
            <a:endParaRPr lang="en-US" altLang="en-US"/>
          </a:p>
        </p:txBody>
      </p:sp>
      <p:sp>
        <p:nvSpPr>
          <p:cNvPr id="64514" name="Text Box 2">
            <a:extLst>
              <a:ext uri="{FF2B5EF4-FFF2-40B4-BE49-F238E27FC236}">
                <a16:creationId xmlns:a16="http://schemas.microsoft.com/office/drawing/2014/main" id="{88D30AB2-66B1-BF4F-A8C6-98F795436B4D}"/>
              </a:ext>
            </a:extLst>
          </p:cNvPr>
          <p:cNvSpPr txBox="1">
            <a:spLocks noChangeArrowheads="1"/>
          </p:cNvSpPr>
          <p:nvPr/>
        </p:nvSpPr>
        <p:spPr bwMode="auto">
          <a:xfrm>
            <a:off x="914400" y="1371600"/>
            <a:ext cx="8229600" cy="552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endParaRPr lang="en-US" altLang="en-US" sz="2400" dirty="0">
              <a:cs typeface="Segoe UI" panose="020B0502040204020203" pitchFamily="34" charset="0"/>
            </a:endParaRPr>
          </a:p>
          <a:p>
            <a:r>
              <a:rPr lang="en-US" altLang="en-US" sz="2400" dirty="0">
                <a:cs typeface="Segoe UI" panose="020B0502040204020203" pitchFamily="34" charset="0"/>
              </a:rPr>
              <a:t>Bellman equation gives</a:t>
            </a:r>
            <a:br>
              <a:rPr lang="en-US" altLang="en-US" sz="2400" dirty="0">
                <a:cs typeface="Segoe UI" panose="020B0502040204020203" pitchFamily="34" charset="0"/>
              </a:rPr>
            </a:br>
            <a:r>
              <a:rPr lang="en-US" altLang="en-US" sz="2400" dirty="0">
                <a:cs typeface="Segoe UI" panose="020B0502040204020203" pitchFamily="34" charset="0"/>
              </a:rPr>
              <a:t>	|S| linear equations (one per state)</a:t>
            </a:r>
            <a:br>
              <a:rPr lang="en-US" altLang="en-US" sz="2400" dirty="0">
                <a:cs typeface="Segoe UI" panose="020B0502040204020203" pitchFamily="34" charset="0"/>
              </a:rPr>
            </a:br>
            <a:r>
              <a:rPr lang="en-US" altLang="en-US" sz="2400" dirty="0">
                <a:cs typeface="Segoe UI" panose="020B0502040204020203" pitchFamily="34" charset="0"/>
              </a:rPr>
              <a:t>	with |S| unknowns (V(s) for each state s)</a:t>
            </a:r>
          </a:p>
          <a:p>
            <a:endParaRPr lang="en-US" altLang="en-US" sz="2400" dirty="0">
              <a:cs typeface="Segoe UI" panose="020B0502040204020203" pitchFamily="34" charset="0"/>
            </a:endParaRPr>
          </a:p>
          <a:p>
            <a:endParaRPr lang="en-US" altLang="en-US" sz="2400" dirty="0">
              <a:cs typeface="Segoe UI" panose="020B0502040204020203" pitchFamily="34" charset="0"/>
            </a:endParaRPr>
          </a:p>
          <a:p>
            <a:endParaRPr lang="en-US" altLang="en-US" sz="2400" dirty="0">
              <a:cs typeface="Segoe UI" panose="020B0502040204020203" pitchFamily="34" charset="0"/>
            </a:endParaRPr>
          </a:p>
          <a:p>
            <a:endParaRPr lang="en-US" altLang="en-US" sz="2400" dirty="0">
              <a:cs typeface="Segoe UI" panose="020B0502040204020203" pitchFamily="34" charset="0"/>
            </a:endParaRPr>
          </a:p>
          <a:p>
            <a:r>
              <a:rPr lang="en-US" altLang="en-US" sz="2400" dirty="0">
                <a:cs typeface="Segoe UI" panose="020B0502040204020203" pitchFamily="34" charset="0"/>
              </a:rPr>
              <a:t>Write it out</a:t>
            </a:r>
            <a:br>
              <a:rPr lang="en-US" altLang="en-US" sz="2400" dirty="0">
                <a:cs typeface="Segoe UI" panose="020B0502040204020203" pitchFamily="34" charset="0"/>
              </a:rPr>
            </a:br>
            <a:endParaRPr lang="en-US" altLang="en-US" sz="2400" dirty="0">
              <a:cs typeface="Segoe UI" panose="020B0502040204020203" pitchFamily="34" charset="0"/>
            </a:endParaRPr>
          </a:p>
        </p:txBody>
      </p:sp>
      <p:grpSp>
        <p:nvGrpSpPr>
          <p:cNvPr id="64515" name="Group 3">
            <a:extLst>
              <a:ext uri="{FF2B5EF4-FFF2-40B4-BE49-F238E27FC236}">
                <a16:creationId xmlns:a16="http://schemas.microsoft.com/office/drawing/2014/main" id="{BD24CC5A-9DD4-A24A-B2A0-583590B83D11}"/>
              </a:ext>
            </a:extLst>
          </p:cNvPr>
          <p:cNvGrpSpPr>
            <a:grpSpLocks/>
          </p:cNvGrpSpPr>
          <p:nvPr/>
        </p:nvGrpSpPr>
        <p:grpSpPr bwMode="auto">
          <a:xfrm>
            <a:off x="1143000" y="3200400"/>
            <a:ext cx="7666038" cy="1031875"/>
            <a:chOff x="720" y="2016"/>
            <a:chExt cx="4829" cy="650"/>
          </a:xfrm>
        </p:grpSpPr>
        <p:pic>
          <p:nvPicPr>
            <p:cNvPr id="64516" name="Picture 4">
              <a:extLst>
                <a:ext uri="{FF2B5EF4-FFF2-40B4-BE49-F238E27FC236}">
                  <a16:creationId xmlns:a16="http://schemas.microsoft.com/office/drawing/2014/main" id="{14668FF8-B638-C64D-8472-13D7C533F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7123" r="24332"/>
            <a:stretch>
              <a:fillRect/>
            </a:stretch>
          </p:blipFill>
          <p:spPr bwMode="auto">
            <a:xfrm>
              <a:off x="787" y="2016"/>
              <a:ext cx="4762" cy="650"/>
            </a:xfrm>
            <a:prstGeom prst="rect">
              <a:avLst/>
            </a:prstGeom>
            <a:noFill/>
            <a:ln>
              <a:noFill/>
            </a:ln>
            <a:effectLst/>
            <a:extLst>
              <a:ext uri="{909E8E84-426E-40DD-AFC4-6F175D3DCCD1}">
                <a14:hiddenFill xmlns:a14="http://schemas.microsoft.com/office/drawing/2010/main">
                  <a:blipFill dpi="0" rotWithShape="0">
                    <a:blip/>
                    <a:srcRect t="67123" r="24332"/>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17" name="Picture 5">
              <a:extLst>
                <a:ext uri="{FF2B5EF4-FFF2-40B4-BE49-F238E27FC236}">
                  <a16:creationId xmlns:a16="http://schemas.microsoft.com/office/drawing/2014/main" id="{8DA28D7C-4928-1A48-8EAE-76D05242F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0378" b="82787"/>
            <a:stretch>
              <a:fillRect/>
            </a:stretch>
          </p:blipFill>
          <p:spPr bwMode="auto">
            <a:xfrm>
              <a:off x="720" y="2131"/>
              <a:ext cx="604" cy="339"/>
            </a:xfrm>
            <a:prstGeom prst="rect">
              <a:avLst/>
            </a:prstGeom>
            <a:noFill/>
            <a:ln>
              <a:noFill/>
            </a:ln>
            <a:effectLst/>
            <a:extLst>
              <a:ext uri="{909E8E84-426E-40DD-AFC4-6F175D3DCCD1}">
                <a14:hiddenFill xmlns:a14="http://schemas.microsoft.com/office/drawing/2010/main">
                  <a:blipFill dpi="0" rotWithShape="0">
                    <a:blip/>
                    <a:srcRect r="90378" b="82787"/>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64518" name="Picture 6">
            <a:extLst>
              <a:ext uri="{FF2B5EF4-FFF2-40B4-BE49-F238E27FC236}">
                <a16:creationId xmlns:a16="http://schemas.microsoft.com/office/drawing/2014/main" id="{CAB0520F-1223-A04B-BBA3-792D7180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39" t="57584" r="57594" b="14395"/>
          <a:stretch>
            <a:fillRect/>
          </a:stretch>
        </p:blipFill>
        <p:spPr bwMode="auto">
          <a:xfrm>
            <a:off x="2925763" y="4572000"/>
            <a:ext cx="6400800" cy="2971800"/>
          </a:xfrm>
          <a:prstGeom prst="rect">
            <a:avLst/>
          </a:prstGeom>
          <a:noFill/>
          <a:ln>
            <a:noFill/>
          </a:ln>
          <a:effectLst/>
          <a:extLst>
            <a:ext uri="{909E8E84-426E-40DD-AFC4-6F175D3DCCD1}">
              <a14:hiddenFill xmlns:a14="http://schemas.microsoft.com/office/drawing/2010/main">
                <a:blipFill dpi="0" rotWithShape="0">
                  <a:blip/>
                  <a:srcRect l="3839" t="57584" r="57594" b="14395"/>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ED856DC6-1D27-3348-B914-3075BB23C8AC}"/>
              </a:ext>
            </a:extLst>
          </p:cNvPr>
          <p:cNvSpPr>
            <a:spLocks noGrp="1"/>
          </p:cNvSpPr>
          <p:nvPr>
            <p:ph type="title"/>
          </p:nvPr>
        </p:nvSpPr>
        <p:spPr>
          <a:xfrm>
            <a:off x="693043" y="402483"/>
            <a:ext cx="8694539" cy="1031875"/>
          </a:xfrm>
        </p:spPr>
        <p:txBody>
          <a:bodyPr/>
          <a:lstStyle/>
          <a:p>
            <a:r>
              <a:rPr lang="en-US" dirty="0"/>
              <a:t>Policy evaluation</a:t>
            </a:r>
          </a:p>
        </p:txBody>
      </p:sp>
      <p:pic>
        <p:nvPicPr>
          <p:cNvPr id="11" name="Picture 13">
            <a:extLst>
              <a:ext uri="{FF2B5EF4-FFF2-40B4-BE49-F238E27FC236}">
                <a16:creationId xmlns:a16="http://schemas.microsoft.com/office/drawing/2014/main" id="{FF6EE439-A11B-B542-B575-5C3F7C1C00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28" r="59717" b="24042"/>
          <a:stretch/>
        </p:blipFill>
        <p:spPr bwMode="auto">
          <a:xfrm>
            <a:off x="625592" y="5468172"/>
            <a:ext cx="1850514" cy="1689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C35D2-0DC9-A242-857A-429530CA1CC1}"/>
              </a:ext>
            </a:extLst>
          </p:cNvPr>
          <p:cNvSpPr>
            <a:spLocks noGrp="1"/>
          </p:cNvSpPr>
          <p:nvPr>
            <p:ph type="title"/>
          </p:nvPr>
        </p:nvSpPr>
        <p:spPr/>
        <p:txBody>
          <a:bodyPr/>
          <a:lstStyle/>
          <a:p>
            <a:r>
              <a:rPr lang="en-US" dirty="0"/>
              <a:t>Policy improvement</a:t>
            </a:r>
          </a:p>
        </p:txBody>
      </p:sp>
      <p:sp>
        <p:nvSpPr>
          <p:cNvPr id="6" name="TextBox 5">
            <a:extLst>
              <a:ext uri="{FF2B5EF4-FFF2-40B4-BE49-F238E27FC236}">
                <a16:creationId xmlns:a16="http://schemas.microsoft.com/office/drawing/2014/main" id="{40912289-C785-EA4C-BE92-1D5666950592}"/>
              </a:ext>
            </a:extLst>
          </p:cNvPr>
          <p:cNvSpPr txBox="1"/>
          <p:nvPr/>
        </p:nvSpPr>
        <p:spPr>
          <a:xfrm>
            <a:off x="1482422" y="1957990"/>
            <a:ext cx="7277098" cy="356144"/>
          </a:xfrm>
          <a:prstGeom prst="rect">
            <a:avLst/>
          </a:prstGeom>
          <a:noFill/>
          <a:ln>
            <a:noFill/>
          </a:ln>
        </p:spPr>
        <p:txBody>
          <a:bodyPr wrap="none" lIns="90000" tIns="45000" rIns="90000" bIns="45000" anchorCtr="0" compatLnSpc="0">
            <a:spAutoFit/>
          </a:bodyPr>
          <a:lstStyle/>
          <a:p>
            <a:pPr hangingPunct="0"/>
            <a:r>
              <a:rPr lang="en-US" i="1" dirty="0">
                <a:latin typeface="Liberation Sans" pitchFamily="18"/>
                <a:ea typeface="Noto Sans CJK SC Regular" pitchFamily="2"/>
                <a:cs typeface="FreeSans" pitchFamily="2"/>
              </a:rPr>
              <a:t>Policy evaluation is great, but how do we use it to find better policies?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E53FB-A86B-0247-BC99-1630FD6FA033}"/>
              </a:ext>
            </a:extLst>
          </p:cNvPr>
          <p:cNvSpPr txBox="1"/>
          <p:nvPr/>
        </p:nvSpPr>
        <p:spPr>
          <a:xfrm>
            <a:off x="1675439" y="2286000"/>
            <a:ext cx="5784125" cy="1682661"/>
          </a:xfrm>
          <a:prstGeom prst="rect">
            <a:avLst/>
          </a:prstGeom>
          <a:noFill/>
          <a:ln>
            <a:noFill/>
          </a:ln>
        </p:spPr>
        <p:txBody>
          <a:bodyPr wrap="none" lIns="90000" tIns="45000" rIns="90000" bIns="45000" anchorCtr="0" compatLnSpc="0">
            <a:spAutoFit/>
          </a:bodyPr>
          <a:lstStyle/>
          <a:p>
            <a:pPr hangingPunct="0"/>
            <a:endParaRPr lang="en-US" b="1">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u="sng">
                <a:latin typeface="Liberation Sans" pitchFamily="18"/>
                <a:ea typeface="Noto Sans CJK SC Regular" pitchFamily="2"/>
                <a:cs typeface="FreeSans" pitchFamily="2"/>
              </a:rPr>
              <a:t>Given:</a:t>
            </a:r>
            <a:r>
              <a:rPr lang="en-US">
                <a:latin typeface="Liberation Sans" pitchFamily="18"/>
                <a:ea typeface="Noto Sans CJK SC Regular" pitchFamily="2"/>
                <a:cs typeface="FreeSans" pitchFamily="2"/>
              </a:rPr>
              <a:t> value function,              , for a given policy</a:t>
            </a:r>
          </a:p>
          <a:p>
            <a:pPr hangingPunct="0"/>
            <a:endParaRPr lang="en-US">
              <a:latin typeface="Liberation Sans" pitchFamily="18"/>
              <a:ea typeface="Noto Sans CJK SC Regular" pitchFamily="2"/>
              <a:cs typeface="FreeSans" pitchFamily="2"/>
            </a:endParaRPr>
          </a:p>
          <a:p>
            <a:pPr hangingPunct="0"/>
            <a:endParaRPr lang="en-US" u="sng">
              <a:latin typeface="Liberation Sans" pitchFamily="18"/>
              <a:ea typeface="Noto Sans CJK SC Regular" pitchFamily="2"/>
              <a:cs typeface="FreeSans" pitchFamily="2"/>
            </a:endParaRPr>
          </a:p>
          <a:p>
            <a:pPr hangingPunct="0"/>
            <a:r>
              <a:rPr lang="en-US" u="sng">
                <a:latin typeface="Liberation Sans" pitchFamily="18"/>
                <a:ea typeface="Noto Sans CJK SC Regular" pitchFamily="2"/>
                <a:cs typeface="FreeSans" pitchFamily="2"/>
              </a:rPr>
              <a:t>Calculate:</a:t>
            </a:r>
            <a:r>
              <a:rPr lang="en-US">
                <a:latin typeface="Liberation Sans" pitchFamily="18"/>
                <a:ea typeface="Noto Sans CJK SC Regular" pitchFamily="2"/>
                <a:cs typeface="FreeSans" pitchFamily="2"/>
              </a:rPr>
              <a:t> a new policy,       , that is at least as good as</a:t>
            </a:r>
          </a:p>
        </p:txBody>
      </p:sp>
      <p:grpSp>
        <p:nvGrpSpPr>
          <p:cNvPr id="5" name="Group 4" descr="28§display§V^\pi(s)§svg§600§FALSE" title="TexMaths">
            <a:extLst>
              <a:ext uri="{FF2B5EF4-FFF2-40B4-BE49-F238E27FC236}">
                <a16:creationId xmlns:a16="http://schemas.microsoft.com/office/drawing/2014/main" id="{C0834F53-2C4A-2A47-9C70-E528AB43A576}"/>
              </a:ext>
            </a:extLst>
          </p:cNvPr>
          <p:cNvGrpSpPr/>
          <p:nvPr/>
        </p:nvGrpSpPr>
        <p:grpSpPr>
          <a:xfrm>
            <a:off x="4036320" y="2834640"/>
            <a:ext cx="809640" cy="309240"/>
            <a:chOff x="4036320" y="2834640"/>
            <a:chExt cx="809640" cy="309240"/>
          </a:xfrm>
        </p:grpSpPr>
        <p:sp>
          <p:nvSpPr>
            <p:cNvPr id="6" name="Freeform 5">
              <a:extLst>
                <a:ext uri="{FF2B5EF4-FFF2-40B4-BE49-F238E27FC236}">
                  <a16:creationId xmlns:a16="http://schemas.microsoft.com/office/drawing/2014/main" id="{E4414667-3D7F-5445-9A46-48AAE1E0A6C5}"/>
                </a:ext>
              </a:extLst>
            </p:cNvPr>
            <p:cNvSpPr/>
            <p:nvPr/>
          </p:nvSpPr>
          <p:spPr>
            <a:xfrm>
              <a:off x="4036320" y="2835360"/>
              <a:ext cx="809640" cy="308520"/>
            </a:xfrm>
            <a:custGeom>
              <a:avLst/>
              <a:gdLst/>
              <a:ahLst/>
              <a:cxnLst>
                <a:cxn ang="3cd4">
                  <a:pos x="hc" y="t"/>
                </a:cxn>
                <a:cxn ang="cd2">
                  <a:pos x="l" y="vc"/>
                </a:cxn>
                <a:cxn ang="cd4">
                  <a:pos x="hc" y="b"/>
                </a:cxn>
                <a:cxn ang="0">
                  <a:pos x="r" y="vc"/>
                </a:cxn>
              </a:cxnLst>
              <a:rect l="l" t="t" r="r" b="b"/>
              <a:pathLst>
                <a:path w="2250" h="858">
                  <a:moveTo>
                    <a:pt x="1125" y="858"/>
                  </a:moveTo>
                  <a:lnTo>
                    <a:pt x="0" y="858"/>
                  </a:lnTo>
                  <a:lnTo>
                    <a:pt x="0" y="0"/>
                  </a:lnTo>
                  <a:lnTo>
                    <a:pt x="2250" y="0"/>
                  </a:lnTo>
                  <a:lnTo>
                    <a:pt x="2250" y="85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7A32017A-8860-9A46-A549-122494ACBF48}"/>
                </a:ext>
              </a:extLst>
            </p:cNvPr>
            <p:cNvSpPr/>
            <p:nvPr/>
          </p:nvSpPr>
          <p:spPr>
            <a:xfrm>
              <a:off x="4053959" y="2855160"/>
              <a:ext cx="223200" cy="218520"/>
            </a:xfrm>
            <a:custGeom>
              <a:avLst/>
              <a:gdLst/>
              <a:ahLst/>
              <a:cxnLst>
                <a:cxn ang="3cd4">
                  <a:pos x="hc" y="t"/>
                </a:cxn>
                <a:cxn ang="cd2">
                  <a:pos x="l" y="vc"/>
                </a:cxn>
                <a:cxn ang="cd4">
                  <a:pos x="hc" y="b"/>
                </a:cxn>
                <a:cxn ang="0">
                  <a:pos x="r" y="vc"/>
                </a:cxn>
              </a:cxnLst>
              <a:rect l="l" t="t" r="r" b="b"/>
              <a:pathLst>
                <a:path w="621" h="608">
                  <a:moveTo>
                    <a:pt x="498" y="98"/>
                  </a:moveTo>
                  <a:cubicBezTo>
                    <a:pt x="542" y="31"/>
                    <a:pt x="577" y="29"/>
                    <a:pt x="611" y="27"/>
                  </a:cubicBezTo>
                  <a:cubicBezTo>
                    <a:pt x="621" y="25"/>
                    <a:pt x="621" y="12"/>
                    <a:pt x="621" y="10"/>
                  </a:cubicBezTo>
                  <a:cubicBezTo>
                    <a:pt x="621" y="4"/>
                    <a:pt x="617" y="0"/>
                    <a:pt x="611" y="0"/>
                  </a:cubicBezTo>
                  <a:cubicBezTo>
                    <a:pt x="587" y="0"/>
                    <a:pt x="562" y="2"/>
                    <a:pt x="538" y="2"/>
                  </a:cubicBezTo>
                  <a:cubicBezTo>
                    <a:pt x="510" y="2"/>
                    <a:pt x="480" y="0"/>
                    <a:pt x="453" y="0"/>
                  </a:cubicBezTo>
                  <a:cubicBezTo>
                    <a:pt x="447" y="0"/>
                    <a:pt x="435" y="0"/>
                    <a:pt x="435" y="16"/>
                  </a:cubicBezTo>
                  <a:cubicBezTo>
                    <a:pt x="435" y="25"/>
                    <a:pt x="443" y="27"/>
                    <a:pt x="449" y="27"/>
                  </a:cubicBezTo>
                  <a:cubicBezTo>
                    <a:pt x="473" y="29"/>
                    <a:pt x="490" y="37"/>
                    <a:pt x="490" y="55"/>
                  </a:cubicBezTo>
                  <a:cubicBezTo>
                    <a:pt x="490" y="68"/>
                    <a:pt x="476" y="88"/>
                    <a:pt x="476" y="88"/>
                  </a:cubicBezTo>
                  <a:lnTo>
                    <a:pt x="210" y="508"/>
                  </a:lnTo>
                  <a:lnTo>
                    <a:pt x="150" y="53"/>
                  </a:lnTo>
                  <a:cubicBezTo>
                    <a:pt x="150" y="37"/>
                    <a:pt x="170" y="27"/>
                    <a:pt x="210" y="27"/>
                  </a:cubicBezTo>
                  <a:cubicBezTo>
                    <a:pt x="221" y="27"/>
                    <a:pt x="231" y="27"/>
                    <a:pt x="231" y="10"/>
                  </a:cubicBezTo>
                  <a:cubicBezTo>
                    <a:pt x="231" y="2"/>
                    <a:pt x="225" y="0"/>
                    <a:pt x="219" y="0"/>
                  </a:cubicBezTo>
                  <a:cubicBezTo>
                    <a:pt x="184" y="0"/>
                    <a:pt x="146" y="2"/>
                    <a:pt x="111" y="2"/>
                  </a:cubicBezTo>
                  <a:cubicBezTo>
                    <a:pt x="95" y="2"/>
                    <a:pt x="79" y="2"/>
                    <a:pt x="63" y="2"/>
                  </a:cubicBezTo>
                  <a:cubicBezTo>
                    <a:pt x="47" y="2"/>
                    <a:pt x="32" y="0"/>
                    <a:pt x="16" y="0"/>
                  </a:cubicBezTo>
                  <a:cubicBezTo>
                    <a:pt x="10" y="0"/>
                    <a:pt x="0" y="0"/>
                    <a:pt x="0" y="16"/>
                  </a:cubicBezTo>
                  <a:cubicBezTo>
                    <a:pt x="0" y="27"/>
                    <a:pt x="8" y="27"/>
                    <a:pt x="22" y="27"/>
                  </a:cubicBezTo>
                  <a:cubicBezTo>
                    <a:pt x="71" y="27"/>
                    <a:pt x="71" y="35"/>
                    <a:pt x="73" y="57"/>
                  </a:cubicBezTo>
                  <a:lnTo>
                    <a:pt x="142" y="588"/>
                  </a:lnTo>
                  <a:cubicBezTo>
                    <a:pt x="146" y="604"/>
                    <a:pt x="148" y="608"/>
                    <a:pt x="160" y="608"/>
                  </a:cubicBezTo>
                  <a:cubicBezTo>
                    <a:pt x="174" y="608"/>
                    <a:pt x="178" y="604"/>
                    <a:pt x="184" y="5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9A1AB4CA-BAD1-B94F-815B-DD0838F76032}"/>
                </a:ext>
              </a:extLst>
            </p:cNvPr>
            <p:cNvSpPr/>
            <p:nvPr/>
          </p:nvSpPr>
          <p:spPr>
            <a:xfrm>
              <a:off x="4297680" y="2845080"/>
              <a:ext cx="131400" cy="96120"/>
            </a:xfrm>
            <a:custGeom>
              <a:avLst/>
              <a:gdLst/>
              <a:ahLst/>
              <a:cxnLst>
                <a:cxn ang="3cd4">
                  <a:pos x="hc" y="t"/>
                </a:cxn>
                <a:cxn ang="cd2">
                  <a:pos x="l" y="vc"/>
                </a:cxn>
                <a:cxn ang="cd4">
                  <a:pos x="hc" y="b"/>
                </a:cxn>
                <a:cxn ang="0">
                  <a:pos x="r" y="vc"/>
                </a:cxn>
              </a:cxnLst>
              <a:rect l="l" t="t" r="r" b="b"/>
              <a:pathLst>
                <a:path w="366" h="268">
                  <a:moveTo>
                    <a:pt x="162" y="41"/>
                  </a:moveTo>
                  <a:lnTo>
                    <a:pt x="235" y="41"/>
                  </a:lnTo>
                  <a:cubicBezTo>
                    <a:pt x="225" y="78"/>
                    <a:pt x="214" y="133"/>
                    <a:pt x="214" y="180"/>
                  </a:cubicBezTo>
                  <a:cubicBezTo>
                    <a:pt x="214" y="205"/>
                    <a:pt x="216" y="221"/>
                    <a:pt x="219" y="235"/>
                  </a:cubicBezTo>
                  <a:cubicBezTo>
                    <a:pt x="229" y="264"/>
                    <a:pt x="237" y="268"/>
                    <a:pt x="247" y="268"/>
                  </a:cubicBezTo>
                  <a:cubicBezTo>
                    <a:pt x="261" y="268"/>
                    <a:pt x="275" y="254"/>
                    <a:pt x="275" y="240"/>
                  </a:cubicBezTo>
                  <a:cubicBezTo>
                    <a:pt x="275" y="235"/>
                    <a:pt x="275" y="233"/>
                    <a:pt x="271" y="227"/>
                  </a:cubicBezTo>
                  <a:cubicBezTo>
                    <a:pt x="259" y="203"/>
                    <a:pt x="249" y="170"/>
                    <a:pt x="249" y="119"/>
                  </a:cubicBezTo>
                  <a:cubicBezTo>
                    <a:pt x="249" y="107"/>
                    <a:pt x="249" y="84"/>
                    <a:pt x="257" y="41"/>
                  </a:cubicBezTo>
                  <a:lnTo>
                    <a:pt x="334" y="41"/>
                  </a:lnTo>
                  <a:cubicBezTo>
                    <a:pt x="344" y="41"/>
                    <a:pt x="350" y="41"/>
                    <a:pt x="356" y="37"/>
                  </a:cubicBezTo>
                  <a:cubicBezTo>
                    <a:pt x="364" y="29"/>
                    <a:pt x="366" y="21"/>
                    <a:pt x="366" y="18"/>
                  </a:cubicBezTo>
                  <a:cubicBezTo>
                    <a:pt x="366" y="0"/>
                    <a:pt x="350" y="0"/>
                    <a:pt x="340" y="0"/>
                  </a:cubicBezTo>
                  <a:lnTo>
                    <a:pt x="109" y="0"/>
                  </a:lnTo>
                  <a:cubicBezTo>
                    <a:pt x="85" y="0"/>
                    <a:pt x="67" y="6"/>
                    <a:pt x="40" y="31"/>
                  </a:cubicBezTo>
                  <a:cubicBezTo>
                    <a:pt x="24" y="45"/>
                    <a:pt x="0" y="78"/>
                    <a:pt x="0" y="82"/>
                  </a:cubicBezTo>
                  <a:cubicBezTo>
                    <a:pt x="0" y="90"/>
                    <a:pt x="8" y="90"/>
                    <a:pt x="10" y="90"/>
                  </a:cubicBezTo>
                  <a:cubicBezTo>
                    <a:pt x="18" y="90"/>
                    <a:pt x="18" y="90"/>
                    <a:pt x="22" y="84"/>
                  </a:cubicBezTo>
                  <a:cubicBezTo>
                    <a:pt x="53" y="41"/>
                    <a:pt x="91" y="41"/>
                    <a:pt x="105" y="41"/>
                  </a:cubicBezTo>
                  <a:lnTo>
                    <a:pt x="140" y="41"/>
                  </a:lnTo>
                  <a:cubicBezTo>
                    <a:pt x="123" y="107"/>
                    <a:pt x="89" y="180"/>
                    <a:pt x="71" y="215"/>
                  </a:cubicBezTo>
                  <a:cubicBezTo>
                    <a:pt x="67" y="223"/>
                    <a:pt x="61" y="236"/>
                    <a:pt x="59" y="238"/>
                  </a:cubicBezTo>
                  <a:cubicBezTo>
                    <a:pt x="59" y="240"/>
                    <a:pt x="57" y="244"/>
                    <a:pt x="57" y="248"/>
                  </a:cubicBezTo>
                  <a:cubicBezTo>
                    <a:pt x="57" y="258"/>
                    <a:pt x="65" y="268"/>
                    <a:pt x="79" y="268"/>
                  </a:cubicBezTo>
                  <a:cubicBezTo>
                    <a:pt x="103" y="268"/>
                    <a:pt x="111" y="240"/>
                    <a:pt x="125" y="18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ADF7DA95-91D7-9547-9387-3913FEC573D7}"/>
                </a:ext>
              </a:extLst>
            </p:cNvPr>
            <p:cNvSpPr/>
            <p:nvPr/>
          </p:nvSpPr>
          <p:spPr>
            <a:xfrm>
              <a:off x="4488120" y="2834640"/>
              <a:ext cx="73080" cy="309240"/>
            </a:xfrm>
            <a:custGeom>
              <a:avLst/>
              <a:gdLst/>
              <a:ahLst/>
              <a:cxnLst>
                <a:cxn ang="3cd4">
                  <a:pos x="hc" y="t"/>
                </a:cxn>
                <a:cxn ang="cd2">
                  <a:pos x="l" y="vc"/>
                </a:cxn>
                <a:cxn ang="cd4">
                  <a:pos x="hc" y="b"/>
                </a:cxn>
                <a:cxn ang="0">
                  <a:pos x="r" y="vc"/>
                </a:cxn>
              </a:cxnLst>
              <a:rect l="l" t="t" r="r" b="b"/>
              <a:pathLst>
                <a:path w="204" h="860">
                  <a:moveTo>
                    <a:pt x="204" y="852"/>
                  </a:moveTo>
                  <a:cubicBezTo>
                    <a:pt x="204" y="850"/>
                    <a:pt x="204" y="848"/>
                    <a:pt x="188" y="833"/>
                  </a:cubicBezTo>
                  <a:cubicBezTo>
                    <a:pt x="79" y="725"/>
                    <a:pt x="51" y="563"/>
                    <a:pt x="51" y="430"/>
                  </a:cubicBezTo>
                  <a:cubicBezTo>
                    <a:pt x="51" y="281"/>
                    <a:pt x="85" y="131"/>
                    <a:pt x="192" y="23"/>
                  </a:cubicBezTo>
                  <a:cubicBezTo>
                    <a:pt x="204" y="14"/>
                    <a:pt x="204" y="12"/>
                    <a:pt x="204" y="8"/>
                  </a:cubicBezTo>
                  <a:cubicBezTo>
                    <a:pt x="204" y="2"/>
                    <a:pt x="200" y="0"/>
                    <a:pt x="194" y="0"/>
                  </a:cubicBezTo>
                  <a:cubicBezTo>
                    <a:pt x="186" y="0"/>
                    <a:pt x="107" y="59"/>
                    <a:pt x="55" y="168"/>
                  </a:cubicBezTo>
                  <a:cubicBezTo>
                    <a:pt x="10" y="262"/>
                    <a:pt x="0" y="358"/>
                    <a:pt x="0" y="430"/>
                  </a:cubicBezTo>
                  <a:cubicBezTo>
                    <a:pt x="0" y="498"/>
                    <a:pt x="10" y="602"/>
                    <a:pt x="57" y="700"/>
                  </a:cubicBezTo>
                  <a:cubicBezTo>
                    <a:pt x="111" y="805"/>
                    <a:pt x="186" y="860"/>
                    <a:pt x="194" y="860"/>
                  </a:cubicBezTo>
                  <a:cubicBezTo>
                    <a:pt x="200" y="860"/>
                    <a:pt x="204" y="858"/>
                    <a:pt x="204" y="8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8B00A04-C52E-4948-B71C-7BE16BCE74AF}"/>
                </a:ext>
              </a:extLst>
            </p:cNvPr>
            <p:cNvSpPr/>
            <p:nvPr/>
          </p:nvSpPr>
          <p:spPr>
            <a:xfrm>
              <a:off x="4594320" y="2929679"/>
              <a:ext cx="115560" cy="140400"/>
            </a:xfrm>
            <a:custGeom>
              <a:avLst/>
              <a:gdLst/>
              <a:ahLst/>
              <a:cxnLst>
                <a:cxn ang="3cd4">
                  <a:pos x="hc" y="t"/>
                </a:cxn>
                <a:cxn ang="cd2">
                  <a:pos x="l" y="vc"/>
                </a:cxn>
                <a:cxn ang="cd4">
                  <a:pos x="hc" y="b"/>
                </a:cxn>
                <a:cxn ang="0">
                  <a:pos x="r" y="vc"/>
                </a:cxn>
              </a:cxnLst>
              <a:rect l="l" t="t" r="r" b="b"/>
              <a:pathLst>
                <a:path w="322" h="391">
                  <a:moveTo>
                    <a:pt x="297" y="59"/>
                  </a:moveTo>
                  <a:cubicBezTo>
                    <a:pt x="271" y="59"/>
                    <a:pt x="255" y="78"/>
                    <a:pt x="255" y="98"/>
                  </a:cubicBezTo>
                  <a:cubicBezTo>
                    <a:pt x="255" y="109"/>
                    <a:pt x="263" y="123"/>
                    <a:pt x="281" y="123"/>
                  </a:cubicBezTo>
                  <a:cubicBezTo>
                    <a:pt x="301" y="123"/>
                    <a:pt x="322" y="108"/>
                    <a:pt x="322" y="74"/>
                  </a:cubicBezTo>
                  <a:cubicBezTo>
                    <a:pt x="322" y="35"/>
                    <a:pt x="285" y="0"/>
                    <a:pt x="217" y="0"/>
                  </a:cubicBezTo>
                  <a:cubicBezTo>
                    <a:pt x="103" y="0"/>
                    <a:pt x="69" y="88"/>
                    <a:pt x="69" y="125"/>
                  </a:cubicBezTo>
                  <a:cubicBezTo>
                    <a:pt x="69" y="193"/>
                    <a:pt x="134" y="207"/>
                    <a:pt x="160" y="211"/>
                  </a:cubicBezTo>
                  <a:cubicBezTo>
                    <a:pt x="206" y="221"/>
                    <a:pt x="251" y="229"/>
                    <a:pt x="251" y="278"/>
                  </a:cubicBezTo>
                  <a:cubicBezTo>
                    <a:pt x="251" y="299"/>
                    <a:pt x="231" y="371"/>
                    <a:pt x="127" y="371"/>
                  </a:cubicBezTo>
                  <a:cubicBezTo>
                    <a:pt x="113" y="371"/>
                    <a:pt x="45" y="371"/>
                    <a:pt x="26" y="326"/>
                  </a:cubicBezTo>
                  <a:cubicBezTo>
                    <a:pt x="59" y="330"/>
                    <a:pt x="81" y="305"/>
                    <a:pt x="81" y="280"/>
                  </a:cubicBezTo>
                  <a:cubicBezTo>
                    <a:pt x="81" y="260"/>
                    <a:pt x="67" y="250"/>
                    <a:pt x="49" y="250"/>
                  </a:cubicBezTo>
                  <a:cubicBezTo>
                    <a:pt x="26" y="250"/>
                    <a:pt x="0" y="268"/>
                    <a:pt x="0" y="307"/>
                  </a:cubicBezTo>
                  <a:cubicBezTo>
                    <a:pt x="0" y="356"/>
                    <a:pt x="49" y="391"/>
                    <a:pt x="125" y="391"/>
                  </a:cubicBezTo>
                  <a:cubicBezTo>
                    <a:pt x="267" y="391"/>
                    <a:pt x="301" y="287"/>
                    <a:pt x="301" y="248"/>
                  </a:cubicBezTo>
                  <a:cubicBezTo>
                    <a:pt x="301" y="217"/>
                    <a:pt x="285" y="195"/>
                    <a:pt x="273" y="184"/>
                  </a:cubicBezTo>
                  <a:cubicBezTo>
                    <a:pt x="249" y="160"/>
                    <a:pt x="225" y="156"/>
                    <a:pt x="186" y="149"/>
                  </a:cubicBezTo>
                  <a:cubicBezTo>
                    <a:pt x="154" y="141"/>
                    <a:pt x="121" y="135"/>
                    <a:pt x="121" y="96"/>
                  </a:cubicBezTo>
                  <a:cubicBezTo>
                    <a:pt x="121" y="72"/>
                    <a:pt x="140" y="20"/>
                    <a:pt x="217" y="20"/>
                  </a:cubicBezTo>
                  <a:cubicBezTo>
                    <a:pt x="239" y="20"/>
                    <a:pt x="283" y="25"/>
                    <a:pt x="297" y="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13243EFA-701A-E149-92DB-AA8F2D3D71BA}"/>
                </a:ext>
              </a:extLst>
            </p:cNvPr>
            <p:cNvSpPr/>
            <p:nvPr/>
          </p:nvSpPr>
          <p:spPr>
            <a:xfrm>
              <a:off x="4742280" y="2834640"/>
              <a:ext cx="73080" cy="309240"/>
            </a:xfrm>
            <a:custGeom>
              <a:avLst/>
              <a:gdLst/>
              <a:ahLst/>
              <a:cxnLst>
                <a:cxn ang="3cd4">
                  <a:pos x="hc" y="t"/>
                </a:cxn>
                <a:cxn ang="cd2">
                  <a:pos x="l" y="vc"/>
                </a:cxn>
                <a:cxn ang="cd4">
                  <a:pos x="hc" y="b"/>
                </a:cxn>
                <a:cxn ang="0">
                  <a:pos x="r" y="vc"/>
                </a:cxn>
              </a:cxnLst>
              <a:rect l="l" t="t" r="r" b="b"/>
              <a:pathLst>
                <a:path w="204" h="860">
                  <a:moveTo>
                    <a:pt x="204" y="430"/>
                  </a:moveTo>
                  <a:cubicBezTo>
                    <a:pt x="204" y="364"/>
                    <a:pt x="194" y="260"/>
                    <a:pt x="146" y="162"/>
                  </a:cubicBezTo>
                  <a:cubicBezTo>
                    <a:pt x="93" y="57"/>
                    <a:pt x="18" y="0"/>
                    <a:pt x="8" y="0"/>
                  </a:cubicBezTo>
                  <a:cubicBezTo>
                    <a:pt x="4" y="0"/>
                    <a:pt x="0" y="4"/>
                    <a:pt x="0" y="8"/>
                  </a:cubicBezTo>
                  <a:cubicBezTo>
                    <a:pt x="0" y="12"/>
                    <a:pt x="0" y="14"/>
                    <a:pt x="16" y="29"/>
                  </a:cubicBezTo>
                  <a:cubicBezTo>
                    <a:pt x="103" y="113"/>
                    <a:pt x="152" y="250"/>
                    <a:pt x="152" y="430"/>
                  </a:cubicBezTo>
                  <a:cubicBezTo>
                    <a:pt x="152" y="577"/>
                    <a:pt x="121" y="729"/>
                    <a:pt x="12" y="837"/>
                  </a:cubicBezTo>
                  <a:cubicBezTo>
                    <a:pt x="0" y="848"/>
                    <a:pt x="0" y="850"/>
                    <a:pt x="0" y="852"/>
                  </a:cubicBezTo>
                  <a:cubicBezTo>
                    <a:pt x="0" y="858"/>
                    <a:pt x="4" y="860"/>
                    <a:pt x="8" y="860"/>
                  </a:cubicBezTo>
                  <a:cubicBezTo>
                    <a:pt x="18" y="860"/>
                    <a:pt x="97" y="801"/>
                    <a:pt x="148" y="692"/>
                  </a:cubicBezTo>
                  <a:cubicBezTo>
                    <a:pt x="194" y="598"/>
                    <a:pt x="204" y="502"/>
                    <a:pt x="204" y="43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5" name="Group 14" descr="28§display§\pi§svg§600§FALSE" title="TexMaths">
            <a:extLst>
              <a:ext uri="{FF2B5EF4-FFF2-40B4-BE49-F238E27FC236}">
                <a16:creationId xmlns:a16="http://schemas.microsoft.com/office/drawing/2014/main" id="{36D9BB45-17E2-BB43-A3BF-10E82580FA18}"/>
              </a:ext>
            </a:extLst>
          </p:cNvPr>
          <p:cNvGrpSpPr/>
          <p:nvPr/>
        </p:nvGrpSpPr>
        <p:grpSpPr>
          <a:xfrm>
            <a:off x="7384319" y="3677091"/>
            <a:ext cx="268261" cy="167873"/>
            <a:chOff x="7384320" y="3614040"/>
            <a:chExt cx="267840" cy="196200"/>
          </a:xfrm>
        </p:grpSpPr>
        <p:sp>
          <p:nvSpPr>
            <p:cNvPr id="16" name="Freeform 15">
              <a:extLst>
                <a:ext uri="{FF2B5EF4-FFF2-40B4-BE49-F238E27FC236}">
                  <a16:creationId xmlns:a16="http://schemas.microsoft.com/office/drawing/2014/main" id="{EB4F63C7-DEA9-F444-B371-0AF4DBB97A35}"/>
                </a:ext>
              </a:extLst>
            </p:cNvPr>
            <p:cNvSpPr/>
            <p:nvPr/>
          </p:nvSpPr>
          <p:spPr>
            <a:xfrm>
              <a:off x="7384320" y="361512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261C2649-27DA-1E4A-A2C3-721EBEA89665}"/>
                </a:ext>
              </a:extLst>
            </p:cNvPr>
            <p:cNvSpPr/>
            <p:nvPr/>
          </p:nvSpPr>
          <p:spPr>
            <a:xfrm>
              <a:off x="7396560" y="361404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8" name="Group 17" descr="28§display§\pi'§svg§600§FALSE" title="TexMaths">
            <a:extLst>
              <a:ext uri="{FF2B5EF4-FFF2-40B4-BE49-F238E27FC236}">
                <a16:creationId xmlns:a16="http://schemas.microsoft.com/office/drawing/2014/main" id="{3E73DEEE-1AD4-4E4E-9539-042BD6A29BF4}"/>
              </a:ext>
            </a:extLst>
          </p:cNvPr>
          <p:cNvGrpSpPr/>
          <p:nvPr/>
        </p:nvGrpSpPr>
        <p:grpSpPr>
          <a:xfrm>
            <a:off x="4229280" y="3530880"/>
            <a:ext cx="331920" cy="309240"/>
            <a:chOff x="4229279" y="3474720"/>
            <a:chExt cx="394560" cy="365400"/>
          </a:xfrm>
        </p:grpSpPr>
        <p:sp>
          <p:nvSpPr>
            <p:cNvPr id="19" name="Freeform 18">
              <a:extLst>
                <a:ext uri="{FF2B5EF4-FFF2-40B4-BE49-F238E27FC236}">
                  <a16:creationId xmlns:a16="http://schemas.microsoft.com/office/drawing/2014/main" id="{392F488E-7B3A-2E4E-A7BA-033CC1FA9E01}"/>
                </a:ext>
              </a:extLst>
            </p:cNvPr>
            <p:cNvSpPr/>
            <p:nvPr/>
          </p:nvSpPr>
          <p:spPr>
            <a:xfrm>
              <a:off x="4229279" y="3476880"/>
              <a:ext cx="394560" cy="359280"/>
            </a:xfrm>
            <a:custGeom>
              <a:avLst/>
              <a:gdLst/>
              <a:ahLst/>
              <a:cxnLst>
                <a:cxn ang="3cd4">
                  <a:pos x="hc" y="t"/>
                </a:cxn>
                <a:cxn ang="cd2">
                  <a:pos x="l" y="vc"/>
                </a:cxn>
                <a:cxn ang="cd4">
                  <a:pos x="hc" y="b"/>
                </a:cxn>
                <a:cxn ang="0">
                  <a:pos x="r" y="vc"/>
                </a:cxn>
              </a:cxnLst>
              <a:rect l="l" t="t" r="r" b="b"/>
              <a:pathLst>
                <a:path w="1097" h="999">
                  <a:moveTo>
                    <a:pt x="550" y="999"/>
                  </a:moveTo>
                  <a:lnTo>
                    <a:pt x="0" y="999"/>
                  </a:lnTo>
                  <a:lnTo>
                    <a:pt x="0" y="0"/>
                  </a:lnTo>
                  <a:lnTo>
                    <a:pt x="1097" y="0"/>
                  </a:lnTo>
                  <a:lnTo>
                    <a:pt x="1097" y="99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F227779D-1A2B-BF44-8144-C017D4D8F1A8}"/>
                </a:ext>
              </a:extLst>
            </p:cNvPr>
            <p:cNvSpPr/>
            <p:nvPr/>
          </p:nvSpPr>
          <p:spPr>
            <a:xfrm>
              <a:off x="4242240" y="3641760"/>
              <a:ext cx="255600" cy="198360"/>
            </a:xfrm>
            <a:custGeom>
              <a:avLst/>
              <a:gdLst/>
              <a:ahLst/>
              <a:cxnLst>
                <a:cxn ang="3cd4">
                  <a:pos x="hc" y="t"/>
                </a:cxn>
                <a:cxn ang="cd2">
                  <a:pos x="l" y="vc"/>
                </a:cxn>
                <a:cxn ang="cd4">
                  <a:pos x="hc" y="b"/>
                </a:cxn>
                <a:cxn ang="0">
                  <a:pos x="r" y="vc"/>
                </a:cxn>
              </a:cxnLst>
              <a:rect l="l" t="t" r="r" b="b"/>
              <a:pathLst>
                <a:path w="711" h="552">
                  <a:moveTo>
                    <a:pt x="314" y="74"/>
                  </a:moveTo>
                  <a:lnTo>
                    <a:pt x="463" y="74"/>
                  </a:lnTo>
                  <a:cubicBezTo>
                    <a:pt x="418" y="258"/>
                    <a:pt x="407" y="311"/>
                    <a:pt x="407" y="396"/>
                  </a:cubicBezTo>
                  <a:cubicBezTo>
                    <a:pt x="407" y="413"/>
                    <a:pt x="407" y="447"/>
                    <a:pt x="418" y="490"/>
                  </a:cubicBezTo>
                  <a:cubicBezTo>
                    <a:pt x="430" y="546"/>
                    <a:pt x="445" y="552"/>
                    <a:pt x="466" y="552"/>
                  </a:cubicBezTo>
                  <a:cubicBezTo>
                    <a:pt x="493" y="552"/>
                    <a:pt x="520" y="529"/>
                    <a:pt x="520" y="504"/>
                  </a:cubicBezTo>
                  <a:cubicBezTo>
                    <a:pt x="520" y="498"/>
                    <a:pt x="520" y="495"/>
                    <a:pt x="511" y="478"/>
                  </a:cubicBezTo>
                  <a:cubicBezTo>
                    <a:pt x="472" y="388"/>
                    <a:pt x="472" y="306"/>
                    <a:pt x="472" y="272"/>
                  </a:cubicBezTo>
                  <a:cubicBezTo>
                    <a:pt x="472" y="204"/>
                    <a:pt x="481" y="139"/>
                    <a:pt x="496" y="74"/>
                  </a:cubicBezTo>
                  <a:lnTo>
                    <a:pt x="649" y="74"/>
                  </a:lnTo>
                  <a:cubicBezTo>
                    <a:pt x="664" y="74"/>
                    <a:pt x="711" y="74"/>
                    <a:pt x="711" y="31"/>
                  </a:cubicBezTo>
                  <a:cubicBezTo>
                    <a:pt x="711" y="0"/>
                    <a:pt x="685" y="0"/>
                    <a:pt x="661" y="0"/>
                  </a:cubicBezTo>
                  <a:lnTo>
                    <a:pt x="218" y="0"/>
                  </a:lnTo>
                  <a:cubicBezTo>
                    <a:pt x="188" y="0"/>
                    <a:pt x="137" y="0"/>
                    <a:pt x="81" y="59"/>
                  </a:cubicBezTo>
                  <a:cubicBezTo>
                    <a:pt x="33" y="108"/>
                    <a:pt x="0" y="164"/>
                    <a:pt x="0" y="170"/>
                  </a:cubicBezTo>
                  <a:cubicBezTo>
                    <a:pt x="0" y="173"/>
                    <a:pt x="0" y="184"/>
                    <a:pt x="15" y="184"/>
                  </a:cubicBezTo>
                  <a:cubicBezTo>
                    <a:pt x="27" y="184"/>
                    <a:pt x="30" y="178"/>
                    <a:pt x="36" y="170"/>
                  </a:cubicBezTo>
                  <a:cubicBezTo>
                    <a:pt x="102" y="74"/>
                    <a:pt x="179" y="74"/>
                    <a:pt x="203" y="74"/>
                  </a:cubicBezTo>
                  <a:lnTo>
                    <a:pt x="281" y="74"/>
                  </a:lnTo>
                  <a:cubicBezTo>
                    <a:pt x="236" y="224"/>
                    <a:pt x="167" y="374"/>
                    <a:pt x="111" y="490"/>
                  </a:cubicBezTo>
                  <a:cubicBezTo>
                    <a:pt x="102" y="507"/>
                    <a:pt x="102" y="509"/>
                    <a:pt x="102" y="518"/>
                  </a:cubicBezTo>
                  <a:cubicBezTo>
                    <a:pt x="102" y="543"/>
                    <a:pt x="123" y="552"/>
                    <a:pt x="137" y="552"/>
                  </a:cubicBezTo>
                  <a:cubicBezTo>
                    <a:pt x="179" y="552"/>
                    <a:pt x="188" y="518"/>
                    <a:pt x="203" y="470"/>
                  </a:cubicBezTo>
                  <a:cubicBezTo>
                    <a:pt x="224" y="413"/>
                    <a:pt x="224" y="410"/>
                    <a:pt x="239" y="3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F4E50C94-1F41-7746-816D-51A295F6B9BF}"/>
                </a:ext>
              </a:extLst>
            </p:cNvPr>
            <p:cNvSpPr/>
            <p:nvPr/>
          </p:nvSpPr>
          <p:spPr>
            <a:xfrm>
              <a:off x="4530600" y="3474720"/>
              <a:ext cx="83520" cy="162720"/>
            </a:xfrm>
            <a:custGeom>
              <a:avLst/>
              <a:gdLst/>
              <a:ahLst/>
              <a:cxnLst>
                <a:cxn ang="3cd4">
                  <a:pos x="hc" y="t"/>
                </a:cxn>
                <a:cxn ang="cd2">
                  <a:pos x="l" y="vc"/>
                </a:cxn>
                <a:cxn ang="cd4">
                  <a:pos x="hc" y="b"/>
                </a:cxn>
                <a:cxn ang="0">
                  <a:pos x="r" y="vc"/>
                </a:cxn>
              </a:cxnLst>
              <a:rect l="l" t="t" r="r" b="b"/>
              <a:pathLst>
                <a:path w="233" h="453">
                  <a:moveTo>
                    <a:pt x="224" y="76"/>
                  </a:moveTo>
                  <a:cubicBezTo>
                    <a:pt x="233" y="62"/>
                    <a:pt x="233" y="54"/>
                    <a:pt x="233" y="48"/>
                  </a:cubicBezTo>
                  <a:cubicBezTo>
                    <a:pt x="233" y="20"/>
                    <a:pt x="206" y="0"/>
                    <a:pt x="179" y="0"/>
                  </a:cubicBezTo>
                  <a:cubicBezTo>
                    <a:pt x="143" y="0"/>
                    <a:pt x="132" y="28"/>
                    <a:pt x="129" y="42"/>
                  </a:cubicBezTo>
                  <a:lnTo>
                    <a:pt x="6" y="422"/>
                  </a:lnTo>
                  <a:cubicBezTo>
                    <a:pt x="3" y="422"/>
                    <a:pt x="0" y="433"/>
                    <a:pt x="0" y="433"/>
                  </a:cubicBezTo>
                  <a:cubicBezTo>
                    <a:pt x="0" y="444"/>
                    <a:pt x="30" y="453"/>
                    <a:pt x="36" y="453"/>
                  </a:cubicBezTo>
                  <a:cubicBezTo>
                    <a:pt x="42" y="453"/>
                    <a:pt x="45" y="453"/>
                    <a:pt x="51" y="4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2" name="Title 21">
            <a:extLst>
              <a:ext uri="{FF2B5EF4-FFF2-40B4-BE49-F238E27FC236}">
                <a16:creationId xmlns:a16="http://schemas.microsoft.com/office/drawing/2014/main" id="{962F35EB-864F-3C49-9DD2-12784D94A135}"/>
              </a:ext>
            </a:extLst>
          </p:cNvPr>
          <p:cNvSpPr>
            <a:spLocks noGrp="1"/>
          </p:cNvSpPr>
          <p:nvPr>
            <p:ph type="title"/>
          </p:nvPr>
        </p:nvSpPr>
        <p:spPr/>
        <p:txBody>
          <a:bodyPr/>
          <a:lstStyle/>
          <a:p>
            <a:r>
              <a:rPr lang="en-US" dirty="0"/>
              <a:t>Policy improvement</a:t>
            </a:r>
          </a:p>
        </p:txBody>
      </p:sp>
      <p:sp>
        <p:nvSpPr>
          <p:cNvPr id="24" name="TextBox 23">
            <a:extLst>
              <a:ext uri="{FF2B5EF4-FFF2-40B4-BE49-F238E27FC236}">
                <a16:creationId xmlns:a16="http://schemas.microsoft.com/office/drawing/2014/main" id="{9E5CB617-5383-1F4E-965C-986697A53BA4}"/>
              </a:ext>
            </a:extLst>
          </p:cNvPr>
          <p:cNvSpPr txBox="1"/>
          <p:nvPr/>
        </p:nvSpPr>
        <p:spPr>
          <a:xfrm>
            <a:off x="1482422" y="1957990"/>
            <a:ext cx="7277098" cy="356144"/>
          </a:xfrm>
          <a:prstGeom prst="rect">
            <a:avLst/>
          </a:prstGeom>
          <a:noFill/>
          <a:ln>
            <a:noFill/>
          </a:ln>
        </p:spPr>
        <p:txBody>
          <a:bodyPr wrap="none" lIns="90000" tIns="45000" rIns="90000" bIns="45000" anchorCtr="0" compatLnSpc="0">
            <a:spAutoFit/>
          </a:bodyPr>
          <a:lstStyle/>
          <a:p>
            <a:pPr hangingPunct="0"/>
            <a:r>
              <a:rPr lang="en-US" i="1" dirty="0">
                <a:latin typeface="Liberation Sans" pitchFamily="18"/>
                <a:ea typeface="Noto Sans CJK SC Regular" pitchFamily="2"/>
                <a:cs typeface="FreeSans" pitchFamily="2"/>
              </a:rPr>
              <a:t>Policy evaluation is great, but how do we use it to find better policies?</a:t>
            </a:r>
          </a:p>
        </p:txBody>
      </p:sp>
      <p:grpSp>
        <p:nvGrpSpPr>
          <p:cNvPr id="23" name="Group 22" descr="28§display§\pi§svg§600§FALSE" title="TexMaths">
            <a:extLst>
              <a:ext uri="{FF2B5EF4-FFF2-40B4-BE49-F238E27FC236}">
                <a16:creationId xmlns:a16="http://schemas.microsoft.com/office/drawing/2014/main" id="{5C59EE84-AA15-5B44-BF85-26A02085E44B}"/>
              </a:ext>
            </a:extLst>
          </p:cNvPr>
          <p:cNvGrpSpPr/>
          <p:nvPr/>
        </p:nvGrpSpPr>
        <p:grpSpPr>
          <a:xfrm>
            <a:off x="6789253" y="2915942"/>
            <a:ext cx="268261" cy="167873"/>
            <a:chOff x="7384320" y="3614040"/>
            <a:chExt cx="267840" cy="196200"/>
          </a:xfrm>
        </p:grpSpPr>
        <p:sp>
          <p:nvSpPr>
            <p:cNvPr id="25" name="Freeform 24">
              <a:extLst>
                <a:ext uri="{FF2B5EF4-FFF2-40B4-BE49-F238E27FC236}">
                  <a16:creationId xmlns:a16="http://schemas.microsoft.com/office/drawing/2014/main" id="{FE15C064-0653-7C49-A1C0-E8D1753F4CDE}"/>
                </a:ext>
              </a:extLst>
            </p:cNvPr>
            <p:cNvSpPr/>
            <p:nvPr/>
          </p:nvSpPr>
          <p:spPr>
            <a:xfrm>
              <a:off x="7384320" y="361512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DCE6AC41-BCC5-B64B-8D56-D287B4D2910F}"/>
                </a:ext>
              </a:extLst>
            </p:cNvPr>
            <p:cNvSpPr/>
            <p:nvPr/>
          </p:nvSpPr>
          <p:spPr>
            <a:xfrm>
              <a:off x="7396560" y="361404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66C71-C740-CA4D-9B67-EA27850308A1}"/>
              </a:ext>
            </a:extLst>
          </p:cNvPr>
          <p:cNvSpPr txBox="1"/>
          <p:nvPr/>
        </p:nvSpPr>
        <p:spPr>
          <a:xfrm>
            <a:off x="1482422" y="1957990"/>
            <a:ext cx="7277098" cy="356144"/>
          </a:xfrm>
          <a:prstGeom prst="rect">
            <a:avLst/>
          </a:prstGeom>
          <a:noFill/>
          <a:ln>
            <a:noFill/>
          </a:ln>
        </p:spPr>
        <p:txBody>
          <a:bodyPr wrap="none" lIns="90000" tIns="45000" rIns="90000" bIns="45000" anchorCtr="0" compatLnSpc="0">
            <a:spAutoFit/>
          </a:bodyPr>
          <a:lstStyle/>
          <a:p>
            <a:pPr hangingPunct="0"/>
            <a:r>
              <a:rPr lang="en-US" i="1" dirty="0">
                <a:latin typeface="Liberation Sans" pitchFamily="18"/>
                <a:ea typeface="Noto Sans CJK SC Regular" pitchFamily="2"/>
                <a:cs typeface="FreeSans" pitchFamily="2"/>
              </a:rPr>
              <a:t>Policy evaluation is great, but how do we use it to find better policies?</a:t>
            </a:r>
          </a:p>
        </p:txBody>
      </p:sp>
      <p:sp>
        <p:nvSpPr>
          <p:cNvPr id="4" name="TextBox 3">
            <a:extLst>
              <a:ext uri="{FF2B5EF4-FFF2-40B4-BE49-F238E27FC236}">
                <a16:creationId xmlns:a16="http://schemas.microsoft.com/office/drawing/2014/main" id="{D09C1D08-E56D-E442-BA78-C7AEA712DF7C}"/>
              </a:ext>
            </a:extLst>
          </p:cNvPr>
          <p:cNvSpPr txBox="1"/>
          <p:nvPr/>
        </p:nvSpPr>
        <p:spPr>
          <a:xfrm>
            <a:off x="1675439" y="2286000"/>
            <a:ext cx="5784125" cy="1682661"/>
          </a:xfrm>
          <a:prstGeom prst="rect">
            <a:avLst/>
          </a:prstGeom>
          <a:noFill/>
          <a:ln>
            <a:noFill/>
          </a:ln>
        </p:spPr>
        <p:txBody>
          <a:bodyPr wrap="none" lIns="90000" tIns="45000" rIns="90000" bIns="45000" anchorCtr="0" compatLnSpc="0">
            <a:spAutoFit/>
          </a:bodyPr>
          <a:lstStyle/>
          <a:p>
            <a:pPr hangingPunct="0"/>
            <a:endParaRPr lang="en-US" b="1">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u="sng">
                <a:latin typeface="Liberation Sans" pitchFamily="18"/>
                <a:ea typeface="Noto Sans CJK SC Regular" pitchFamily="2"/>
                <a:cs typeface="FreeSans" pitchFamily="2"/>
              </a:rPr>
              <a:t>Given:</a:t>
            </a:r>
            <a:r>
              <a:rPr lang="en-US">
                <a:latin typeface="Liberation Sans" pitchFamily="18"/>
                <a:ea typeface="Noto Sans CJK SC Regular" pitchFamily="2"/>
                <a:cs typeface="FreeSans" pitchFamily="2"/>
              </a:rPr>
              <a:t> value function,              , for a given policy</a:t>
            </a:r>
          </a:p>
          <a:p>
            <a:pPr hangingPunct="0"/>
            <a:endParaRPr lang="en-US">
              <a:latin typeface="Liberation Sans" pitchFamily="18"/>
              <a:ea typeface="Noto Sans CJK SC Regular" pitchFamily="2"/>
              <a:cs typeface="FreeSans" pitchFamily="2"/>
            </a:endParaRPr>
          </a:p>
          <a:p>
            <a:pPr hangingPunct="0"/>
            <a:endParaRPr lang="en-US" u="sng">
              <a:latin typeface="Liberation Sans" pitchFamily="18"/>
              <a:ea typeface="Noto Sans CJK SC Regular" pitchFamily="2"/>
              <a:cs typeface="FreeSans" pitchFamily="2"/>
            </a:endParaRPr>
          </a:p>
          <a:p>
            <a:pPr hangingPunct="0"/>
            <a:r>
              <a:rPr lang="en-US" u="sng">
                <a:latin typeface="Liberation Sans" pitchFamily="18"/>
                <a:ea typeface="Noto Sans CJK SC Regular" pitchFamily="2"/>
                <a:cs typeface="FreeSans" pitchFamily="2"/>
              </a:rPr>
              <a:t>Calculate:</a:t>
            </a:r>
            <a:r>
              <a:rPr lang="en-US">
                <a:latin typeface="Liberation Sans" pitchFamily="18"/>
                <a:ea typeface="Noto Sans CJK SC Regular" pitchFamily="2"/>
                <a:cs typeface="FreeSans" pitchFamily="2"/>
              </a:rPr>
              <a:t> a new policy,       , that is at least as good as</a:t>
            </a:r>
          </a:p>
        </p:txBody>
      </p:sp>
      <p:grpSp>
        <p:nvGrpSpPr>
          <p:cNvPr id="5" name="Group 4" descr="28§display§V^\pi(s)§svg§600§FALSE" title="TexMaths">
            <a:extLst>
              <a:ext uri="{FF2B5EF4-FFF2-40B4-BE49-F238E27FC236}">
                <a16:creationId xmlns:a16="http://schemas.microsoft.com/office/drawing/2014/main" id="{573A29C2-9657-C44C-96AF-F9C095F2299D}"/>
              </a:ext>
            </a:extLst>
          </p:cNvPr>
          <p:cNvGrpSpPr/>
          <p:nvPr/>
        </p:nvGrpSpPr>
        <p:grpSpPr>
          <a:xfrm>
            <a:off x="4036320" y="2834640"/>
            <a:ext cx="809640" cy="309240"/>
            <a:chOff x="4036320" y="2834640"/>
            <a:chExt cx="809640" cy="309240"/>
          </a:xfrm>
        </p:grpSpPr>
        <p:sp>
          <p:nvSpPr>
            <p:cNvPr id="6" name="Freeform 5">
              <a:extLst>
                <a:ext uri="{FF2B5EF4-FFF2-40B4-BE49-F238E27FC236}">
                  <a16:creationId xmlns:a16="http://schemas.microsoft.com/office/drawing/2014/main" id="{3985B946-1477-4C4F-A9F4-CB25E91556CE}"/>
                </a:ext>
              </a:extLst>
            </p:cNvPr>
            <p:cNvSpPr/>
            <p:nvPr/>
          </p:nvSpPr>
          <p:spPr>
            <a:xfrm>
              <a:off x="4036320" y="2835360"/>
              <a:ext cx="809640" cy="308520"/>
            </a:xfrm>
            <a:custGeom>
              <a:avLst/>
              <a:gdLst/>
              <a:ahLst/>
              <a:cxnLst>
                <a:cxn ang="3cd4">
                  <a:pos x="hc" y="t"/>
                </a:cxn>
                <a:cxn ang="cd2">
                  <a:pos x="l" y="vc"/>
                </a:cxn>
                <a:cxn ang="cd4">
                  <a:pos x="hc" y="b"/>
                </a:cxn>
                <a:cxn ang="0">
                  <a:pos x="r" y="vc"/>
                </a:cxn>
              </a:cxnLst>
              <a:rect l="l" t="t" r="r" b="b"/>
              <a:pathLst>
                <a:path w="2250" h="858">
                  <a:moveTo>
                    <a:pt x="1125" y="858"/>
                  </a:moveTo>
                  <a:lnTo>
                    <a:pt x="0" y="858"/>
                  </a:lnTo>
                  <a:lnTo>
                    <a:pt x="0" y="0"/>
                  </a:lnTo>
                  <a:lnTo>
                    <a:pt x="2250" y="0"/>
                  </a:lnTo>
                  <a:lnTo>
                    <a:pt x="2250" y="85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C42D5FBD-BB9A-2742-9D67-8CAA30533510}"/>
                </a:ext>
              </a:extLst>
            </p:cNvPr>
            <p:cNvSpPr/>
            <p:nvPr/>
          </p:nvSpPr>
          <p:spPr>
            <a:xfrm>
              <a:off x="4053959" y="2855160"/>
              <a:ext cx="223200" cy="218520"/>
            </a:xfrm>
            <a:custGeom>
              <a:avLst/>
              <a:gdLst/>
              <a:ahLst/>
              <a:cxnLst>
                <a:cxn ang="3cd4">
                  <a:pos x="hc" y="t"/>
                </a:cxn>
                <a:cxn ang="cd2">
                  <a:pos x="l" y="vc"/>
                </a:cxn>
                <a:cxn ang="cd4">
                  <a:pos x="hc" y="b"/>
                </a:cxn>
                <a:cxn ang="0">
                  <a:pos x="r" y="vc"/>
                </a:cxn>
              </a:cxnLst>
              <a:rect l="l" t="t" r="r" b="b"/>
              <a:pathLst>
                <a:path w="621" h="608">
                  <a:moveTo>
                    <a:pt x="498" y="98"/>
                  </a:moveTo>
                  <a:cubicBezTo>
                    <a:pt x="542" y="31"/>
                    <a:pt x="577" y="29"/>
                    <a:pt x="611" y="27"/>
                  </a:cubicBezTo>
                  <a:cubicBezTo>
                    <a:pt x="621" y="25"/>
                    <a:pt x="621" y="12"/>
                    <a:pt x="621" y="10"/>
                  </a:cubicBezTo>
                  <a:cubicBezTo>
                    <a:pt x="621" y="4"/>
                    <a:pt x="617" y="0"/>
                    <a:pt x="611" y="0"/>
                  </a:cubicBezTo>
                  <a:cubicBezTo>
                    <a:pt x="587" y="0"/>
                    <a:pt x="562" y="2"/>
                    <a:pt x="538" y="2"/>
                  </a:cubicBezTo>
                  <a:cubicBezTo>
                    <a:pt x="510" y="2"/>
                    <a:pt x="480" y="0"/>
                    <a:pt x="453" y="0"/>
                  </a:cubicBezTo>
                  <a:cubicBezTo>
                    <a:pt x="447" y="0"/>
                    <a:pt x="435" y="0"/>
                    <a:pt x="435" y="16"/>
                  </a:cubicBezTo>
                  <a:cubicBezTo>
                    <a:pt x="435" y="25"/>
                    <a:pt x="443" y="27"/>
                    <a:pt x="449" y="27"/>
                  </a:cubicBezTo>
                  <a:cubicBezTo>
                    <a:pt x="473" y="29"/>
                    <a:pt x="490" y="37"/>
                    <a:pt x="490" y="55"/>
                  </a:cubicBezTo>
                  <a:cubicBezTo>
                    <a:pt x="490" y="68"/>
                    <a:pt x="476" y="88"/>
                    <a:pt x="476" y="88"/>
                  </a:cubicBezTo>
                  <a:lnTo>
                    <a:pt x="210" y="508"/>
                  </a:lnTo>
                  <a:lnTo>
                    <a:pt x="150" y="53"/>
                  </a:lnTo>
                  <a:cubicBezTo>
                    <a:pt x="150" y="37"/>
                    <a:pt x="170" y="27"/>
                    <a:pt x="210" y="27"/>
                  </a:cubicBezTo>
                  <a:cubicBezTo>
                    <a:pt x="221" y="27"/>
                    <a:pt x="231" y="27"/>
                    <a:pt x="231" y="10"/>
                  </a:cubicBezTo>
                  <a:cubicBezTo>
                    <a:pt x="231" y="2"/>
                    <a:pt x="225" y="0"/>
                    <a:pt x="219" y="0"/>
                  </a:cubicBezTo>
                  <a:cubicBezTo>
                    <a:pt x="184" y="0"/>
                    <a:pt x="146" y="2"/>
                    <a:pt x="111" y="2"/>
                  </a:cubicBezTo>
                  <a:cubicBezTo>
                    <a:pt x="95" y="2"/>
                    <a:pt x="79" y="2"/>
                    <a:pt x="63" y="2"/>
                  </a:cubicBezTo>
                  <a:cubicBezTo>
                    <a:pt x="47" y="2"/>
                    <a:pt x="32" y="0"/>
                    <a:pt x="16" y="0"/>
                  </a:cubicBezTo>
                  <a:cubicBezTo>
                    <a:pt x="10" y="0"/>
                    <a:pt x="0" y="0"/>
                    <a:pt x="0" y="16"/>
                  </a:cubicBezTo>
                  <a:cubicBezTo>
                    <a:pt x="0" y="27"/>
                    <a:pt x="8" y="27"/>
                    <a:pt x="22" y="27"/>
                  </a:cubicBezTo>
                  <a:cubicBezTo>
                    <a:pt x="71" y="27"/>
                    <a:pt x="71" y="35"/>
                    <a:pt x="73" y="57"/>
                  </a:cubicBezTo>
                  <a:lnTo>
                    <a:pt x="142" y="588"/>
                  </a:lnTo>
                  <a:cubicBezTo>
                    <a:pt x="146" y="604"/>
                    <a:pt x="148" y="608"/>
                    <a:pt x="160" y="608"/>
                  </a:cubicBezTo>
                  <a:cubicBezTo>
                    <a:pt x="174" y="608"/>
                    <a:pt x="178" y="604"/>
                    <a:pt x="184" y="59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23A1A23-7909-AF41-9420-C0D0B1AE7505}"/>
                </a:ext>
              </a:extLst>
            </p:cNvPr>
            <p:cNvSpPr/>
            <p:nvPr/>
          </p:nvSpPr>
          <p:spPr>
            <a:xfrm>
              <a:off x="4297680" y="2845080"/>
              <a:ext cx="131400" cy="96120"/>
            </a:xfrm>
            <a:custGeom>
              <a:avLst/>
              <a:gdLst/>
              <a:ahLst/>
              <a:cxnLst>
                <a:cxn ang="3cd4">
                  <a:pos x="hc" y="t"/>
                </a:cxn>
                <a:cxn ang="cd2">
                  <a:pos x="l" y="vc"/>
                </a:cxn>
                <a:cxn ang="cd4">
                  <a:pos x="hc" y="b"/>
                </a:cxn>
                <a:cxn ang="0">
                  <a:pos x="r" y="vc"/>
                </a:cxn>
              </a:cxnLst>
              <a:rect l="l" t="t" r="r" b="b"/>
              <a:pathLst>
                <a:path w="366" h="268">
                  <a:moveTo>
                    <a:pt x="162" y="41"/>
                  </a:moveTo>
                  <a:lnTo>
                    <a:pt x="235" y="41"/>
                  </a:lnTo>
                  <a:cubicBezTo>
                    <a:pt x="225" y="78"/>
                    <a:pt x="214" y="133"/>
                    <a:pt x="214" y="180"/>
                  </a:cubicBezTo>
                  <a:cubicBezTo>
                    <a:pt x="214" y="205"/>
                    <a:pt x="216" y="221"/>
                    <a:pt x="219" y="235"/>
                  </a:cubicBezTo>
                  <a:cubicBezTo>
                    <a:pt x="229" y="264"/>
                    <a:pt x="237" y="268"/>
                    <a:pt x="247" y="268"/>
                  </a:cubicBezTo>
                  <a:cubicBezTo>
                    <a:pt x="261" y="268"/>
                    <a:pt x="275" y="254"/>
                    <a:pt x="275" y="240"/>
                  </a:cubicBezTo>
                  <a:cubicBezTo>
                    <a:pt x="275" y="235"/>
                    <a:pt x="275" y="233"/>
                    <a:pt x="271" y="227"/>
                  </a:cubicBezTo>
                  <a:cubicBezTo>
                    <a:pt x="259" y="203"/>
                    <a:pt x="249" y="170"/>
                    <a:pt x="249" y="119"/>
                  </a:cubicBezTo>
                  <a:cubicBezTo>
                    <a:pt x="249" y="107"/>
                    <a:pt x="249" y="84"/>
                    <a:pt x="257" y="41"/>
                  </a:cubicBezTo>
                  <a:lnTo>
                    <a:pt x="334" y="41"/>
                  </a:lnTo>
                  <a:cubicBezTo>
                    <a:pt x="344" y="41"/>
                    <a:pt x="350" y="41"/>
                    <a:pt x="356" y="37"/>
                  </a:cubicBezTo>
                  <a:cubicBezTo>
                    <a:pt x="364" y="29"/>
                    <a:pt x="366" y="21"/>
                    <a:pt x="366" y="18"/>
                  </a:cubicBezTo>
                  <a:cubicBezTo>
                    <a:pt x="366" y="0"/>
                    <a:pt x="350" y="0"/>
                    <a:pt x="340" y="0"/>
                  </a:cubicBezTo>
                  <a:lnTo>
                    <a:pt x="109" y="0"/>
                  </a:lnTo>
                  <a:cubicBezTo>
                    <a:pt x="85" y="0"/>
                    <a:pt x="67" y="6"/>
                    <a:pt x="40" y="31"/>
                  </a:cubicBezTo>
                  <a:cubicBezTo>
                    <a:pt x="24" y="45"/>
                    <a:pt x="0" y="78"/>
                    <a:pt x="0" y="82"/>
                  </a:cubicBezTo>
                  <a:cubicBezTo>
                    <a:pt x="0" y="90"/>
                    <a:pt x="8" y="90"/>
                    <a:pt x="10" y="90"/>
                  </a:cubicBezTo>
                  <a:cubicBezTo>
                    <a:pt x="18" y="90"/>
                    <a:pt x="18" y="90"/>
                    <a:pt x="22" y="84"/>
                  </a:cubicBezTo>
                  <a:cubicBezTo>
                    <a:pt x="53" y="41"/>
                    <a:pt x="91" y="41"/>
                    <a:pt x="105" y="41"/>
                  </a:cubicBezTo>
                  <a:lnTo>
                    <a:pt x="140" y="41"/>
                  </a:lnTo>
                  <a:cubicBezTo>
                    <a:pt x="123" y="107"/>
                    <a:pt x="89" y="180"/>
                    <a:pt x="71" y="215"/>
                  </a:cubicBezTo>
                  <a:cubicBezTo>
                    <a:pt x="67" y="223"/>
                    <a:pt x="61" y="236"/>
                    <a:pt x="59" y="238"/>
                  </a:cubicBezTo>
                  <a:cubicBezTo>
                    <a:pt x="59" y="240"/>
                    <a:pt x="57" y="244"/>
                    <a:pt x="57" y="248"/>
                  </a:cubicBezTo>
                  <a:cubicBezTo>
                    <a:pt x="57" y="258"/>
                    <a:pt x="65" y="268"/>
                    <a:pt x="79" y="268"/>
                  </a:cubicBezTo>
                  <a:cubicBezTo>
                    <a:pt x="103" y="268"/>
                    <a:pt x="111" y="240"/>
                    <a:pt x="125" y="18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8727924B-98B0-324B-B504-94291A26CCF7}"/>
                </a:ext>
              </a:extLst>
            </p:cNvPr>
            <p:cNvSpPr/>
            <p:nvPr/>
          </p:nvSpPr>
          <p:spPr>
            <a:xfrm>
              <a:off x="4488120" y="2834640"/>
              <a:ext cx="73080" cy="309240"/>
            </a:xfrm>
            <a:custGeom>
              <a:avLst/>
              <a:gdLst/>
              <a:ahLst/>
              <a:cxnLst>
                <a:cxn ang="3cd4">
                  <a:pos x="hc" y="t"/>
                </a:cxn>
                <a:cxn ang="cd2">
                  <a:pos x="l" y="vc"/>
                </a:cxn>
                <a:cxn ang="cd4">
                  <a:pos x="hc" y="b"/>
                </a:cxn>
                <a:cxn ang="0">
                  <a:pos x="r" y="vc"/>
                </a:cxn>
              </a:cxnLst>
              <a:rect l="l" t="t" r="r" b="b"/>
              <a:pathLst>
                <a:path w="204" h="860">
                  <a:moveTo>
                    <a:pt x="204" y="852"/>
                  </a:moveTo>
                  <a:cubicBezTo>
                    <a:pt x="204" y="850"/>
                    <a:pt x="204" y="848"/>
                    <a:pt x="188" y="833"/>
                  </a:cubicBezTo>
                  <a:cubicBezTo>
                    <a:pt x="79" y="725"/>
                    <a:pt x="51" y="563"/>
                    <a:pt x="51" y="430"/>
                  </a:cubicBezTo>
                  <a:cubicBezTo>
                    <a:pt x="51" y="281"/>
                    <a:pt x="85" y="131"/>
                    <a:pt x="192" y="23"/>
                  </a:cubicBezTo>
                  <a:cubicBezTo>
                    <a:pt x="204" y="14"/>
                    <a:pt x="204" y="12"/>
                    <a:pt x="204" y="8"/>
                  </a:cubicBezTo>
                  <a:cubicBezTo>
                    <a:pt x="204" y="2"/>
                    <a:pt x="200" y="0"/>
                    <a:pt x="194" y="0"/>
                  </a:cubicBezTo>
                  <a:cubicBezTo>
                    <a:pt x="186" y="0"/>
                    <a:pt x="107" y="59"/>
                    <a:pt x="55" y="168"/>
                  </a:cubicBezTo>
                  <a:cubicBezTo>
                    <a:pt x="10" y="262"/>
                    <a:pt x="0" y="358"/>
                    <a:pt x="0" y="430"/>
                  </a:cubicBezTo>
                  <a:cubicBezTo>
                    <a:pt x="0" y="498"/>
                    <a:pt x="10" y="602"/>
                    <a:pt x="57" y="700"/>
                  </a:cubicBezTo>
                  <a:cubicBezTo>
                    <a:pt x="111" y="805"/>
                    <a:pt x="186" y="860"/>
                    <a:pt x="194" y="860"/>
                  </a:cubicBezTo>
                  <a:cubicBezTo>
                    <a:pt x="200" y="860"/>
                    <a:pt x="204" y="858"/>
                    <a:pt x="204" y="8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604B8080-3924-194D-9805-50EF2E0ACA34}"/>
                </a:ext>
              </a:extLst>
            </p:cNvPr>
            <p:cNvSpPr/>
            <p:nvPr/>
          </p:nvSpPr>
          <p:spPr>
            <a:xfrm>
              <a:off x="4594320" y="2929679"/>
              <a:ext cx="115560" cy="140400"/>
            </a:xfrm>
            <a:custGeom>
              <a:avLst/>
              <a:gdLst/>
              <a:ahLst/>
              <a:cxnLst>
                <a:cxn ang="3cd4">
                  <a:pos x="hc" y="t"/>
                </a:cxn>
                <a:cxn ang="cd2">
                  <a:pos x="l" y="vc"/>
                </a:cxn>
                <a:cxn ang="cd4">
                  <a:pos x="hc" y="b"/>
                </a:cxn>
                <a:cxn ang="0">
                  <a:pos x="r" y="vc"/>
                </a:cxn>
              </a:cxnLst>
              <a:rect l="l" t="t" r="r" b="b"/>
              <a:pathLst>
                <a:path w="322" h="391">
                  <a:moveTo>
                    <a:pt x="297" y="59"/>
                  </a:moveTo>
                  <a:cubicBezTo>
                    <a:pt x="271" y="59"/>
                    <a:pt x="255" y="78"/>
                    <a:pt x="255" y="98"/>
                  </a:cubicBezTo>
                  <a:cubicBezTo>
                    <a:pt x="255" y="109"/>
                    <a:pt x="263" y="123"/>
                    <a:pt x="281" y="123"/>
                  </a:cubicBezTo>
                  <a:cubicBezTo>
                    <a:pt x="301" y="123"/>
                    <a:pt x="322" y="108"/>
                    <a:pt x="322" y="74"/>
                  </a:cubicBezTo>
                  <a:cubicBezTo>
                    <a:pt x="322" y="35"/>
                    <a:pt x="285" y="0"/>
                    <a:pt x="217" y="0"/>
                  </a:cubicBezTo>
                  <a:cubicBezTo>
                    <a:pt x="103" y="0"/>
                    <a:pt x="69" y="88"/>
                    <a:pt x="69" y="125"/>
                  </a:cubicBezTo>
                  <a:cubicBezTo>
                    <a:pt x="69" y="193"/>
                    <a:pt x="134" y="207"/>
                    <a:pt x="160" y="211"/>
                  </a:cubicBezTo>
                  <a:cubicBezTo>
                    <a:pt x="206" y="221"/>
                    <a:pt x="251" y="229"/>
                    <a:pt x="251" y="278"/>
                  </a:cubicBezTo>
                  <a:cubicBezTo>
                    <a:pt x="251" y="299"/>
                    <a:pt x="231" y="371"/>
                    <a:pt x="127" y="371"/>
                  </a:cubicBezTo>
                  <a:cubicBezTo>
                    <a:pt x="113" y="371"/>
                    <a:pt x="45" y="371"/>
                    <a:pt x="26" y="326"/>
                  </a:cubicBezTo>
                  <a:cubicBezTo>
                    <a:pt x="59" y="330"/>
                    <a:pt x="81" y="305"/>
                    <a:pt x="81" y="280"/>
                  </a:cubicBezTo>
                  <a:cubicBezTo>
                    <a:pt x="81" y="260"/>
                    <a:pt x="67" y="250"/>
                    <a:pt x="49" y="250"/>
                  </a:cubicBezTo>
                  <a:cubicBezTo>
                    <a:pt x="26" y="250"/>
                    <a:pt x="0" y="268"/>
                    <a:pt x="0" y="307"/>
                  </a:cubicBezTo>
                  <a:cubicBezTo>
                    <a:pt x="0" y="356"/>
                    <a:pt x="49" y="391"/>
                    <a:pt x="125" y="391"/>
                  </a:cubicBezTo>
                  <a:cubicBezTo>
                    <a:pt x="267" y="391"/>
                    <a:pt x="301" y="287"/>
                    <a:pt x="301" y="248"/>
                  </a:cubicBezTo>
                  <a:cubicBezTo>
                    <a:pt x="301" y="217"/>
                    <a:pt x="285" y="195"/>
                    <a:pt x="273" y="184"/>
                  </a:cubicBezTo>
                  <a:cubicBezTo>
                    <a:pt x="249" y="160"/>
                    <a:pt x="225" y="156"/>
                    <a:pt x="186" y="149"/>
                  </a:cubicBezTo>
                  <a:cubicBezTo>
                    <a:pt x="154" y="141"/>
                    <a:pt x="121" y="135"/>
                    <a:pt x="121" y="96"/>
                  </a:cubicBezTo>
                  <a:cubicBezTo>
                    <a:pt x="121" y="72"/>
                    <a:pt x="140" y="20"/>
                    <a:pt x="217" y="20"/>
                  </a:cubicBezTo>
                  <a:cubicBezTo>
                    <a:pt x="239" y="20"/>
                    <a:pt x="283" y="25"/>
                    <a:pt x="297" y="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769A4A8F-E2A4-9649-A34D-2B94D2B3AF81}"/>
                </a:ext>
              </a:extLst>
            </p:cNvPr>
            <p:cNvSpPr/>
            <p:nvPr/>
          </p:nvSpPr>
          <p:spPr>
            <a:xfrm>
              <a:off x="4742280" y="2834640"/>
              <a:ext cx="73080" cy="309240"/>
            </a:xfrm>
            <a:custGeom>
              <a:avLst/>
              <a:gdLst/>
              <a:ahLst/>
              <a:cxnLst>
                <a:cxn ang="3cd4">
                  <a:pos x="hc" y="t"/>
                </a:cxn>
                <a:cxn ang="cd2">
                  <a:pos x="l" y="vc"/>
                </a:cxn>
                <a:cxn ang="cd4">
                  <a:pos x="hc" y="b"/>
                </a:cxn>
                <a:cxn ang="0">
                  <a:pos x="r" y="vc"/>
                </a:cxn>
              </a:cxnLst>
              <a:rect l="l" t="t" r="r" b="b"/>
              <a:pathLst>
                <a:path w="204" h="860">
                  <a:moveTo>
                    <a:pt x="204" y="430"/>
                  </a:moveTo>
                  <a:cubicBezTo>
                    <a:pt x="204" y="364"/>
                    <a:pt x="194" y="260"/>
                    <a:pt x="146" y="162"/>
                  </a:cubicBezTo>
                  <a:cubicBezTo>
                    <a:pt x="93" y="57"/>
                    <a:pt x="18" y="0"/>
                    <a:pt x="8" y="0"/>
                  </a:cubicBezTo>
                  <a:cubicBezTo>
                    <a:pt x="4" y="0"/>
                    <a:pt x="0" y="4"/>
                    <a:pt x="0" y="8"/>
                  </a:cubicBezTo>
                  <a:cubicBezTo>
                    <a:pt x="0" y="12"/>
                    <a:pt x="0" y="14"/>
                    <a:pt x="16" y="29"/>
                  </a:cubicBezTo>
                  <a:cubicBezTo>
                    <a:pt x="103" y="113"/>
                    <a:pt x="152" y="250"/>
                    <a:pt x="152" y="430"/>
                  </a:cubicBezTo>
                  <a:cubicBezTo>
                    <a:pt x="152" y="577"/>
                    <a:pt x="121" y="729"/>
                    <a:pt x="12" y="837"/>
                  </a:cubicBezTo>
                  <a:cubicBezTo>
                    <a:pt x="0" y="848"/>
                    <a:pt x="0" y="850"/>
                    <a:pt x="0" y="852"/>
                  </a:cubicBezTo>
                  <a:cubicBezTo>
                    <a:pt x="0" y="858"/>
                    <a:pt x="4" y="860"/>
                    <a:pt x="8" y="860"/>
                  </a:cubicBezTo>
                  <a:cubicBezTo>
                    <a:pt x="18" y="860"/>
                    <a:pt x="97" y="801"/>
                    <a:pt x="148" y="692"/>
                  </a:cubicBezTo>
                  <a:cubicBezTo>
                    <a:pt x="194" y="598"/>
                    <a:pt x="204" y="502"/>
                    <a:pt x="204" y="43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2" name="TextBox 21">
            <a:extLst>
              <a:ext uri="{FF2B5EF4-FFF2-40B4-BE49-F238E27FC236}">
                <a16:creationId xmlns:a16="http://schemas.microsoft.com/office/drawing/2014/main" id="{7AD9926C-B252-5442-8A17-777694744222}"/>
              </a:ext>
            </a:extLst>
          </p:cNvPr>
          <p:cNvSpPr txBox="1"/>
          <p:nvPr/>
        </p:nvSpPr>
        <p:spPr>
          <a:xfrm>
            <a:off x="1681560" y="4500360"/>
            <a:ext cx="6220206" cy="1683623"/>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procedure:</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1. calculate the value function,             , for the latest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2. use Q to calculate a better policy:</a:t>
            </a:r>
          </a:p>
        </p:txBody>
      </p:sp>
      <p:grpSp>
        <p:nvGrpSpPr>
          <p:cNvPr id="23" name="Group 22" descr="28§display§\pi'(s) = \arg\max_{a} Q^\pi(s,a)§svg§600§FALSE" title="TexMaths">
            <a:extLst>
              <a:ext uri="{FF2B5EF4-FFF2-40B4-BE49-F238E27FC236}">
                <a16:creationId xmlns:a16="http://schemas.microsoft.com/office/drawing/2014/main" id="{CA80154D-38F7-B84D-96C1-2D8C2EA52BAE}"/>
              </a:ext>
            </a:extLst>
          </p:cNvPr>
          <p:cNvGrpSpPr/>
          <p:nvPr/>
        </p:nvGrpSpPr>
        <p:grpSpPr>
          <a:xfrm>
            <a:off x="5506200" y="5776586"/>
            <a:ext cx="3546000" cy="521999"/>
            <a:chOff x="5506200" y="5695560"/>
            <a:chExt cx="3546000" cy="521999"/>
          </a:xfrm>
        </p:grpSpPr>
        <p:sp>
          <p:nvSpPr>
            <p:cNvPr id="24" name="Freeform 23">
              <a:extLst>
                <a:ext uri="{FF2B5EF4-FFF2-40B4-BE49-F238E27FC236}">
                  <a16:creationId xmlns:a16="http://schemas.microsoft.com/office/drawing/2014/main" id="{D635D570-962F-5347-AA3C-DB75BE09086D}"/>
                </a:ext>
              </a:extLst>
            </p:cNvPr>
            <p:cNvSpPr/>
            <p:nvPr/>
          </p:nvSpPr>
          <p:spPr>
            <a:xfrm>
              <a:off x="5506200" y="56973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5962E467-4B54-F348-B3A6-1B47E96C89EA}"/>
                </a:ext>
              </a:extLst>
            </p:cNvPr>
            <p:cNvSpPr/>
            <p:nvPr/>
          </p:nvSpPr>
          <p:spPr>
            <a:xfrm>
              <a:off x="5515200" y="58334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9C2FA2A3-8F50-074D-B337-2D6C846C9CF6}"/>
                </a:ext>
              </a:extLst>
            </p:cNvPr>
            <p:cNvSpPr/>
            <p:nvPr/>
          </p:nvSpPr>
          <p:spPr>
            <a:xfrm>
              <a:off x="5719320" y="56955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009F88BF-D5C6-8649-A2BE-1DEDFA3E6AF4}"/>
                </a:ext>
              </a:extLst>
            </p:cNvPr>
            <p:cNvSpPr/>
            <p:nvPr/>
          </p:nvSpPr>
          <p:spPr>
            <a:xfrm>
              <a:off x="5835240" y="57157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6652345C-A40F-DE4E-A3FD-6ED802F08A99}"/>
                </a:ext>
              </a:extLst>
            </p:cNvPr>
            <p:cNvSpPr/>
            <p:nvPr/>
          </p:nvSpPr>
          <p:spPr>
            <a:xfrm>
              <a:off x="5949360" y="58291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4AB644F8-01DA-1E4B-8C86-EE513C755BD2}"/>
                </a:ext>
              </a:extLst>
            </p:cNvPr>
            <p:cNvSpPr/>
            <p:nvPr/>
          </p:nvSpPr>
          <p:spPr>
            <a:xfrm>
              <a:off x="6107039" y="57157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D0251085-BFC6-174F-92FC-AFB9F10ED804}"/>
                </a:ext>
              </a:extLst>
            </p:cNvPr>
            <p:cNvSpPr/>
            <p:nvPr/>
          </p:nvSpPr>
          <p:spPr>
            <a:xfrm>
              <a:off x="6329519" y="5856839"/>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4600E2D7-A710-A549-AD22-4B6C98E3D23D}"/>
                </a:ext>
              </a:extLst>
            </p:cNvPr>
            <p:cNvSpPr/>
            <p:nvPr/>
          </p:nvSpPr>
          <p:spPr>
            <a:xfrm>
              <a:off x="6676560" y="58273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EC31005-7943-444A-8E5B-F226AE6F148B}"/>
                </a:ext>
              </a:extLst>
            </p:cNvPr>
            <p:cNvSpPr/>
            <p:nvPr/>
          </p:nvSpPr>
          <p:spPr>
            <a:xfrm>
              <a:off x="6838920" y="58291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68C06785-7647-6943-B2DB-864FA68F1B5A}"/>
                </a:ext>
              </a:extLst>
            </p:cNvPr>
            <p:cNvSpPr/>
            <p:nvPr/>
          </p:nvSpPr>
          <p:spPr>
            <a:xfrm>
              <a:off x="6969240" y="58258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C5370627-FF08-1641-8458-4C0374FE3F0C}"/>
                </a:ext>
              </a:extLst>
            </p:cNvPr>
            <p:cNvSpPr/>
            <p:nvPr/>
          </p:nvSpPr>
          <p:spPr>
            <a:xfrm>
              <a:off x="7198920" y="58291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8E1BF24E-AD32-CC48-821F-EF6435264FEC}"/>
                </a:ext>
              </a:extLst>
            </p:cNvPr>
            <p:cNvSpPr/>
            <p:nvPr/>
          </p:nvSpPr>
          <p:spPr>
            <a:xfrm>
              <a:off x="7480799" y="58273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DAAC07C9-8624-4B47-BE87-D2C5D9BB5A44}"/>
                </a:ext>
              </a:extLst>
            </p:cNvPr>
            <p:cNvSpPr/>
            <p:nvPr/>
          </p:nvSpPr>
          <p:spPr>
            <a:xfrm>
              <a:off x="7637040" y="58334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102E87A2-5169-5A4F-8D80-C564CA2DBE04}"/>
                </a:ext>
              </a:extLst>
            </p:cNvPr>
            <p:cNvSpPr/>
            <p:nvPr/>
          </p:nvSpPr>
          <p:spPr>
            <a:xfrm>
              <a:off x="7441920" y="6100199"/>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47012E9F-32E2-1849-852B-E6318107D85E}"/>
                </a:ext>
              </a:extLst>
            </p:cNvPr>
            <p:cNvSpPr/>
            <p:nvPr/>
          </p:nvSpPr>
          <p:spPr>
            <a:xfrm>
              <a:off x="7883640" y="57326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B940D9F1-052F-7B40-9004-09697A9F6563}"/>
                </a:ext>
              </a:extLst>
            </p:cNvPr>
            <p:cNvSpPr/>
            <p:nvPr/>
          </p:nvSpPr>
          <p:spPr>
            <a:xfrm>
              <a:off x="8141040" y="57290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39E0787E-5355-6940-8573-04E3FCC58F21}"/>
                </a:ext>
              </a:extLst>
            </p:cNvPr>
            <p:cNvSpPr/>
            <p:nvPr/>
          </p:nvSpPr>
          <p:spPr>
            <a:xfrm>
              <a:off x="8345160" y="57157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D46F9D89-FE84-4644-AA80-F72536BFD307}"/>
                </a:ext>
              </a:extLst>
            </p:cNvPr>
            <p:cNvSpPr/>
            <p:nvPr/>
          </p:nvSpPr>
          <p:spPr>
            <a:xfrm>
              <a:off x="8459280" y="58291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31C7F07-CE0D-5C46-BAD4-E2B4EF440FA6}"/>
                </a:ext>
              </a:extLst>
            </p:cNvPr>
            <p:cNvSpPr/>
            <p:nvPr/>
          </p:nvSpPr>
          <p:spPr>
            <a:xfrm>
              <a:off x="8627040" y="59533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025404A7-D77F-BB44-8374-7ACDC2FD806A}"/>
                </a:ext>
              </a:extLst>
            </p:cNvPr>
            <p:cNvSpPr/>
            <p:nvPr/>
          </p:nvSpPr>
          <p:spPr>
            <a:xfrm>
              <a:off x="8759520" y="58291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EFB360FD-D7B0-E141-B315-CC7BB125E204}"/>
                </a:ext>
              </a:extLst>
            </p:cNvPr>
            <p:cNvSpPr/>
            <p:nvPr/>
          </p:nvSpPr>
          <p:spPr>
            <a:xfrm>
              <a:off x="8941320" y="57157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5" name="Group 44" descr="18§display§V^\pi(s)§svg§600§FALSE" title="TexMaths">
            <a:extLst>
              <a:ext uri="{FF2B5EF4-FFF2-40B4-BE49-F238E27FC236}">
                <a16:creationId xmlns:a16="http://schemas.microsoft.com/office/drawing/2014/main" id="{55899C36-6D9E-9346-B58B-398DD914D29D}"/>
              </a:ext>
            </a:extLst>
          </p:cNvPr>
          <p:cNvGrpSpPr/>
          <p:nvPr/>
        </p:nvGrpSpPr>
        <p:grpSpPr>
          <a:xfrm>
            <a:off x="4888452" y="5068800"/>
            <a:ext cx="736920" cy="284760"/>
            <a:chOff x="5571360" y="5068800"/>
            <a:chExt cx="736920" cy="284760"/>
          </a:xfrm>
        </p:grpSpPr>
        <p:sp>
          <p:nvSpPr>
            <p:cNvPr id="46" name="Freeform 45">
              <a:extLst>
                <a:ext uri="{FF2B5EF4-FFF2-40B4-BE49-F238E27FC236}">
                  <a16:creationId xmlns:a16="http://schemas.microsoft.com/office/drawing/2014/main" id="{71796D5B-F712-6345-AAFC-2639913650E9}"/>
                </a:ext>
              </a:extLst>
            </p:cNvPr>
            <p:cNvSpPr/>
            <p:nvPr/>
          </p:nvSpPr>
          <p:spPr>
            <a:xfrm>
              <a:off x="5571360" y="5069520"/>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dirty="0">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023A3183-F47D-5549-B4A1-6393F9390268}"/>
                </a:ext>
              </a:extLst>
            </p:cNvPr>
            <p:cNvSpPr/>
            <p:nvPr/>
          </p:nvSpPr>
          <p:spPr>
            <a:xfrm>
              <a:off x="5587560" y="50875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074477F3-4086-5548-8634-CC58A398EB5A}"/>
                </a:ext>
              </a:extLst>
            </p:cNvPr>
            <p:cNvSpPr/>
            <p:nvPr/>
          </p:nvSpPr>
          <p:spPr>
            <a:xfrm>
              <a:off x="5808960" y="5078520"/>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817CB3EC-00B8-A740-9042-5568B2ACFB5B}"/>
                </a:ext>
              </a:extLst>
            </p:cNvPr>
            <p:cNvSpPr/>
            <p:nvPr/>
          </p:nvSpPr>
          <p:spPr>
            <a:xfrm>
              <a:off x="5982840" y="5068800"/>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92695B88-88D3-C54C-9853-14F7649049CB}"/>
                </a:ext>
              </a:extLst>
            </p:cNvPr>
            <p:cNvSpPr/>
            <p:nvPr/>
          </p:nvSpPr>
          <p:spPr>
            <a:xfrm>
              <a:off x="6079320" y="5156280"/>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9AE95A68-D7E0-3B4A-A6FD-76A85767EFFB}"/>
                </a:ext>
              </a:extLst>
            </p:cNvPr>
            <p:cNvSpPr/>
            <p:nvPr/>
          </p:nvSpPr>
          <p:spPr>
            <a:xfrm>
              <a:off x="6213960" y="5068800"/>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2" name="Group 51" descr="28§display§\pi§svg§600§FALSE" title="TexMaths">
            <a:extLst>
              <a:ext uri="{FF2B5EF4-FFF2-40B4-BE49-F238E27FC236}">
                <a16:creationId xmlns:a16="http://schemas.microsoft.com/office/drawing/2014/main" id="{2E0C91BB-6F89-F04B-AA15-D393C308F3B4}"/>
              </a:ext>
            </a:extLst>
          </p:cNvPr>
          <p:cNvGrpSpPr/>
          <p:nvPr/>
        </p:nvGrpSpPr>
        <p:grpSpPr>
          <a:xfrm>
            <a:off x="7861854" y="5106960"/>
            <a:ext cx="267840" cy="196200"/>
            <a:chOff x="8510040" y="5106960"/>
            <a:chExt cx="267840" cy="196200"/>
          </a:xfrm>
        </p:grpSpPr>
        <p:sp>
          <p:nvSpPr>
            <p:cNvPr id="53" name="Freeform 52">
              <a:extLst>
                <a:ext uri="{FF2B5EF4-FFF2-40B4-BE49-F238E27FC236}">
                  <a16:creationId xmlns:a16="http://schemas.microsoft.com/office/drawing/2014/main" id="{BA1A499B-E2D1-F149-B9B9-59FE959C18CA}"/>
                </a:ext>
              </a:extLst>
            </p:cNvPr>
            <p:cNvSpPr/>
            <p:nvPr/>
          </p:nvSpPr>
          <p:spPr>
            <a:xfrm>
              <a:off x="8510040" y="51080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A622A1C5-C064-8E4A-A7AF-2AF70DFC1DB2}"/>
                </a:ext>
              </a:extLst>
            </p:cNvPr>
            <p:cNvSpPr/>
            <p:nvPr/>
          </p:nvSpPr>
          <p:spPr>
            <a:xfrm>
              <a:off x="8522280" y="51069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55" name="Title 54">
            <a:extLst>
              <a:ext uri="{FF2B5EF4-FFF2-40B4-BE49-F238E27FC236}">
                <a16:creationId xmlns:a16="http://schemas.microsoft.com/office/drawing/2014/main" id="{E215A613-F35F-A848-BB4B-DD19AC43B1A2}"/>
              </a:ext>
            </a:extLst>
          </p:cNvPr>
          <p:cNvSpPr>
            <a:spLocks noGrp="1"/>
          </p:cNvSpPr>
          <p:nvPr>
            <p:ph type="title"/>
          </p:nvPr>
        </p:nvSpPr>
        <p:spPr/>
        <p:txBody>
          <a:bodyPr/>
          <a:lstStyle/>
          <a:p>
            <a:r>
              <a:rPr lang="en-US" dirty="0"/>
              <a:t>Policy improvement</a:t>
            </a:r>
          </a:p>
        </p:txBody>
      </p:sp>
      <p:grpSp>
        <p:nvGrpSpPr>
          <p:cNvPr id="56" name="Group 55" descr="28§display§\pi§svg§600§FALSE" title="TexMaths">
            <a:extLst>
              <a:ext uri="{FF2B5EF4-FFF2-40B4-BE49-F238E27FC236}">
                <a16:creationId xmlns:a16="http://schemas.microsoft.com/office/drawing/2014/main" id="{7A5A3F20-1C1F-1D44-A37A-505640D88B9B}"/>
              </a:ext>
            </a:extLst>
          </p:cNvPr>
          <p:cNvGrpSpPr/>
          <p:nvPr/>
        </p:nvGrpSpPr>
        <p:grpSpPr>
          <a:xfrm>
            <a:off x="7384319" y="3677091"/>
            <a:ext cx="268261" cy="167873"/>
            <a:chOff x="7384320" y="3614040"/>
            <a:chExt cx="267840" cy="196200"/>
          </a:xfrm>
        </p:grpSpPr>
        <p:sp>
          <p:nvSpPr>
            <p:cNvPr id="57" name="Freeform 56">
              <a:extLst>
                <a:ext uri="{FF2B5EF4-FFF2-40B4-BE49-F238E27FC236}">
                  <a16:creationId xmlns:a16="http://schemas.microsoft.com/office/drawing/2014/main" id="{12F396A4-0922-0747-9B0B-5E6707D73741}"/>
                </a:ext>
              </a:extLst>
            </p:cNvPr>
            <p:cNvSpPr/>
            <p:nvPr/>
          </p:nvSpPr>
          <p:spPr>
            <a:xfrm>
              <a:off x="7384320" y="361512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631C971D-9124-3847-8174-473CFB14FD1F}"/>
                </a:ext>
              </a:extLst>
            </p:cNvPr>
            <p:cNvSpPr/>
            <p:nvPr/>
          </p:nvSpPr>
          <p:spPr>
            <a:xfrm>
              <a:off x="7396560" y="361404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9" name="Group 58" descr="28§display§\pi'§svg§600§FALSE" title="TexMaths">
            <a:extLst>
              <a:ext uri="{FF2B5EF4-FFF2-40B4-BE49-F238E27FC236}">
                <a16:creationId xmlns:a16="http://schemas.microsoft.com/office/drawing/2014/main" id="{8BD73727-6450-4E44-BCE6-1613AE6B6861}"/>
              </a:ext>
            </a:extLst>
          </p:cNvPr>
          <p:cNvGrpSpPr/>
          <p:nvPr/>
        </p:nvGrpSpPr>
        <p:grpSpPr>
          <a:xfrm>
            <a:off x="4229280" y="3530880"/>
            <a:ext cx="331920" cy="309240"/>
            <a:chOff x="4229279" y="3474720"/>
            <a:chExt cx="394560" cy="365400"/>
          </a:xfrm>
        </p:grpSpPr>
        <p:sp>
          <p:nvSpPr>
            <p:cNvPr id="60" name="Freeform 59">
              <a:extLst>
                <a:ext uri="{FF2B5EF4-FFF2-40B4-BE49-F238E27FC236}">
                  <a16:creationId xmlns:a16="http://schemas.microsoft.com/office/drawing/2014/main" id="{2281E285-4464-B14F-A752-38D4D1BABA1F}"/>
                </a:ext>
              </a:extLst>
            </p:cNvPr>
            <p:cNvSpPr/>
            <p:nvPr/>
          </p:nvSpPr>
          <p:spPr>
            <a:xfrm>
              <a:off x="4229279" y="3476880"/>
              <a:ext cx="394560" cy="359280"/>
            </a:xfrm>
            <a:custGeom>
              <a:avLst/>
              <a:gdLst/>
              <a:ahLst/>
              <a:cxnLst>
                <a:cxn ang="3cd4">
                  <a:pos x="hc" y="t"/>
                </a:cxn>
                <a:cxn ang="cd2">
                  <a:pos x="l" y="vc"/>
                </a:cxn>
                <a:cxn ang="cd4">
                  <a:pos x="hc" y="b"/>
                </a:cxn>
                <a:cxn ang="0">
                  <a:pos x="r" y="vc"/>
                </a:cxn>
              </a:cxnLst>
              <a:rect l="l" t="t" r="r" b="b"/>
              <a:pathLst>
                <a:path w="1097" h="999">
                  <a:moveTo>
                    <a:pt x="550" y="999"/>
                  </a:moveTo>
                  <a:lnTo>
                    <a:pt x="0" y="999"/>
                  </a:lnTo>
                  <a:lnTo>
                    <a:pt x="0" y="0"/>
                  </a:lnTo>
                  <a:lnTo>
                    <a:pt x="1097" y="0"/>
                  </a:lnTo>
                  <a:lnTo>
                    <a:pt x="1097" y="99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1BE2EB6-B4C5-8E4E-AF23-74A3F0AF2208}"/>
                </a:ext>
              </a:extLst>
            </p:cNvPr>
            <p:cNvSpPr/>
            <p:nvPr/>
          </p:nvSpPr>
          <p:spPr>
            <a:xfrm>
              <a:off x="4242240" y="3641760"/>
              <a:ext cx="255600" cy="198360"/>
            </a:xfrm>
            <a:custGeom>
              <a:avLst/>
              <a:gdLst/>
              <a:ahLst/>
              <a:cxnLst>
                <a:cxn ang="3cd4">
                  <a:pos x="hc" y="t"/>
                </a:cxn>
                <a:cxn ang="cd2">
                  <a:pos x="l" y="vc"/>
                </a:cxn>
                <a:cxn ang="cd4">
                  <a:pos x="hc" y="b"/>
                </a:cxn>
                <a:cxn ang="0">
                  <a:pos x="r" y="vc"/>
                </a:cxn>
              </a:cxnLst>
              <a:rect l="l" t="t" r="r" b="b"/>
              <a:pathLst>
                <a:path w="711" h="552">
                  <a:moveTo>
                    <a:pt x="314" y="74"/>
                  </a:moveTo>
                  <a:lnTo>
                    <a:pt x="463" y="74"/>
                  </a:lnTo>
                  <a:cubicBezTo>
                    <a:pt x="418" y="258"/>
                    <a:pt x="407" y="311"/>
                    <a:pt x="407" y="396"/>
                  </a:cubicBezTo>
                  <a:cubicBezTo>
                    <a:pt x="407" y="413"/>
                    <a:pt x="407" y="447"/>
                    <a:pt x="418" y="490"/>
                  </a:cubicBezTo>
                  <a:cubicBezTo>
                    <a:pt x="430" y="546"/>
                    <a:pt x="445" y="552"/>
                    <a:pt x="466" y="552"/>
                  </a:cubicBezTo>
                  <a:cubicBezTo>
                    <a:pt x="493" y="552"/>
                    <a:pt x="520" y="529"/>
                    <a:pt x="520" y="504"/>
                  </a:cubicBezTo>
                  <a:cubicBezTo>
                    <a:pt x="520" y="498"/>
                    <a:pt x="520" y="495"/>
                    <a:pt x="511" y="478"/>
                  </a:cubicBezTo>
                  <a:cubicBezTo>
                    <a:pt x="472" y="388"/>
                    <a:pt x="472" y="306"/>
                    <a:pt x="472" y="272"/>
                  </a:cubicBezTo>
                  <a:cubicBezTo>
                    <a:pt x="472" y="204"/>
                    <a:pt x="481" y="139"/>
                    <a:pt x="496" y="74"/>
                  </a:cubicBezTo>
                  <a:lnTo>
                    <a:pt x="649" y="74"/>
                  </a:lnTo>
                  <a:cubicBezTo>
                    <a:pt x="664" y="74"/>
                    <a:pt x="711" y="74"/>
                    <a:pt x="711" y="31"/>
                  </a:cubicBezTo>
                  <a:cubicBezTo>
                    <a:pt x="711" y="0"/>
                    <a:pt x="685" y="0"/>
                    <a:pt x="661" y="0"/>
                  </a:cubicBezTo>
                  <a:lnTo>
                    <a:pt x="218" y="0"/>
                  </a:lnTo>
                  <a:cubicBezTo>
                    <a:pt x="188" y="0"/>
                    <a:pt x="137" y="0"/>
                    <a:pt x="81" y="59"/>
                  </a:cubicBezTo>
                  <a:cubicBezTo>
                    <a:pt x="33" y="108"/>
                    <a:pt x="0" y="164"/>
                    <a:pt x="0" y="170"/>
                  </a:cubicBezTo>
                  <a:cubicBezTo>
                    <a:pt x="0" y="173"/>
                    <a:pt x="0" y="184"/>
                    <a:pt x="15" y="184"/>
                  </a:cubicBezTo>
                  <a:cubicBezTo>
                    <a:pt x="27" y="184"/>
                    <a:pt x="30" y="178"/>
                    <a:pt x="36" y="170"/>
                  </a:cubicBezTo>
                  <a:cubicBezTo>
                    <a:pt x="102" y="74"/>
                    <a:pt x="179" y="74"/>
                    <a:pt x="203" y="74"/>
                  </a:cubicBezTo>
                  <a:lnTo>
                    <a:pt x="281" y="74"/>
                  </a:lnTo>
                  <a:cubicBezTo>
                    <a:pt x="236" y="224"/>
                    <a:pt x="167" y="374"/>
                    <a:pt x="111" y="490"/>
                  </a:cubicBezTo>
                  <a:cubicBezTo>
                    <a:pt x="102" y="507"/>
                    <a:pt x="102" y="509"/>
                    <a:pt x="102" y="518"/>
                  </a:cubicBezTo>
                  <a:cubicBezTo>
                    <a:pt x="102" y="543"/>
                    <a:pt x="123" y="552"/>
                    <a:pt x="137" y="552"/>
                  </a:cubicBezTo>
                  <a:cubicBezTo>
                    <a:pt x="179" y="552"/>
                    <a:pt x="188" y="518"/>
                    <a:pt x="203" y="470"/>
                  </a:cubicBezTo>
                  <a:cubicBezTo>
                    <a:pt x="224" y="413"/>
                    <a:pt x="224" y="410"/>
                    <a:pt x="239" y="3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26CE008B-EAF7-1B4F-BABA-9056281ABF24}"/>
                </a:ext>
              </a:extLst>
            </p:cNvPr>
            <p:cNvSpPr/>
            <p:nvPr/>
          </p:nvSpPr>
          <p:spPr>
            <a:xfrm>
              <a:off x="4530600" y="3474720"/>
              <a:ext cx="83520" cy="162720"/>
            </a:xfrm>
            <a:custGeom>
              <a:avLst/>
              <a:gdLst/>
              <a:ahLst/>
              <a:cxnLst>
                <a:cxn ang="3cd4">
                  <a:pos x="hc" y="t"/>
                </a:cxn>
                <a:cxn ang="cd2">
                  <a:pos x="l" y="vc"/>
                </a:cxn>
                <a:cxn ang="cd4">
                  <a:pos x="hc" y="b"/>
                </a:cxn>
                <a:cxn ang="0">
                  <a:pos x="r" y="vc"/>
                </a:cxn>
              </a:cxnLst>
              <a:rect l="l" t="t" r="r" b="b"/>
              <a:pathLst>
                <a:path w="233" h="453">
                  <a:moveTo>
                    <a:pt x="224" y="76"/>
                  </a:moveTo>
                  <a:cubicBezTo>
                    <a:pt x="233" y="62"/>
                    <a:pt x="233" y="54"/>
                    <a:pt x="233" y="48"/>
                  </a:cubicBezTo>
                  <a:cubicBezTo>
                    <a:pt x="233" y="20"/>
                    <a:pt x="206" y="0"/>
                    <a:pt x="179" y="0"/>
                  </a:cubicBezTo>
                  <a:cubicBezTo>
                    <a:pt x="143" y="0"/>
                    <a:pt x="132" y="28"/>
                    <a:pt x="129" y="42"/>
                  </a:cubicBezTo>
                  <a:lnTo>
                    <a:pt x="6" y="422"/>
                  </a:lnTo>
                  <a:cubicBezTo>
                    <a:pt x="3" y="422"/>
                    <a:pt x="0" y="433"/>
                    <a:pt x="0" y="433"/>
                  </a:cubicBezTo>
                  <a:cubicBezTo>
                    <a:pt x="0" y="444"/>
                    <a:pt x="30" y="453"/>
                    <a:pt x="36" y="453"/>
                  </a:cubicBezTo>
                  <a:cubicBezTo>
                    <a:pt x="42" y="453"/>
                    <a:pt x="45" y="453"/>
                    <a:pt x="51" y="4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3" name="Group 62" descr="28§display§\pi§svg§600§FALSE" title="TexMaths">
            <a:extLst>
              <a:ext uri="{FF2B5EF4-FFF2-40B4-BE49-F238E27FC236}">
                <a16:creationId xmlns:a16="http://schemas.microsoft.com/office/drawing/2014/main" id="{99D0DD12-404D-FD42-A7C8-8FF9D97F6DC2}"/>
              </a:ext>
            </a:extLst>
          </p:cNvPr>
          <p:cNvGrpSpPr/>
          <p:nvPr/>
        </p:nvGrpSpPr>
        <p:grpSpPr>
          <a:xfrm>
            <a:off x="6789253" y="2915942"/>
            <a:ext cx="268261" cy="167873"/>
            <a:chOff x="7384320" y="3614040"/>
            <a:chExt cx="267840" cy="196200"/>
          </a:xfrm>
        </p:grpSpPr>
        <p:sp>
          <p:nvSpPr>
            <p:cNvPr id="64" name="Freeform 63">
              <a:extLst>
                <a:ext uri="{FF2B5EF4-FFF2-40B4-BE49-F238E27FC236}">
                  <a16:creationId xmlns:a16="http://schemas.microsoft.com/office/drawing/2014/main" id="{00D1DD3B-E2B4-684C-ACF1-25BBFB45AD15}"/>
                </a:ext>
              </a:extLst>
            </p:cNvPr>
            <p:cNvSpPr/>
            <p:nvPr/>
          </p:nvSpPr>
          <p:spPr>
            <a:xfrm>
              <a:off x="7384320" y="361512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629F8792-EE4D-A64D-B45E-2B60CB8877ED}"/>
                </a:ext>
              </a:extLst>
            </p:cNvPr>
            <p:cNvSpPr/>
            <p:nvPr/>
          </p:nvSpPr>
          <p:spPr>
            <a:xfrm>
              <a:off x="7396560" y="361404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F5F99-DA62-3845-A16C-1266CF959EE2}"/>
              </a:ext>
            </a:extLst>
          </p:cNvPr>
          <p:cNvSpPr txBox="1"/>
          <p:nvPr/>
        </p:nvSpPr>
        <p:spPr>
          <a:xfrm>
            <a:off x="1162302" y="4227074"/>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242BFA90-2C46-F74A-8E35-E7F64C459A68}"/>
              </a:ext>
            </a:extLst>
          </p:cNvPr>
          <p:cNvGrpSpPr/>
          <p:nvPr/>
        </p:nvGrpSpPr>
        <p:grpSpPr>
          <a:xfrm>
            <a:off x="4104582" y="4257314"/>
            <a:ext cx="982440" cy="273960"/>
            <a:chOff x="4131000" y="3047760"/>
            <a:chExt cx="982440" cy="273960"/>
          </a:xfrm>
        </p:grpSpPr>
        <p:sp>
          <p:nvSpPr>
            <p:cNvPr id="5" name="Freeform 4">
              <a:extLst>
                <a:ext uri="{FF2B5EF4-FFF2-40B4-BE49-F238E27FC236}">
                  <a16:creationId xmlns:a16="http://schemas.microsoft.com/office/drawing/2014/main" id="{A0F0433A-5C75-1D42-8D25-6433AC2898FF}"/>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DC7E5898-A0DD-C047-AEA1-7E7AA9C6F981}"/>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522A0545-FC7D-7444-8F72-DD1ED9CB47A9}"/>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A431B87A-24C3-D745-A6CC-BE41A0B89454}"/>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1E6A71A3-0866-C64B-A322-3B371C84817D}"/>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4D12A0B6-CFE7-C349-8941-7ACCA0565B77}"/>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21C4F24-1F40-EF4C-B6CE-635D3E09C54E}"/>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84F852FD-031C-2645-AAE0-4F60F952F9AD}"/>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91A2C222-8DCD-7843-A76E-1CFDE806D64F}"/>
              </a:ext>
            </a:extLst>
          </p:cNvPr>
          <p:cNvGrpSpPr/>
          <p:nvPr/>
        </p:nvGrpSpPr>
        <p:grpSpPr>
          <a:xfrm>
            <a:off x="5825742" y="4265954"/>
            <a:ext cx="743400" cy="307080"/>
            <a:chOff x="5852160" y="3056400"/>
            <a:chExt cx="743400" cy="307080"/>
          </a:xfrm>
        </p:grpSpPr>
        <p:sp>
          <p:nvSpPr>
            <p:cNvPr id="14" name="Freeform 13">
              <a:extLst>
                <a:ext uri="{FF2B5EF4-FFF2-40B4-BE49-F238E27FC236}">
                  <a16:creationId xmlns:a16="http://schemas.microsoft.com/office/drawing/2014/main" id="{03B941BA-BE88-D24F-9C94-3A63AE42456B}"/>
                </a:ext>
              </a:extLst>
            </p:cNvPr>
            <p:cNvSpPr/>
            <p:nvPr/>
          </p:nvSpPr>
          <p:spPr>
            <a:xfrm>
              <a:off x="5852160" y="305712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A22E02FD-8B54-204B-994E-BDD44E2B3F16}"/>
                </a:ext>
              </a:extLst>
            </p:cNvPr>
            <p:cNvSpPr/>
            <p:nvPr/>
          </p:nvSpPr>
          <p:spPr>
            <a:xfrm>
              <a:off x="5868360" y="3076560"/>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3ECB8F60-225E-6647-9A27-CA2BBDEF2A7B}"/>
                </a:ext>
              </a:extLst>
            </p:cNvPr>
            <p:cNvSpPr/>
            <p:nvPr/>
          </p:nvSpPr>
          <p:spPr>
            <a:xfrm>
              <a:off x="6091919" y="3066840"/>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4FD308EB-D589-D243-BFC3-C37B81243B17}"/>
                </a:ext>
              </a:extLst>
            </p:cNvPr>
            <p:cNvSpPr/>
            <p:nvPr/>
          </p:nvSpPr>
          <p:spPr>
            <a:xfrm>
              <a:off x="6267240" y="305640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A250E5DC-67BB-8941-BE14-1E2545D41206}"/>
                </a:ext>
              </a:extLst>
            </p:cNvPr>
            <p:cNvSpPr/>
            <p:nvPr/>
          </p:nvSpPr>
          <p:spPr>
            <a:xfrm>
              <a:off x="6364440" y="315072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8F68BDB9-8B2C-9F47-8F47-FCCA29DC8E6E}"/>
                </a:ext>
              </a:extLst>
            </p:cNvPr>
            <p:cNvSpPr/>
            <p:nvPr/>
          </p:nvSpPr>
          <p:spPr>
            <a:xfrm>
              <a:off x="6500520" y="305640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0" name="TextBox 19">
            <a:extLst>
              <a:ext uri="{FF2B5EF4-FFF2-40B4-BE49-F238E27FC236}">
                <a16:creationId xmlns:a16="http://schemas.microsoft.com/office/drawing/2014/main" id="{4713BB5C-F21A-DC45-9B9B-52CC3A0580D7}"/>
              </a:ext>
            </a:extLst>
          </p:cNvPr>
          <p:cNvSpPr txBox="1"/>
          <p:nvPr/>
        </p:nvSpPr>
        <p:spPr>
          <a:xfrm>
            <a:off x="1197942" y="2123954"/>
            <a:ext cx="6220206" cy="1683623"/>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procedure:</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1. calculate the value function,             , for the latest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2. use Q to calculate a better policy:</a:t>
            </a:r>
          </a:p>
        </p:txBody>
      </p:sp>
      <p:grpSp>
        <p:nvGrpSpPr>
          <p:cNvPr id="21" name="Group 20" descr="28§display§\pi'(s) = \arg\max_{a} Q^\pi(s,a)§svg§600§FALSE" title="TexMaths">
            <a:extLst>
              <a:ext uri="{FF2B5EF4-FFF2-40B4-BE49-F238E27FC236}">
                <a16:creationId xmlns:a16="http://schemas.microsoft.com/office/drawing/2014/main" id="{A96CECCA-B97C-5F44-8403-6227E842A59D}"/>
              </a:ext>
            </a:extLst>
          </p:cNvPr>
          <p:cNvGrpSpPr/>
          <p:nvPr/>
        </p:nvGrpSpPr>
        <p:grpSpPr>
          <a:xfrm>
            <a:off x="5022582" y="3388605"/>
            <a:ext cx="3546000" cy="522000"/>
            <a:chOff x="5049000" y="2109600"/>
            <a:chExt cx="3546000" cy="522000"/>
          </a:xfrm>
        </p:grpSpPr>
        <p:sp>
          <p:nvSpPr>
            <p:cNvPr id="22" name="Freeform 21">
              <a:extLst>
                <a:ext uri="{FF2B5EF4-FFF2-40B4-BE49-F238E27FC236}">
                  <a16:creationId xmlns:a16="http://schemas.microsoft.com/office/drawing/2014/main" id="{D9BD4483-6289-7C4A-A441-2681536D8392}"/>
                </a:ext>
              </a:extLst>
            </p:cNvPr>
            <p:cNvSpPr/>
            <p:nvPr/>
          </p:nvSpPr>
          <p:spPr>
            <a:xfrm>
              <a:off x="5049000" y="2111399"/>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99855B85-539F-BE45-972E-E4FC665396B2}"/>
                </a:ext>
              </a:extLst>
            </p:cNvPr>
            <p:cNvSpPr/>
            <p:nvPr/>
          </p:nvSpPr>
          <p:spPr>
            <a:xfrm>
              <a:off x="5058000" y="224748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6E5D8EA-CD5A-DA42-AF50-47B9F4726FAB}"/>
                </a:ext>
              </a:extLst>
            </p:cNvPr>
            <p:cNvSpPr/>
            <p:nvPr/>
          </p:nvSpPr>
          <p:spPr>
            <a:xfrm>
              <a:off x="5262120" y="210960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39944D29-B0B8-984A-BEBE-81783F6D280D}"/>
                </a:ext>
              </a:extLst>
            </p:cNvPr>
            <p:cNvSpPr/>
            <p:nvPr/>
          </p:nvSpPr>
          <p:spPr>
            <a:xfrm>
              <a:off x="5378040" y="212976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C64504C0-CB87-B94C-8AEA-3AF34D7884E1}"/>
                </a:ext>
              </a:extLst>
            </p:cNvPr>
            <p:cNvSpPr/>
            <p:nvPr/>
          </p:nvSpPr>
          <p:spPr>
            <a:xfrm>
              <a:off x="5492160" y="224316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3BC78A04-7F29-0F4B-B3DC-AC50FEE24D22}"/>
                </a:ext>
              </a:extLst>
            </p:cNvPr>
            <p:cNvSpPr/>
            <p:nvPr/>
          </p:nvSpPr>
          <p:spPr>
            <a:xfrm>
              <a:off x="5649840" y="212976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E098E392-A9AC-F04E-927C-39F3DA363C81}"/>
                </a:ext>
              </a:extLst>
            </p:cNvPr>
            <p:cNvSpPr/>
            <p:nvPr/>
          </p:nvSpPr>
          <p:spPr>
            <a:xfrm>
              <a:off x="5872320" y="227088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F7839F5-E9E0-1D45-8E67-8ED630B20B1F}"/>
                </a:ext>
              </a:extLst>
            </p:cNvPr>
            <p:cNvSpPr/>
            <p:nvPr/>
          </p:nvSpPr>
          <p:spPr>
            <a:xfrm>
              <a:off x="6219360" y="224136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3C1204EA-A1B7-0644-9B2E-D599EAC71FE3}"/>
                </a:ext>
              </a:extLst>
            </p:cNvPr>
            <p:cNvSpPr/>
            <p:nvPr/>
          </p:nvSpPr>
          <p:spPr>
            <a:xfrm>
              <a:off x="6381720" y="224316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3BD6AC7C-E780-9842-9B9B-C14329A91960}"/>
                </a:ext>
              </a:extLst>
            </p:cNvPr>
            <p:cNvSpPr/>
            <p:nvPr/>
          </p:nvSpPr>
          <p:spPr>
            <a:xfrm>
              <a:off x="6512039" y="223992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01EE7D55-8F3C-D64F-8E55-4236C8852B00}"/>
                </a:ext>
              </a:extLst>
            </p:cNvPr>
            <p:cNvSpPr/>
            <p:nvPr/>
          </p:nvSpPr>
          <p:spPr>
            <a:xfrm>
              <a:off x="6741720" y="224316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910E01AB-4483-9F44-8DDA-2EB9B359B8F7}"/>
                </a:ext>
              </a:extLst>
            </p:cNvPr>
            <p:cNvSpPr/>
            <p:nvPr/>
          </p:nvSpPr>
          <p:spPr>
            <a:xfrm>
              <a:off x="7023600" y="224136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96B30D66-40C4-8F40-991C-DC9828B78FAB}"/>
                </a:ext>
              </a:extLst>
            </p:cNvPr>
            <p:cNvSpPr/>
            <p:nvPr/>
          </p:nvSpPr>
          <p:spPr>
            <a:xfrm>
              <a:off x="7179840" y="224748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D71DBF10-9138-6F4E-824D-AB38C12C141F}"/>
                </a:ext>
              </a:extLst>
            </p:cNvPr>
            <p:cNvSpPr/>
            <p:nvPr/>
          </p:nvSpPr>
          <p:spPr>
            <a:xfrm>
              <a:off x="6984719" y="251424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4249B8D8-418F-5747-A9FD-B0A9356AA187}"/>
                </a:ext>
              </a:extLst>
            </p:cNvPr>
            <p:cNvSpPr/>
            <p:nvPr/>
          </p:nvSpPr>
          <p:spPr>
            <a:xfrm>
              <a:off x="7426440" y="214668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BC8B6E76-876B-4442-A646-9E8622E0B680}"/>
                </a:ext>
              </a:extLst>
            </p:cNvPr>
            <p:cNvSpPr/>
            <p:nvPr/>
          </p:nvSpPr>
          <p:spPr>
            <a:xfrm>
              <a:off x="7683840" y="214308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02809026-B749-7E49-A7F5-64C1BB0EAAE2}"/>
                </a:ext>
              </a:extLst>
            </p:cNvPr>
            <p:cNvSpPr/>
            <p:nvPr/>
          </p:nvSpPr>
          <p:spPr>
            <a:xfrm>
              <a:off x="7887960" y="212976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9FE4DDE-CD3D-3C40-8D84-48FEF7C7A5F7}"/>
                </a:ext>
              </a:extLst>
            </p:cNvPr>
            <p:cNvSpPr/>
            <p:nvPr/>
          </p:nvSpPr>
          <p:spPr>
            <a:xfrm>
              <a:off x="8002079" y="224316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B9E424A5-7BCC-F74D-AD55-2D1CD7090729}"/>
                </a:ext>
              </a:extLst>
            </p:cNvPr>
            <p:cNvSpPr/>
            <p:nvPr/>
          </p:nvSpPr>
          <p:spPr>
            <a:xfrm>
              <a:off x="8169840" y="236736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EF9C6F0F-9003-044A-A8E3-EC17EFDA9B75}"/>
                </a:ext>
              </a:extLst>
            </p:cNvPr>
            <p:cNvSpPr/>
            <p:nvPr/>
          </p:nvSpPr>
          <p:spPr>
            <a:xfrm>
              <a:off x="8302319" y="224316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10C44CD6-819E-7241-BCA5-72E1AFEC7EAC}"/>
                </a:ext>
              </a:extLst>
            </p:cNvPr>
            <p:cNvSpPr/>
            <p:nvPr/>
          </p:nvSpPr>
          <p:spPr>
            <a:xfrm>
              <a:off x="8484120" y="212976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3" name="Group 42" descr="18§display§V^\pi(s)§svg§600§FALSE" title="TexMaths">
            <a:extLst>
              <a:ext uri="{FF2B5EF4-FFF2-40B4-BE49-F238E27FC236}">
                <a16:creationId xmlns:a16="http://schemas.microsoft.com/office/drawing/2014/main" id="{D97B8EAD-22FD-C44A-B847-42CE7C057761}"/>
              </a:ext>
            </a:extLst>
          </p:cNvPr>
          <p:cNvGrpSpPr/>
          <p:nvPr/>
        </p:nvGrpSpPr>
        <p:grpSpPr>
          <a:xfrm>
            <a:off x="4404836" y="2692394"/>
            <a:ext cx="736920" cy="284760"/>
            <a:chOff x="5114160" y="1482840"/>
            <a:chExt cx="736920" cy="284760"/>
          </a:xfrm>
        </p:grpSpPr>
        <p:sp>
          <p:nvSpPr>
            <p:cNvPr id="44" name="Freeform 43">
              <a:extLst>
                <a:ext uri="{FF2B5EF4-FFF2-40B4-BE49-F238E27FC236}">
                  <a16:creationId xmlns:a16="http://schemas.microsoft.com/office/drawing/2014/main" id="{2C5E2E76-0DC2-DD4A-831F-8489506B3C4E}"/>
                </a:ext>
              </a:extLst>
            </p:cNvPr>
            <p:cNvSpPr/>
            <p:nvPr/>
          </p:nvSpPr>
          <p:spPr>
            <a:xfrm>
              <a:off x="5114160" y="148355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755DD22-EA6C-CA44-A5D9-312E10D58D09}"/>
                </a:ext>
              </a:extLst>
            </p:cNvPr>
            <p:cNvSpPr/>
            <p:nvPr/>
          </p:nvSpPr>
          <p:spPr>
            <a:xfrm>
              <a:off x="5130360" y="150156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60A2BB86-4069-0A46-9C79-2BF827772DAA}"/>
                </a:ext>
              </a:extLst>
            </p:cNvPr>
            <p:cNvSpPr/>
            <p:nvPr/>
          </p:nvSpPr>
          <p:spPr>
            <a:xfrm>
              <a:off x="5351760" y="1492560"/>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6785F9D3-2A96-7C41-8AE4-6DF581E1501E}"/>
                </a:ext>
              </a:extLst>
            </p:cNvPr>
            <p:cNvSpPr/>
            <p:nvPr/>
          </p:nvSpPr>
          <p:spPr>
            <a:xfrm>
              <a:off x="5525640" y="1482840"/>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EBB2098-C298-0240-AA63-4D76B5F19848}"/>
                </a:ext>
              </a:extLst>
            </p:cNvPr>
            <p:cNvSpPr/>
            <p:nvPr/>
          </p:nvSpPr>
          <p:spPr>
            <a:xfrm>
              <a:off x="5622120" y="157031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1DD0DA5-A66D-E245-ACE6-8C8F765E919D}"/>
                </a:ext>
              </a:extLst>
            </p:cNvPr>
            <p:cNvSpPr/>
            <p:nvPr/>
          </p:nvSpPr>
          <p:spPr>
            <a:xfrm>
              <a:off x="5756760" y="1482840"/>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pi§svg§600§FALSE" title="TexMaths">
            <a:extLst>
              <a:ext uri="{FF2B5EF4-FFF2-40B4-BE49-F238E27FC236}">
                <a16:creationId xmlns:a16="http://schemas.microsoft.com/office/drawing/2014/main" id="{24C3E858-7F4A-D342-8AEC-E9A68DB50F18}"/>
              </a:ext>
            </a:extLst>
          </p:cNvPr>
          <p:cNvGrpSpPr/>
          <p:nvPr/>
        </p:nvGrpSpPr>
        <p:grpSpPr>
          <a:xfrm>
            <a:off x="7366662" y="2730553"/>
            <a:ext cx="267840" cy="196200"/>
            <a:chOff x="8052840" y="1520999"/>
            <a:chExt cx="267840" cy="196200"/>
          </a:xfrm>
        </p:grpSpPr>
        <p:sp>
          <p:nvSpPr>
            <p:cNvPr id="51" name="Freeform 50">
              <a:extLst>
                <a:ext uri="{FF2B5EF4-FFF2-40B4-BE49-F238E27FC236}">
                  <a16:creationId xmlns:a16="http://schemas.microsoft.com/office/drawing/2014/main" id="{FB75EC2B-3473-784D-ABEC-EB322C685CE3}"/>
                </a:ext>
              </a:extLst>
            </p:cNvPr>
            <p:cNvSpPr/>
            <p:nvPr/>
          </p:nvSpPr>
          <p:spPr>
            <a:xfrm>
              <a:off x="8052840" y="152208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DCA93B52-6800-1C46-803F-57EB5307927F}"/>
                </a:ext>
              </a:extLst>
            </p:cNvPr>
            <p:cNvSpPr/>
            <p:nvPr/>
          </p:nvSpPr>
          <p:spPr>
            <a:xfrm>
              <a:off x="8065079" y="152099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0" name="Title 69">
            <a:extLst>
              <a:ext uri="{FF2B5EF4-FFF2-40B4-BE49-F238E27FC236}">
                <a16:creationId xmlns:a16="http://schemas.microsoft.com/office/drawing/2014/main" id="{5F848BE6-C57B-7A4F-99D0-F15658CDC584}"/>
              </a:ext>
            </a:extLst>
          </p:cNvPr>
          <p:cNvSpPr>
            <a:spLocks noGrp="1"/>
          </p:cNvSpPr>
          <p:nvPr>
            <p:ph type="title"/>
          </p:nvPr>
        </p:nvSpPr>
        <p:spPr/>
        <p:txBody>
          <a:bodyPr/>
          <a:lstStyle/>
          <a:p>
            <a:r>
              <a:rPr lang="en-US" dirty="0"/>
              <a:t>Policy improvement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F5F99-DA62-3845-A16C-1266CF959EE2}"/>
              </a:ext>
            </a:extLst>
          </p:cNvPr>
          <p:cNvSpPr txBox="1"/>
          <p:nvPr/>
        </p:nvSpPr>
        <p:spPr>
          <a:xfrm>
            <a:off x="1162302" y="4227074"/>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242BFA90-2C46-F74A-8E35-E7F64C459A68}"/>
              </a:ext>
            </a:extLst>
          </p:cNvPr>
          <p:cNvGrpSpPr/>
          <p:nvPr/>
        </p:nvGrpSpPr>
        <p:grpSpPr>
          <a:xfrm>
            <a:off x="4104582" y="4257314"/>
            <a:ext cx="982440" cy="273960"/>
            <a:chOff x="4131000" y="3047760"/>
            <a:chExt cx="982440" cy="273960"/>
          </a:xfrm>
        </p:grpSpPr>
        <p:sp>
          <p:nvSpPr>
            <p:cNvPr id="5" name="Freeform 4">
              <a:extLst>
                <a:ext uri="{FF2B5EF4-FFF2-40B4-BE49-F238E27FC236}">
                  <a16:creationId xmlns:a16="http://schemas.microsoft.com/office/drawing/2014/main" id="{A0F0433A-5C75-1D42-8D25-6433AC2898FF}"/>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DC7E5898-A0DD-C047-AEA1-7E7AA9C6F981}"/>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522A0545-FC7D-7444-8F72-DD1ED9CB47A9}"/>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A431B87A-24C3-D745-A6CC-BE41A0B89454}"/>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1E6A71A3-0866-C64B-A322-3B371C84817D}"/>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4D12A0B6-CFE7-C349-8941-7ACCA0565B77}"/>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621C4F24-1F40-EF4C-B6CE-635D3E09C54E}"/>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84F852FD-031C-2645-AAE0-4F60F952F9AD}"/>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91A2C222-8DCD-7843-A76E-1CFDE806D64F}"/>
              </a:ext>
            </a:extLst>
          </p:cNvPr>
          <p:cNvGrpSpPr/>
          <p:nvPr/>
        </p:nvGrpSpPr>
        <p:grpSpPr>
          <a:xfrm>
            <a:off x="5825742" y="4265954"/>
            <a:ext cx="743400" cy="307080"/>
            <a:chOff x="5852160" y="3056400"/>
            <a:chExt cx="743400" cy="307080"/>
          </a:xfrm>
        </p:grpSpPr>
        <p:sp>
          <p:nvSpPr>
            <p:cNvPr id="14" name="Freeform 13">
              <a:extLst>
                <a:ext uri="{FF2B5EF4-FFF2-40B4-BE49-F238E27FC236}">
                  <a16:creationId xmlns:a16="http://schemas.microsoft.com/office/drawing/2014/main" id="{03B941BA-BE88-D24F-9C94-3A63AE42456B}"/>
                </a:ext>
              </a:extLst>
            </p:cNvPr>
            <p:cNvSpPr/>
            <p:nvPr/>
          </p:nvSpPr>
          <p:spPr>
            <a:xfrm>
              <a:off x="5852160" y="305712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A22E02FD-8B54-204B-994E-BDD44E2B3F16}"/>
                </a:ext>
              </a:extLst>
            </p:cNvPr>
            <p:cNvSpPr/>
            <p:nvPr/>
          </p:nvSpPr>
          <p:spPr>
            <a:xfrm>
              <a:off x="5868360" y="3076560"/>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3ECB8F60-225E-6647-9A27-CA2BBDEF2A7B}"/>
                </a:ext>
              </a:extLst>
            </p:cNvPr>
            <p:cNvSpPr/>
            <p:nvPr/>
          </p:nvSpPr>
          <p:spPr>
            <a:xfrm>
              <a:off x="6091919" y="3066840"/>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4FD308EB-D589-D243-BFC3-C37B81243B17}"/>
                </a:ext>
              </a:extLst>
            </p:cNvPr>
            <p:cNvSpPr/>
            <p:nvPr/>
          </p:nvSpPr>
          <p:spPr>
            <a:xfrm>
              <a:off x="6267240" y="305640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A250E5DC-67BB-8941-BE14-1E2545D41206}"/>
                </a:ext>
              </a:extLst>
            </p:cNvPr>
            <p:cNvSpPr/>
            <p:nvPr/>
          </p:nvSpPr>
          <p:spPr>
            <a:xfrm>
              <a:off x="6364440" y="315072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8F68BDB9-8B2C-9F47-8F47-FCCA29DC8E6E}"/>
                </a:ext>
              </a:extLst>
            </p:cNvPr>
            <p:cNvSpPr/>
            <p:nvPr/>
          </p:nvSpPr>
          <p:spPr>
            <a:xfrm>
              <a:off x="6500520" y="305640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0" name="TextBox 19">
            <a:extLst>
              <a:ext uri="{FF2B5EF4-FFF2-40B4-BE49-F238E27FC236}">
                <a16:creationId xmlns:a16="http://schemas.microsoft.com/office/drawing/2014/main" id="{4713BB5C-F21A-DC45-9B9B-52CC3A0580D7}"/>
              </a:ext>
            </a:extLst>
          </p:cNvPr>
          <p:cNvSpPr txBox="1"/>
          <p:nvPr/>
        </p:nvSpPr>
        <p:spPr>
          <a:xfrm>
            <a:off x="1197942" y="2123954"/>
            <a:ext cx="6913024" cy="168266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procedure:</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1. calculate the action-value function,             , for the latest policy,</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2. use Q to calculate a better policy:</a:t>
            </a:r>
          </a:p>
        </p:txBody>
      </p:sp>
      <p:grpSp>
        <p:nvGrpSpPr>
          <p:cNvPr id="21" name="Group 20" descr="28§display§\pi'(s) = \arg\max_{a} Q^\pi(s,a)§svg§600§FALSE" title="TexMaths">
            <a:extLst>
              <a:ext uri="{FF2B5EF4-FFF2-40B4-BE49-F238E27FC236}">
                <a16:creationId xmlns:a16="http://schemas.microsoft.com/office/drawing/2014/main" id="{A96CECCA-B97C-5F44-8403-6227E842A59D}"/>
              </a:ext>
            </a:extLst>
          </p:cNvPr>
          <p:cNvGrpSpPr/>
          <p:nvPr/>
        </p:nvGrpSpPr>
        <p:grpSpPr>
          <a:xfrm>
            <a:off x="5022582" y="3319155"/>
            <a:ext cx="3546000" cy="522000"/>
            <a:chOff x="5049000" y="2109600"/>
            <a:chExt cx="3546000" cy="522000"/>
          </a:xfrm>
        </p:grpSpPr>
        <p:sp>
          <p:nvSpPr>
            <p:cNvPr id="22" name="Freeform 21">
              <a:extLst>
                <a:ext uri="{FF2B5EF4-FFF2-40B4-BE49-F238E27FC236}">
                  <a16:creationId xmlns:a16="http://schemas.microsoft.com/office/drawing/2014/main" id="{D9BD4483-6289-7C4A-A441-2681536D8392}"/>
                </a:ext>
              </a:extLst>
            </p:cNvPr>
            <p:cNvSpPr/>
            <p:nvPr/>
          </p:nvSpPr>
          <p:spPr>
            <a:xfrm>
              <a:off x="5049000" y="2111399"/>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99855B85-539F-BE45-972E-E4FC665396B2}"/>
                </a:ext>
              </a:extLst>
            </p:cNvPr>
            <p:cNvSpPr/>
            <p:nvPr/>
          </p:nvSpPr>
          <p:spPr>
            <a:xfrm>
              <a:off x="5058000" y="224748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6E5D8EA-CD5A-DA42-AF50-47B9F4726FAB}"/>
                </a:ext>
              </a:extLst>
            </p:cNvPr>
            <p:cNvSpPr/>
            <p:nvPr/>
          </p:nvSpPr>
          <p:spPr>
            <a:xfrm>
              <a:off x="5262120" y="210960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39944D29-B0B8-984A-BEBE-81783F6D280D}"/>
                </a:ext>
              </a:extLst>
            </p:cNvPr>
            <p:cNvSpPr/>
            <p:nvPr/>
          </p:nvSpPr>
          <p:spPr>
            <a:xfrm>
              <a:off x="5378040" y="212976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C64504C0-CB87-B94C-8AEA-3AF34D7884E1}"/>
                </a:ext>
              </a:extLst>
            </p:cNvPr>
            <p:cNvSpPr/>
            <p:nvPr/>
          </p:nvSpPr>
          <p:spPr>
            <a:xfrm>
              <a:off x="5492160" y="224316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3BC78A04-7F29-0F4B-B3DC-AC50FEE24D22}"/>
                </a:ext>
              </a:extLst>
            </p:cNvPr>
            <p:cNvSpPr/>
            <p:nvPr/>
          </p:nvSpPr>
          <p:spPr>
            <a:xfrm>
              <a:off x="5649840" y="212976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E098E392-A9AC-F04E-927C-39F3DA363C81}"/>
                </a:ext>
              </a:extLst>
            </p:cNvPr>
            <p:cNvSpPr/>
            <p:nvPr/>
          </p:nvSpPr>
          <p:spPr>
            <a:xfrm>
              <a:off x="5872320" y="227088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1F7839F5-E9E0-1D45-8E67-8ED630B20B1F}"/>
                </a:ext>
              </a:extLst>
            </p:cNvPr>
            <p:cNvSpPr/>
            <p:nvPr/>
          </p:nvSpPr>
          <p:spPr>
            <a:xfrm>
              <a:off x="6219360" y="224136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3C1204EA-A1B7-0644-9B2E-D599EAC71FE3}"/>
                </a:ext>
              </a:extLst>
            </p:cNvPr>
            <p:cNvSpPr/>
            <p:nvPr/>
          </p:nvSpPr>
          <p:spPr>
            <a:xfrm>
              <a:off x="6381720" y="224316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3BD6AC7C-E780-9842-9B9B-C14329A91960}"/>
                </a:ext>
              </a:extLst>
            </p:cNvPr>
            <p:cNvSpPr/>
            <p:nvPr/>
          </p:nvSpPr>
          <p:spPr>
            <a:xfrm>
              <a:off x="6512039" y="223992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01EE7D55-8F3C-D64F-8E55-4236C8852B00}"/>
                </a:ext>
              </a:extLst>
            </p:cNvPr>
            <p:cNvSpPr/>
            <p:nvPr/>
          </p:nvSpPr>
          <p:spPr>
            <a:xfrm>
              <a:off x="6741720" y="224316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910E01AB-4483-9F44-8DDA-2EB9B359B8F7}"/>
                </a:ext>
              </a:extLst>
            </p:cNvPr>
            <p:cNvSpPr/>
            <p:nvPr/>
          </p:nvSpPr>
          <p:spPr>
            <a:xfrm>
              <a:off x="7023600" y="224136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96B30D66-40C4-8F40-991C-DC9828B78FAB}"/>
                </a:ext>
              </a:extLst>
            </p:cNvPr>
            <p:cNvSpPr/>
            <p:nvPr/>
          </p:nvSpPr>
          <p:spPr>
            <a:xfrm>
              <a:off x="7179840" y="224748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D71DBF10-9138-6F4E-824D-AB38C12C141F}"/>
                </a:ext>
              </a:extLst>
            </p:cNvPr>
            <p:cNvSpPr/>
            <p:nvPr/>
          </p:nvSpPr>
          <p:spPr>
            <a:xfrm>
              <a:off x="6984719" y="251424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6" name="Freeform 35">
              <a:extLst>
                <a:ext uri="{FF2B5EF4-FFF2-40B4-BE49-F238E27FC236}">
                  <a16:creationId xmlns:a16="http://schemas.microsoft.com/office/drawing/2014/main" id="{4249B8D8-418F-5747-A9FD-B0A9356AA187}"/>
                </a:ext>
              </a:extLst>
            </p:cNvPr>
            <p:cNvSpPr/>
            <p:nvPr/>
          </p:nvSpPr>
          <p:spPr>
            <a:xfrm>
              <a:off x="7426440" y="214668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7" name="Freeform 36">
              <a:extLst>
                <a:ext uri="{FF2B5EF4-FFF2-40B4-BE49-F238E27FC236}">
                  <a16:creationId xmlns:a16="http://schemas.microsoft.com/office/drawing/2014/main" id="{BC8B6E76-876B-4442-A646-9E8622E0B680}"/>
                </a:ext>
              </a:extLst>
            </p:cNvPr>
            <p:cNvSpPr/>
            <p:nvPr/>
          </p:nvSpPr>
          <p:spPr>
            <a:xfrm>
              <a:off x="7683840" y="214308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02809026-B749-7E49-A7F5-64C1BB0EAAE2}"/>
                </a:ext>
              </a:extLst>
            </p:cNvPr>
            <p:cNvSpPr/>
            <p:nvPr/>
          </p:nvSpPr>
          <p:spPr>
            <a:xfrm>
              <a:off x="7887960" y="212976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29FE4DDE-CD3D-3C40-8D84-48FEF7C7A5F7}"/>
                </a:ext>
              </a:extLst>
            </p:cNvPr>
            <p:cNvSpPr/>
            <p:nvPr/>
          </p:nvSpPr>
          <p:spPr>
            <a:xfrm>
              <a:off x="8002079" y="224316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B9E424A5-7BCC-F74D-AD55-2D1CD7090729}"/>
                </a:ext>
              </a:extLst>
            </p:cNvPr>
            <p:cNvSpPr/>
            <p:nvPr/>
          </p:nvSpPr>
          <p:spPr>
            <a:xfrm>
              <a:off x="8169840" y="236736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EF9C6F0F-9003-044A-A8E3-EC17EFDA9B75}"/>
                </a:ext>
              </a:extLst>
            </p:cNvPr>
            <p:cNvSpPr/>
            <p:nvPr/>
          </p:nvSpPr>
          <p:spPr>
            <a:xfrm>
              <a:off x="8302319" y="224316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10C44CD6-819E-7241-BCA5-72E1AFEC7EAC}"/>
                </a:ext>
              </a:extLst>
            </p:cNvPr>
            <p:cNvSpPr/>
            <p:nvPr/>
          </p:nvSpPr>
          <p:spPr>
            <a:xfrm>
              <a:off x="8484120" y="212976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43" name="Group 42" descr="18§display§V^\pi(s)§svg§600§FALSE" title="TexMaths">
            <a:extLst>
              <a:ext uri="{FF2B5EF4-FFF2-40B4-BE49-F238E27FC236}">
                <a16:creationId xmlns:a16="http://schemas.microsoft.com/office/drawing/2014/main" id="{D97B8EAD-22FD-C44A-B847-42CE7C057761}"/>
              </a:ext>
            </a:extLst>
          </p:cNvPr>
          <p:cNvGrpSpPr/>
          <p:nvPr/>
        </p:nvGrpSpPr>
        <p:grpSpPr>
          <a:xfrm>
            <a:off x="5087742" y="2692394"/>
            <a:ext cx="736920" cy="284760"/>
            <a:chOff x="5114160" y="1482840"/>
            <a:chExt cx="736920" cy="284760"/>
          </a:xfrm>
        </p:grpSpPr>
        <p:sp>
          <p:nvSpPr>
            <p:cNvPr id="44" name="Freeform 43">
              <a:extLst>
                <a:ext uri="{FF2B5EF4-FFF2-40B4-BE49-F238E27FC236}">
                  <a16:creationId xmlns:a16="http://schemas.microsoft.com/office/drawing/2014/main" id="{2C5E2E76-0DC2-DD4A-831F-8489506B3C4E}"/>
                </a:ext>
              </a:extLst>
            </p:cNvPr>
            <p:cNvSpPr/>
            <p:nvPr/>
          </p:nvSpPr>
          <p:spPr>
            <a:xfrm>
              <a:off x="5114160" y="148355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755DD22-EA6C-CA44-A5D9-312E10D58D09}"/>
                </a:ext>
              </a:extLst>
            </p:cNvPr>
            <p:cNvSpPr/>
            <p:nvPr/>
          </p:nvSpPr>
          <p:spPr>
            <a:xfrm>
              <a:off x="5130360" y="150156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60A2BB86-4069-0A46-9C79-2BF827772DAA}"/>
                </a:ext>
              </a:extLst>
            </p:cNvPr>
            <p:cNvSpPr/>
            <p:nvPr/>
          </p:nvSpPr>
          <p:spPr>
            <a:xfrm>
              <a:off x="5351760" y="1492560"/>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6785F9D3-2A96-7C41-8AE4-6DF581E1501E}"/>
                </a:ext>
              </a:extLst>
            </p:cNvPr>
            <p:cNvSpPr/>
            <p:nvPr/>
          </p:nvSpPr>
          <p:spPr>
            <a:xfrm>
              <a:off x="5525640" y="1482840"/>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EEBB2098-C298-0240-AA63-4D76B5F19848}"/>
                </a:ext>
              </a:extLst>
            </p:cNvPr>
            <p:cNvSpPr/>
            <p:nvPr/>
          </p:nvSpPr>
          <p:spPr>
            <a:xfrm>
              <a:off x="5622120" y="157031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C1DD0DA5-A66D-E245-ACE6-8C8F765E919D}"/>
                </a:ext>
              </a:extLst>
            </p:cNvPr>
            <p:cNvSpPr/>
            <p:nvPr/>
          </p:nvSpPr>
          <p:spPr>
            <a:xfrm>
              <a:off x="5756760" y="1482840"/>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0" name="Group 49" descr="28§display§\pi§svg§600§FALSE" title="TexMaths">
            <a:extLst>
              <a:ext uri="{FF2B5EF4-FFF2-40B4-BE49-F238E27FC236}">
                <a16:creationId xmlns:a16="http://schemas.microsoft.com/office/drawing/2014/main" id="{24C3E858-7F4A-D342-8AEC-E9A68DB50F18}"/>
              </a:ext>
            </a:extLst>
          </p:cNvPr>
          <p:cNvGrpSpPr/>
          <p:nvPr/>
        </p:nvGrpSpPr>
        <p:grpSpPr>
          <a:xfrm>
            <a:off x="8026422" y="2730553"/>
            <a:ext cx="267840" cy="196200"/>
            <a:chOff x="8052840" y="1520999"/>
            <a:chExt cx="267840" cy="196200"/>
          </a:xfrm>
        </p:grpSpPr>
        <p:sp>
          <p:nvSpPr>
            <p:cNvPr id="51" name="Freeform 50">
              <a:extLst>
                <a:ext uri="{FF2B5EF4-FFF2-40B4-BE49-F238E27FC236}">
                  <a16:creationId xmlns:a16="http://schemas.microsoft.com/office/drawing/2014/main" id="{FB75EC2B-3473-784D-ABEC-EB322C685CE3}"/>
                </a:ext>
              </a:extLst>
            </p:cNvPr>
            <p:cNvSpPr/>
            <p:nvPr/>
          </p:nvSpPr>
          <p:spPr>
            <a:xfrm>
              <a:off x="8052840" y="152208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DCA93B52-6800-1C46-803F-57EB5307927F}"/>
                </a:ext>
              </a:extLst>
            </p:cNvPr>
            <p:cNvSpPr/>
            <p:nvPr/>
          </p:nvSpPr>
          <p:spPr>
            <a:xfrm>
              <a:off x="8065079" y="152099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53" name="Freeform 52">
            <a:extLst>
              <a:ext uri="{FF2B5EF4-FFF2-40B4-BE49-F238E27FC236}">
                <a16:creationId xmlns:a16="http://schemas.microsoft.com/office/drawing/2014/main" id="{142A2485-F98F-F741-82BC-49F8F4638403}"/>
              </a:ext>
            </a:extLst>
          </p:cNvPr>
          <p:cNvSpPr/>
          <p:nvPr/>
        </p:nvSpPr>
        <p:spPr>
          <a:xfrm>
            <a:off x="796542" y="2215394"/>
            <a:ext cx="4480560" cy="1428120"/>
          </a:xfrm>
          <a:custGeom>
            <a:avLst>
              <a:gd name="f0" fmla="val 17742"/>
              <a:gd name="f1" fmla="val 30048"/>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Value of being in state    ,</a:t>
            </a:r>
          </a:p>
          <a:p>
            <a:pPr algn="ctr" hangingPunct="0"/>
            <a:r>
              <a:rPr lang="en-US" sz="2600">
                <a:latin typeface="Liberation Sans" pitchFamily="18"/>
                <a:ea typeface="Noto Sans CJK SC Regular" pitchFamily="2"/>
                <a:cs typeface="FreeSans" pitchFamily="2"/>
              </a:rPr>
              <a:t>taking action    , and following</a:t>
            </a:r>
          </a:p>
          <a:p>
            <a:pPr algn="ctr" hangingPunct="0"/>
            <a:r>
              <a:rPr lang="en-US" sz="2600">
                <a:latin typeface="Liberation Sans" pitchFamily="18"/>
                <a:ea typeface="Noto Sans CJK SC Regular" pitchFamily="2"/>
                <a:cs typeface="FreeSans" pitchFamily="2"/>
              </a:rPr>
              <a:t>policy      after that.</a:t>
            </a:r>
          </a:p>
        </p:txBody>
      </p:sp>
      <p:grpSp>
        <p:nvGrpSpPr>
          <p:cNvPr id="54" name="Group 53" descr="28§display§a§svg§600§FALSE" title="TexMaths">
            <a:extLst>
              <a:ext uri="{FF2B5EF4-FFF2-40B4-BE49-F238E27FC236}">
                <a16:creationId xmlns:a16="http://schemas.microsoft.com/office/drawing/2014/main" id="{5D5B0BBB-6CB4-3541-BE45-2A72E998244F}"/>
              </a:ext>
            </a:extLst>
          </p:cNvPr>
          <p:cNvGrpSpPr/>
          <p:nvPr/>
        </p:nvGrpSpPr>
        <p:grpSpPr>
          <a:xfrm>
            <a:off x="2816503" y="2855279"/>
            <a:ext cx="220320" cy="201240"/>
            <a:chOff x="2842920" y="1611000"/>
            <a:chExt cx="220320" cy="201240"/>
          </a:xfrm>
        </p:grpSpPr>
        <p:sp>
          <p:nvSpPr>
            <p:cNvPr id="55" name="Freeform 54">
              <a:extLst>
                <a:ext uri="{FF2B5EF4-FFF2-40B4-BE49-F238E27FC236}">
                  <a16:creationId xmlns:a16="http://schemas.microsoft.com/office/drawing/2014/main" id="{60CB2C0F-5363-7348-9AED-687212EFB226}"/>
                </a:ext>
              </a:extLst>
            </p:cNvPr>
            <p:cNvSpPr/>
            <p:nvPr/>
          </p:nvSpPr>
          <p:spPr>
            <a:xfrm>
              <a:off x="2842920" y="1617120"/>
              <a:ext cx="220320" cy="190080"/>
            </a:xfrm>
            <a:custGeom>
              <a:avLst/>
              <a:gdLst/>
              <a:ahLst/>
              <a:cxnLst>
                <a:cxn ang="3cd4">
                  <a:pos x="hc" y="t"/>
                </a:cxn>
                <a:cxn ang="cd2">
                  <a:pos x="l" y="vc"/>
                </a:cxn>
                <a:cxn ang="cd4">
                  <a:pos x="hc" y="b"/>
                </a:cxn>
                <a:cxn ang="0">
                  <a:pos x="r" y="vc"/>
                </a:cxn>
              </a:cxnLst>
              <a:rect l="l" t="t" r="r" b="b"/>
              <a:pathLst>
                <a:path w="613" h="529">
                  <a:moveTo>
                    <a:pt x="306" y="529"/>
                  </a:moveTo>
                  <a:lnTo>
                    <a:pt x="0" y="529"/>
                  </a:lnTo>
                  <a:lnTo>
                    <a:pt x="0" y="0"/>
                  </a:lnTo>
                  <a:lnTo>
                    <a:pt x="613" y="0"/>
                  </a:lnTo>
                  <a:lnTo>
                    <a:pt x="613"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C435511B-F644-D34D-ACFF-77F5FE39A620}"/>
                </a:ext>
              </a:extLst>
            </p:cNvPr>
            <p:cNvSpPr/>
            <p:nvPr/>
          </p:nvSpPr>
          <p:spPr>
            <a:xfrm>
              <a:off x="2859840" y="1611000"/>
              <a:ext cx="191520" cy="201240"/>
            </a:xfrm>
            <a:custGeom>
              <a:avLst/>
              <a:gdLst/>
              <a:ahLst/>
              <a:cxnLst>
                <a:cxn ang="3cd4">
                  <a:pos x="hc" y="t"/>
                </a:cxn>
                <a:cxn ang="cd2">
                  <a:pos x="l" y="vc"/>
                </a:cxn>
                <a:cxn ang="cd4">
                  <a:pos x="hc" y="b"/>
                </a:cxn>
                <a:cxn ang="0">
                  <a:pos x="r" y="vc"/>
                </a:cxn>
              </a:cxnLst>
              <a:rect l="l" t="t" r="r" b="b"/>
              <a:pathLst>
                <a:path w="533" h="560">
                  <a:moveTo>
                    <a:pt x="388" y="78"/>
                  </a:moveTo>
                  <a:cubicBezTo>
                    <a:pt x="367" y="34"/>
                    <a:pt x="333" y="0"/>
                    <a:pt x="280" y="0"/>
                  </a:cubicBezTo>
                  <a:cubicBezTo>
                    <a:pt x="145" y="0"/>
                    <a:pt x="0" y="182"/>
                    <a:pt x="0" y="361"/>
                  </a:cubicBezTo>
                  <a:cubicBezTo>
                    <a:pt x="0" y="479"/>
                    <a:pt x="63" y="560"/>
                    <a:pt x="156" y="560"/>
                  </a:cubicBezTo>
                  <a:cubicBezTo>
                    <a:pt x="180" y="560"/>
                    <a:pt x="238" y="554"/>
                    <a:pt x="306" y="468"/>
                  </a:cubicBezTo>
                  <a:cubicBezTo>
                    <a:pt x="317" y="518"/>
                    <a:pt x="356" y="560"/>
                    <a:pt x="412" y="560"/>
                  </a:cubicBezTo>
                  <a:cubicBezTo>
                    <a:pt x="454" y="560"/>
                    <a:pt x="480" y="532"/>
                    <a:pt x="499" y="493"/>
                  </a:cubicBezTo>
                  <a:cubicBezTo>
                    <a:pt x="517" y="448"/>
                    <a:pt x="533" y="372"/>
                    <a:pt x="533" y="370"/>
                  </a:cubicBezTo>
                  <a:cubicBezTo>
                    <a:pt x="533" y="358"/>
                    <a:pt x="523" y="358"/>
                    <a:pt x="520" y="358"/>
                  </a:cubicBezTo>
                  <a:cubicBezTo>
                    <a:pt x="507" y="358"/>
                    <a:pt x="507" y="361"/>
                    <a:pt x="504" y="381"/>
                  </a:cubicBezTo>
                  <a:cubicBezTo>
                    <a:pt x="483" y="459"/>
                    <a:pt x="462" y="532"/>
                    <a:pt x="414" y="532"/>
                  </a:cubicBezTo>
                  <a:cubicBezTo>
                    <a:pt x="383" y="532"/>
                    <a:pt x="380" y="501"/>
                    <a:pt x="380" y="476"/>
                  </a:cubicBezTo>
                  <a:cubicBezTo>
                    <a:pt x="380" y="448"/>
                    <a:pt x="383" y="440"/>
                    <a:pt x="396" y="384"/>
                  </a:cubicBezTo>
                  <a:cubicBezTo>
                    <a:pt x="409" y="333"/>
                    <a:pt x="409" y="319"/>
                    <a:pt x="420" y="274"/>
                  </a:cubicBezTo>
                  <a:lnTo>
                    <a:pt x="462" y="101"/>
                  </a:lnTo>
                  <a:cubicBezTo>
                    <a:pt x="470" y="64"/>
                    <a:pt x="470" y="64"/>
                    <a:pt x="470" y="59"/>
                  </a:cubicBezTo>
                  <a:cubicBezTo>
                    <a:pt x="470" y="36"/>
                    <a:pt x="457" y="25"/>
                    <a:pt x="438" y="25"/>
                  </a:cubicBezTo>
                  <a:cubicBezTo>
                    <a:pt x="409" y="25"/>
                    <a:pt x="391" y="53"/>
                    <a:pt x="388" y="78"/>
                  </a:cubicBezTo>
                  <a:close/>
                  <a:moveTo>
                    <a:pt x="312" y="400"/>
                  </a:moveTo>
                  <a:cubicBezTo>
                    <a:pt x="306" y="423"/>
                    <a:pt x="306" y="423"/>
                    <a:pt x="288" y="445"/>
                  </a:cubicBezTo>
                  <a:cubicBezTo>
                    <a:pt x="238" y="512"/>
                    <a:pt x="190" y="532"/>
                    <a:pt x="158" y="532"/>
                  </a:cubicBezTo>
                  <a:cubicBezTo>
                    <a:pt x="100" y="532"/>
                    <a:pt x="82" y="465"/>
                    <a:pt x="82" y="417"/>
                  </a:cubicBezTo>
                  <a:cubicBezTo>
                    <a:pt x="82" y="356"/>
                    <a:pt x="119" y="202"/>
                    <a:pt x="148" y="146"/>
                  </a:cubicBezTo>
                  <a:cubicBezTo>
                    <a:pt x="182" y="73"/>
                    <a:pt x="235" y="28"/>
                    <a:pt x="282" y="28"/>
                  </a:cubicBezTo>
                  <a:cubicBezTo>
                    <a:pt x="359" y="28"/>
                    <a:pt x="375" y="129"/>
                    <a:pt x="375" y="137"/>
                  </a:cubicBezTo>
                  <a:cubicBezTo>
                    <a:pt x="375" y="143"/>
                    <a:pt x="372" y="151"/>
                    <a:pt x="370"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57" name="Group 56" descr="28§display§\pi§svg§600§FALSE" title="TexMaths">
            <a:extLst>
              <a:ext uri="{FF2B5EF4-FFF2-40B4-BE49-F238E27FC236}">
                <a16:creationId xmlns:a16="http://schemas.microsoft.com/office/drawing/2014/main" id="{05CEBDEC-2F0C-4843-A9D3-BA1AD28DD512}"/>
              </a:ext>
            </a:extLst>
          </p:cNvPr>
          <p:cNvGrpSpPr/>
          <p:nvPr/>
        </p:nvGrpSpPr>
        <p:grpSpPr>
          <a:xfrm>
            <a:off x="2698062" y="3207555"/>
            <a:ext cx="252360" cy="196200"/>
            <a:chOff x="2724480" y="1998000"/>
            <a:chExt cx="252360" cy="196200"/>
          </a:xfrm>
        </p:grpSpPr>
        <p:sp>
          <p:nvSpPr>
            <p:cNvPr id="58" name="Freeform 57">
              <a:extLst>
                <a:ext uri="{FF2B5EF4-FFF2-40B4-BE49-F238E27FC236}">
                  <a16:creationId xmlns:a16="http://schemas.microsoft.com/office/drawing/2014/main" id="{E24B7EDC-8F2C-1344-8C74-13AE7C17543A}"/>
                </a:ext>
              </a:extLst>
            </p:cNvPr>
            <p:cNvSpPr/>
            <p:nvPr/>
          </p:nvSpPr>
          <p:spPr>
            <a:xfrm>
              <a:off x="2724480" y="1999080"/>
              <a:ext cx="252360" cy="190080"/>
            </a:xfrm>
            <a:custGeom>
              <a:avLst/>
              <a:gdLst/>
              <a:ahLst/>
              <a:cxnLst>
                <a:cxn ang="3cd4">
                  <a:pos x="hc" y="t"/>
                </a:cxn>
                <a:cxn ang="cd2">
                  <a:pos x="l" y="vc"/>
                </a:cxn>
                <a:cxn ang="cd4">
                  <a:pos x="hc" y="b"/>
                </a:cxn>
                <a:cxn ang="0">
                  <a:pos x="r" y="vc"/>
                </a:cxn>
              </a:cxnLst>
              <a:rect l="l" t="t" r="r" b="b"/>
              <a:pathLst>
                <a:path w="702" h="529">
                  <a:moveTo>
                    <a:pt x="351" y="529"/>
                  </a:moveTo>
                  <a:lnTo>
                    <a:pt x="0" y="529"/>
                  </a:lnTo>
                  <a:lnTo>
                    <a:pt x="0" y="0"/>
                  </a:lnTo>
                  <a:lnTo>
                    <a:pt x="702" y="0"/>
                  </a:lnTo>
                  <a:lnTo>
                    <a:pt x="702"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9AE2D536-7E0E-984F-84D5-A90E94157EE2}"/>
                </a:ext>
              </a:extLst>
            </p:cNvPr>
            <p:cNvSpPr/>
            <p:nvPr/>
          </p:nvSpPr>
          <p:spPr>
            <a:xfrm>
              <a:off x="2735640" y="1998000"/>
              <a:ext cx="225720" cy="196200"/>
            </a:xfrm>
            <a:custGeom>
              <a:avLst/>
              <a:gdLst/>
              <a:ahLst/>
              <a:cxnLst>
                <a:cxn ang="3cd4">
                  <a:pos x="hc" y="t"/>
                </a:cxn>
                <a:cxn ang="cd2">
                  <a:pos x="l" y="vc"/>
                </a:cxn>
                <a:cxn ang="cd4">
                  <a:pos x="hc" y="b"/>
                </a:cxn>
                <a:cxn ang="0">
                  <a:pos x="r" y="vc"/>
                </a:cxn>
              </a:cxnLst>
              <a:rect l="l" t="t" r="r" b="b"/>
              <a:pathLst>
                <a:path w="628" h="546">
                  <a:moveTo>
                    <a:pt x="277" y="73"/>
                  </a:moveTo>
                  <a:lnTo>
                    <a:pt x="409" y="73"/>
                  </a:lnTo>
                  <a:cubicBezTo>
                    <a:pt x="369" y="255"/>
                    <a:pt x="359" y="308"/>
                    <a:pt x="359" y="392"/>
                  </a:cubicBezTo>
                  <a:cubicBezTo>
                    <a:pt x="359" y="409"/>
                    <a:pt x="359" y="442"/>
                    <a:pt x="369" y="484"/>
                  </a:cubicBezTo>
                  <a:cubicBezTo>
                    <a:pt x="380" y="540"/>
                    <a:pt x="393" y="546"/>
                    <a:pt x="412" y="546"/>
                  </a:cubicBezTo>
                  <a:cubicBezTo>
                    <a:pt x="435" y="546"/>
                    <a:pt x="459" y="524"/>
                    <a:pt x="459" y="498"/>
                  </a:cubicBezTo>
                  <a:cubicBezTo>
                    <a:pt x="459" y="493"/>
                    <a:pt x="459" y="490"/>
                    <a:pt x="451" y="473"/>
                  </a:cubicBezTo>
                  <a:cubicBezTo>
                    <a:pt x="417" y="384"/>
                    <a:pt x="417" y="302"/>
                    <a:pt x="417" y="269"/>
                  </a:cubicBezTo>
                  <a:cubicBezTo>
                    <a:pt x="417" y="202"/>
                    <a:pt x="425" y="137"/>
                    <a:pt x="438" y="73"/>
                  </a:cubicBezTo>
                  <a:lnTo>
                    <a:pt x="573" y="73"/>
                  </a:lnTo>
                  <a:cubicBezTo>
                    <a:pt x="586" y="73"/>
                    <a:pt x="628" y="73"/>
                    <a:pt x="628" y="31"/>
                  </a:cubicBezTo>
                  <a:cubicBezTo>
                    <a:pt x="628" y="0"/>
                    <a:pt x="604" y="0"/>
                    <a:pt x="583" y="0"/>
                  </a:cubicBezTo>
                  <a:lnTo>
                    <a:pt x="193" y="0"/>
                  </a:lnTo>
                  <a:cubicBezTo>
                    <a:pt x="166" y="0"/>
                    <a:pt x="121" y="0"/>
                    <a:pt x="71" y="59"/>
                  </a:cubicBezTo>
                  <a:cubicBezTo>
                    <a:pt x="29" y="106"/>
                    <a:pt x="0" y="162"/>
                    <a:pt x="0" y="168"/>
                  </a:cubicBezTo>
                  <a:cubicBezTo>
                    <a:pt x="0" y="171"/>
                    <a:pt x="0" y="182"/>
                    <a:pt x="13" y="182"/>
                  </a:cubicBezTo>
                  <a:cubicBezTo>
                    <a:pt x="24" y="182"/>
                    <a:pt x="26" y="176"/>
                    <a:pt x="32" y="168"/>
                  </a:cubicBezTo>
                  <a:cubicBezTo>
                    <a:pt x="90" y="73"/>
                    <a:pt x="158" y="73"/>
                    <a:pt x="179" y="73"/>
                  </a:cubicBezTo>
                  <a:lnTo>
                    <a:pt x="248" y="73"/>
                  </a:lnTo>
                  <a:cubicBezTo>
                    <a:pt x="208" y="221"/>
                    <a:pt x="148" y="370"/>
                    <a:pt x="98" y="484"/>
                  </a:cubicBezTo>
                  <a:cubicBezTo>
                    <a:pt x="90" y="501"/>
                    <a:pt x="90" y="504"/>
                    <a:pt x="90" y="512"/>
                  </a:cubicBezTo>
                  <a:cubicBezTo>
                    <a:pt x="90" y="538"/>
                    <a:pt x="108" y="546"/>
                    <a:pt x="121" y="546"/>
                  </a:cubicBezTo>
                  <a:cubicBezTo>
                    <a:pt x="158" y="546"/>
                    <a:pt x="166" y="512"/>
                    <a:pt x="179" y="465"/>
                  </a:cubicBezTo>
                  <a:cubicBezTo>
                    <a:pt x="198" y="409"/>
                    <a:pt x="198" y="406"/>
                    <a:pt x="211"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0" name="Group 59" descr="28§display§s§svg§600§FALSE" title="TexMaths">
            <a:extLst>
              <a:ext uri="{FF2B5EF4-FFF2-40B4-BE49-F238E27FC236}">
                <a16:creationId xmlns:a16="http://schemas.microsoft.com/office/drawing/2014/main" id="{ECE8D0F8-FBC5-DE47-BFA6-4342DC3CA5BF}"/>
              </a:ext>
            </a:extLst>
          </p:cNvPr>
          <p:cNvGrpSpPr/>
          <p:nvPr/>
        </p:nvGrpSpPr>
        <p:grpSpPr>
          <a:xfrm>
            <a:off x="4501662" y="2470995"/>
            <a:ext cx="195480" cy="201240"/>
            <a:chOff x="4528080" y="1261440"/>
            <a:chExt cx="195480" cy="201240"/>
          </a:xfrm>
        </p:grpSpPr>
        <p:sp>
          <p:nvSpPr>
            <p:cNvPr id="61" name="Freeform 60">
              <a:extLst>
                <a:ext uri="{FF2B5EF4-FFF2-40B4-BE49-F238E27FC236}">
                  <a16:creationId xmlns:a16="http://schemas.microsoft.com/office/drawing/2014/main" id="{69F386F8-5447-7F40-B34B-F8A446EE688E}"/>
                </a:ext>
              </a:extLst>
            </p:cNvPr>
            <p:cNvSpPr/>
            <p:nvPr/>
          </p:nvSpPr>
          <p:spPr>
            <a:xfrm>
              <a:off x="4528080" y="1267560"/>
              <a:ext cx="195480" cy="190080"/>
            </a:xfrm>
            <a:custGeom>
              <a:avLst/>
              <a:gdLst/>
              <a:ahLst/>
              <a:cxnLst>
                <a:cxn ang="3cd4">
                  <a:pos x="hc" y="t"/>
                </a:cxn>
                <a:cxn ang="cd2">
                  <a:pos x="l" y="vc"/>
                </a:cxn>
                <a:cxn ang="cd4">
                  <a:pos x="hc" y="b"/>
                </a:cxn>
                <a:cxn ang="0">
                  <a:pos x="r" y="vc"/>
                </a:cxn>
              </a:cxnLst>
              <a:rect l="l" t="t" r="r" b="b"/>
              <a:pathLst>
                <a:path w="544" h="529">
                  <a:moveTo>
                    <a:pt x="272" y="529"/>
                  </a:moveTo>
                  <a:lnTo>
                    <a:pt x="0" y="529"/>
                  </a:lnTo>
                  <a:lnTo>
                    <a:pt x="0" y="0"/>
                  </a:lnTo>
                  <a:lnTo>
                    <a:pt x="544" y="0"/>
                  </a:lnTo>
                  <a:lnTo>
                    <a:pt x="544"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7F07D6A7-EB57-EE49-9D26-9A4ABD545DCB}"/>
                </a:ext>
              </a:extLst>
            </p:cNvPr>
            <p:cNvSpPr/>
            <p:nvPr/>
          </p:nvSpPr>
          <p:spPr>
            <a:xfrm>
              <a:off x="4550040" y="1261440"/>
              <a:ext cx="154440" cy="201240"/>
            </a:xfrm>
            <a:custGeom>
              <a:avLst/>
              <a:gdLst/>
              <a:ahLst/>
              <a:cxnLst>
                <a:cxn ang="3cd4">
                  <a:pos x="hc" y="t"/>
                </a:cxn>
                <a:cxn ang="cd2">
                  <a:pos x="l" y="vc"/>
                </a:cxn>
                <a:cxn ang="cd4">
                  <a:pos x="hc" y="b"/>
                </a:cxn>
                <a:cxn ang="0">
                  <a:pos x="r" y="vc"/>
                </a:cxn>
              </a:cxnLst>
              <a:rect l="l" t="t" r="r" b="b"/>
              <a:pathLst>
                <a:path w="430" h="560">
                  <a:moveTo>
                    <a:pt x="396" y="84"/>
                  </a:moveTo>
                  <a:cubicBezTo>
                    <a:pt x="362" y="84"/>
                    <a:pt x="340" y="112"/>
                    <a:pt x="340" y="140"/>
                  </a:cubicBezTo>
                  <a:cubicBezTo>
                    <a:pt x="340" y="157"/>
                    <a:pt x="351" y="176"/>
                    <a:pt x="375" y="176"/>
                  </a:cubicBezTo>
                  <a:cubicBezTo>
                    <a:pt x="401" y="176"/>
                    <a:pt x="430" y="154"/>
                    <a:pt x="430" y="106"/>
                  </a:cubicBezTo>
                  <a:cubicBezTo>
                    <a:pt x="430" y="50"/>
                    <a:pt x="380" y="0"/>
                    <a:pt x="290" y="0"/>
                  </a:cubicBezTo>
                  <a:cubicBezTo>
                    <a:pt x="137" y="0"/>
                    <a:pt x="92" y="126"/>
                    <a:pt x="92" y="179"/>
                  </a:cubicBezTo>
                  <a:cubicBezTo>
                    <a:pt x="92" y="277"/>
                    <a:pt x="179" y="297"/>
                    <a:pt x="214" y="302"/>
                  </a:cubicBezTo>
                  <a:cubicBezTo>
                    <a:pt x="274" y="316"/>
                    <a:pt x="335" y="328"/>
                    <a:pt x="335" y="398"/>
                  </a:cubicBezTo>
                  <a:cubicBezTo>
                    <a:pt x="335" y="428"/>
                    <a:pt x="309" y="532"/>
                    <a:pt x="169" y="532"/>
                  </a:cubicBezTo>
                  <a:cubicBezTo>
                    <a:pt x="150" y="532"/>
                    <a:pt x="61" y="532"/>
                    <a:pt x="34" y="468"/>
                  </a:cubicBezTo>
                  <a:cubicBezTo>
                    <a:pt x="79" y="473"/>
                    <a:pt x="108" y="437"/>
                    <a:pt x="108" y="400"/>
                  </a:cubicBezTo>
                  <a:cubicBezTo>
                    <a:pt x="108" y="372"/>
                    <a:pt x="90" y="358"/>
                    <a:pt x="66" y="358"/>
                  </a:cubicBezTo>
                  <a:cubicBezTo>
                    <a:pt x="34" y="358"/>
                    <a:pt x="0" y="384"/>
                    <a:pt x="0" y="440"/>
                  </a:cubicBezTo>
                  <a:cubicBezTo>
                    <a:pt x="0" y="510"/>
                    <a:pt x="66" y="560"/>
                    <a:pt x="166" y="560"/>
                  </a:cubicBezTo>
                  <a:cubicBezTo>
                    <a:pt x="356" y="560"/>
                    <a:pt x="401" y="412"/>
                    <a:pt x="401" y="356"/>
                  </a:cubicBezTo>
                  <a:cubicBezTo>
                    <a:pt x="401" y="311"/>
                    <a:pt x="380" y="280"/>
                    <a:pt x="364" y="263"/>
                  </a:cubicBezTo>
                  <a:cubicBezTo>
                    <a:pt x="333" y="230"/>
                    <a:pt x="301" y="224"/>
                    <a:pt x="248" y="213"/>
                  </a:cubicBezTo>
                  <a:cubicBezTo>
                    <a:pt x="206" y="202"/>
                    <a:pt x="161" y="193"/>
                    <a:pt x="161" y="137"/>
                  </a:cubicBezTo>
                  <a:cubicBezTo>
                    <a:pt x="161" y="104"/>
                    <a:pt x="187" y="28"/>
                    <a:pt x="290" y="28"/>
                  </a:cubicBezTo>
                  <a:cubicBezTo>
                    <a:pt x="319" y="28"/>
                    <a:pt x="377" y="36"/>
                    <a:pt x="396"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63" name="Freeform 62">
            <a:extLst>
              <a:ext uri="{FF2B5EF4-FFF2-40B4-BE49-F238E27FC236}">
                <a16:creationId xmlns:a16="http://schemas.microsoft.com/office/drawing/2014/main" id="{703F7F95-CC34-E941-B276-6F7431DCE20F}"/>
              </a:ext>
            </a:extLst>
          </p:cNvPr>
          <p:cNvSpPr/>
          <p:nvPr/>
        </p:nvSpPr>
        <p:spPr>
          <a:xfrm>
            <a:off x="5551423" y="2341754"/>
            <a:ext cx="4389120" cy="1428120"/>
          </a:xfrm>
          <a:custGeom>
            <a:avLst>
              <a:gd name="f0" fmla="val 2850"/>
              <a:gd name="f1" fmla="val 27658"/>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Value of being in state   ,</a:t>
            </a:r>
          </a:p>
          <a:p>
            <a:pPr algn="ctr" hangingPunct="0"/>
            <a:r>
              <a:rPr lang="en-US" sz="2600">
                <a:latin typeface="Liberation Sans" pitchFamily="18"/>
                <a:ea typeface="Noto Sans CJK SC Regular" pitchFamily="2"/>
                <a:cs typeface="FreeSans" pitchFamily="2"/>
              </a:rPr>
              <a:t>and following policy      </a:t>
            </a:r>
          </a:p>
          <a:p>
            <a:pPr algn="ctr" hangingPunct="0"/>
            <a:r>
              <a:rPr lang="en-US" sz="2600">
                <a:latin typeface="Liberation Sans" pitchFamily="18"/>
                <a:ea typeface="Noto Sans CJK SC Regular" pitchFamily="2"/>
                <a:cs typeface="FreeSans" pitchFamily="2"/>
              </a:rPr>
              <a:t>after that.</a:t>
            </a:r>
          </a:p>
        </p:txBody>
      </p:sp>
      <p:grpSp>
        <p:nvGrpSpPr>
          <p:cNvPr id="64" name="Group 63" descr="28§display§\pi§svg§600§FALSE" title="TexMaths">
            <a:extLst>
              <a:ext uri="{FF2B5EF4-FFF2-40B4-BE49-F238E27FC236}">
                <a16:creationId xmlns:a16="http://schemas.microsoft.com/office/drawing/2014/main" id="{4BFFAECD-CB82-3146-A512-62B6388748E8}"/>
              </a:ext>
            </a:extLst>
          </p:cNvPr>
          <p:cNvGrpSpPr/>
          <p:nvPr/>
        </p:nvGrpSpPr>
        <p:grpSpPr>
          <a:xfrm>
            <a:off x="9026142" y="2981834"/>
            <a:ext cx="247320" cy="196200"/>
            <a:chOff x="9052560" y="1772280"/>
            <a:chExt cx="247320" cy="196200"/>
          </a:xfrm>
        </p:grpSpPr>
        <p:sp>
          <p:nvSpPr>
            <p:cNvPr id="65" name="Freeform 64">
              <a:extLst>
                <a:ext uri="{FF2B5EF4-FFF2-40B4-BE49-F238E27FC236}">
                  <a16:creationId xmlns:a16="http://schemas.microsoft.com/office/drawing/2014/main" id="{561DC048-10A2-ED47-891A-692C3FEB9F03}"/>
                </a:ext>
              </a:extLst>
            </p:cNvPr>
            <p:cNvSpPr/>
            <p:nvPr/>
          </p:nvSpPr>
          <p:spPr>
            <a:xfrm>
              <a:off x="9052560" y="1773360"/>
              <a:ext cx="247320" cy="190080"/>
            </a:xfrm>
            <a:custGeom>
              <a:avLst/>
              <a:gdLst/>
              <a:ahLst/>
              <a:cxnLst>
                <a:cxn ang="3cd4">
                  <a:pos x="hc" y="t"/>
                </a:cxn>
                <a:cxn ang="cd2">
                  <a:pos x="l" y="vc"/>
                </a:cxn>
                <a:cxn ang="cd4">
                  <a:pos x="hc" y="b"/>
                </a:cxn>
                <a:cxn ang="0">
                  <a:pos x="r" y="vc"/>
                </a:cxn>
              </a:cxnLst>
              <a:rect l="l" t="t" r="r" b="b"/>
              <a:pathLst>
                <a:path w="688" h="529">
                  <a:moveTo>
                    <a:pt x="344" y="529"/>
                  </a:moveTo>
                  <a:lnTo>
                    <a:pt x="0" y="529"/>
                  </a:lnTo>
                  <a:lnTo>
                    <a:pt x="0" y="0"/>
                  </a:lnTo>
                  <a:lnTo>
                    <a:pt x="688" y="0"/>
                  </a:lnTo>
                  <a:lnTo>
                    <a:pt x="688"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1828A43E-B4AC-EF4E-82A4-AD02D7160A6C}"/>
                </a:ext>
              </a:extLst>
            </p:cNvPr>
            <p:cNvSpPr/>
            <p:nvPr/>
          </p:nvSpPr>
          <p:spPr>
            <a:xfrm>
              <a:off x="9063720" y="1772280"/>
              <a:ext cx="221040" cy="196200"/>
            </a:xfrm>
            <a:custGeom>
              <a:avLst/>
              <a:gdLst/>
              <a:ahLst/>
              <a:cxnLst>
                <a:cxn ang="3cd4">
                  <a:pos x="hc" y="t"/>
                </a:cxn>
                <a:cxn ang="cd2">
                  <a:pos x="l" y="vc"/>
                </a:cxn>
                <a:cxn ang="cd4">
                  <a:pos x="hc" y="b"/>
                </a:cxn>
                <a:cxn ang="0">
                  <a:pos x="r" y="vc"/>
                </a:cxn>
              </a:cxnLst>
              <a:rect l="l" t="t" r="r" b="b"/>
              <a:pathLst>
                <a:path w="615" h="546">
                  <a:moveTo>
                    <a:pt x="271" y="73"/>
                  </a:moveTo>
                  <a:lnTo>
                    <a:pt x="401" y="73"/>
                  </a:lnTo>
                  <a:cubicBezTo>
                    <a:pt x="362" y="255"/>
                    <a:pt x="352" y="308"/>
                    <a:pt x="352" y="392"/>
                  </a:cubicBezTo>
                  <a:cubicBezTo>
                    <a:pt x="352" y="409"/>
                    <a:pt x="352" y="442"/>
                    <a:pt x="362" y="484"/>
                  </a:cubicBezTo>
                  <a:cubicBezTo>
                    <a:pt x="372" y="540"/>
                    <a:pt x="385" y="546"/>
                    <a:pt x="403" y="546"/>
                  </a:cubicBezTo>
                  <a:cubicBezTo>
                    <a:pt x="427" y="546"/>
                    <a:pt x="450" y="524"/>
                    <a:pt x="450" y="498"/>
                  </a:cubicBezTo>
                  <a:cubicBezTo>
                    <a:pt x="450" y="493"/>
                    <a:pt x="450" y="490"/>
                    <a:pt x="442" y="473"/>
                  </a:cubicBezTo>
                  <a:cubicBezTo>
                    <a:pt x="408" y="384"/>
                    <a:pt x="408" y="302"/>
                    <a:pt x="408" y="269"/>
                  </a:cubicBezTo>
                  <a:cubicBezTo>
                    <a:pt x="408" y="202"/>
                    <a:pt x="416" y="137"/>
                    <a:pt x="429" y="73"/>
                  </a:cubicBezTo>
                  <a:lnTo>
                    <a:pt x="561" y="73"/>
                  </a:lnTo>
                  <a:cubicBezTo>
                    <a:pt x="574" y="73"/>
                    <a:pt x="615" y="73"/>
                    <a:pt x="615" y="31"/>
                  </a:cubicBezTo>
                  <a:cubicBezTo>
                    <a:pt x="615" y="0"/>
                    <a:pt x="592" y="0"/>
                    <a:pt x="571" y="0"/>
                  </a:cubicBezTo>
                  <a:lnTo>
                    <a:pt x="189" y="0"/>
                  </a:lnTo>
                  <a:cubicBezTo>
                    <a:pt x="163" y="0"/>
                    <a:pt x="119" y="0"/>
                    <a:pt x="70" y="59"/>
                  </a:cubicBezTo>
                  <a:cubicBezTo>
                    <a:pt x="28" y="106"/>
                    <a:pt x="0" y="162"/>
                    <a:pt x="0" y="168"/>
                  </a:cubicBezTo>
                  <a:cubicBezTo>
                    <a:pt x="0" y="171"/>
                    <a:pt x="0" y="182"/>
                    <a:pt x="13" y="182"/>
                  </a:cubicBezTo>
                  <a:cubicBezTo>
                    <a:pt x="23" y="182"/>
                    <a:pt x="26" y="176"/>
                    <a:pt x="31" y="168"/>
                  </a:cubicBezTo>
                  <a:cubicBezTo>
                    <a:pt x="88" y="73"/>
                    <a:pt x="155" y="73"/>
                    <a:pt x="176" y="73"/>
                  </a:cubicBezTo>
                  <a:lnTo>
                    <a:pt x="243" y="73"/>
                  </a:lnTo>
                  <a:cubicBezTo>
                    <a:pt x="204" y="221"/>
                    <a:pt x="145" y="370"/>
                    <a:pt x="96" y="484"/>
                  </a:cubicBezTo>
                  <a:cubicBezTo>
                    <a:pt x="88" y="501"/>
                    <a:pt x="88" y="504"/>
                    <a:pt x="88" y="512"/>
                  </a:cubicBezTo>
                  <a:cubicBezTo>
                    <a:pt x="88" y="538"/>
                    <a:pt x="106" y="546"/>
                    <a:pt x="119" y="546"/>
                  </a:cubicBezTo>
                  <a:cubicBezTo>
                    <a:pt x="155" y="546"/>
                    <a:pt x="163" y="512"/>
                    <a:pt x="176" y="465"/>
                  </a:cubicBezTo>
                  <a:cubicBezTo>
                    <a:pt x="194" y="409"/>
                    <a:pt x="194" y="406"/>
                    <a:pt x="207"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67" name="Group 66" descr="28§display§s§svg§600§FALSE" title="TexMaths">
            <a:extLst>
              <a:ext uri="{FF2B5EF4-FFF2-40B4-BE49-F238E27FC236}">
                <a16:creationId xmlns:a16="http://schemas.microsoft.com/office/drawing/2014/main" id="{AD2EC118-9FF8-6941-B82E-3FA50A8F9BF6}"/>
              </a:ext>
            </a:extLst>
          </p:cNvPr>
          <p:cNvGrpSpPr/>
          <p:nvPr/>
        </p:nvGrpSpPr>
        <p:grpSpPr>
          <a:xfrm>
            <a:off x="9291822" y="2592314"/>
            <a:ext cx="191520" cy="201240"/>
            <a:chOff x="9318240" y="1382760"/>
            <a:chExt cx="191520" cy="201240"/>
          </a:xfrm>
        </p:grpSpPr>
        <p:sp>
          <p:nvSpPr>
            <p:cNvPr id="68" name="Freeform 67">
              <a:extLst>
                <a:ext uri="{FF2B5EF4-FFF2-40B4-BE49-F238E27FC236}">
                  <a16:creationId xmlns:a16="http://schemas.microsoft.com/office/drawing/2014/main" id="{82DA90BB-FE35-6E43-B832-DE03E61C1E5E}"/>
                </a:ext>
              </a:extLst>
            </p:cNvPr>
            <p:cNvSpPr/>
            <p:nvPr/>
          </p:nvSpPr>
          <p:spPr>
            <a:xfrm>
              <a:off x="9318240" y="1388879"/>
              <a:ext cx="191520" cy="190080"/>
            </a:xfrm>
            <a:custGeom>
              <a:avLst/>
              <a:gdLst/>
              <a:ahLst/>
              <a:cxnLst>
                <a:cxn ang="3cd4">
                  <a:pos x="hc" y="t"/>
                </a:cxn>
                <a:cxn ang="cd2">
                  <a:pos x="l" y="vc"/>
                </a:cxn>
                <a:cxn ang="cd4">
                  <a:pos x="hc" y="b"/>
                </a:cxn>
                <a:cxn ang="0">
                  <a:pos x="r" y="vc"/>
                </a:cxn>
              </a:cxnLst>
              <a:rect l="l" t="t" r="r" b="b"/>
              <a:pathLst>
                <a:path w="533" h="529">
                  <a:moveTo>
                    <a:pt x="266" y="529"/>
                  </a:moveTo>
                  <a:lnTo>
                    <a:pt x="0" y="529"/>
                  </a:lnTo>
                  <a:lnTo>
                    <a:pt x="0" y="0"/>
                  </a:lnTo>
                  <a:lnTo>
                    <a:pt x="533" y="0"/>
                  </a:lnTo>
                  <a:lnTo>
                    <a:pt x="533"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60E94FAD-4BB5-5544-AF1A-B36CC649A1A3}"/>
                </a:ext>
              </a:extLst>
            </p:cNvPr>
            <p:cNvSpPr/>
            <p:nvPr/>
          </p:nvSpPr>
          <p:spPr>
            <a:xfrm>
              <a:off x="9339480" y="1382760"/>
              <a:ext cx="151200" cy="201240"/>
            </a:xfrm>
            <a:custGeom>
              <a:avLst/>
              <a:gdLst/>
              <a:ahLst/>
              <a:cxnLst>
                <a:cxn ang="3cd4">
                  <a:pos x="hc" y="t"/>
                </a:cxn>
                <a:cxn ang="cd2">
                  <a:pos x="l" y="vc"/>
                </a:cxn>
                <a:cxn ang="cd4">
                  <a:pos x="hc" y="b"/>
                </a:cxn>
                <a:cxn ang="0">
                  <a:pos x="r" y="vc"/>
                </a:cxn>
              </a:cxnLst>
              <a:rect l="l" t="t" r="r" b="b"/>
              <a:pathLst>
                <a:path w="421" h="560">
                  <a:moveTo>
                    <a:pt x="388" y="84"/>
                  </a:moveTo>
                  <a:cubicBezTo>
                    <a:pt x="354" y="84"/>
                    <a:pt x="334" y="112"/>
                    <a:pt x="334" y="140"/>
                  </a:cubicBezTo>
                  <a:cubicBezTo>
                    <a:pt x="334" y="157"/>
                    <a:pt x="344" y="176"/>
                    <a:pt x="367" y="176"/>
                  </a:cubicBezTo>
                  <a:cubicBezTo>
                    <a:pt x="393" y="176"/>
                    <a:pt x="421" y="154"/>
                    <a:pt x="421" y="106"/>
                  </a:cubicBezTo>
                  <a:cubicBezTo>
                    <a:pt x="421" y="50"/>
                    <a:pt x="372" y="0"/>
                    <a:pt x="284" y="0"/>
                  </a:cubicBezTo>
                  <a:cubicBezTo>
                    <a:pt x="134" y="0"/>
                    <a:pt x="90" y="126"/>
                    <a:pt x="90" y="179"/>
                  </a:cubicBezTo>
                  <a:cubicBezTo>
                    <a:pt x="90" y="277"/>
                    <a:pt x="176" y="297"/>
                    <a:pt x="209" y="302"/>
                  </a:cubicBezTo>
                  <a:cubicBezTo>
                    <a:pt x="269" y="316"/>
                    <a:pt x="328" y="328"/>
                    <a:pt x="328" y="398"/>
                  </a:cubicBezTo>
                  <a:cubicBezTo>
                    <a:pt x="328" y="428"/>
                    <a:pt x="303" y="532"/>
                    <a:pt x="165" y="532"/>
                  </a:cubicBezTo>
                  <a:cubicBezTo>
                    <a:pt x="147" y="532"/>
                    <a:pt x="59" y="532"/>
                    <a:pt x="34" y="468"/>
                  </a:cubicBezTo>
                  <a:cubicBezTo>
                    <a:pt x="78" y="473"/>
                    <a:pt x="106" y="437"/>
                    <a:pt x="106" y="400"/>
                  </a:cubicBezTo>
                  <a:cubicBezTo>
                    <a:pt x="106" y="372"/>
                    <a:pt x="88" y="358"/>
                    <a:pt x="65" y="358"/>
                  </a:cubicBezTo>
                  <a:cubicBezTo>
                    <a:pt x="34" y="358"/>
                    <a:pt x="0" y="384"/>
                    <a:pt x="0" y="440"/>
                  </a:cubicBezTo>
                  <a:cubicBezTo>
                    <a:pt x="0" y="510"/>
                    <a:pt x="65" y="560"/>
                    <a:pt x="163" y="560"/>
                  </a:cubicBezTo>
                  <a:cubicBezTo>
                    <a:pt x="349" y="560"/>
                    <a:pt x="393" y="412"/>
                    <a:pt x="393" y="356"/>
                  </a:cubicBezTo>
                  <a:cubicBezTo>
                    <a:pt x="393" y="311"/>
                    <a:pt x="372" y="280"/>
                    <a:pt x="357" y="263"/>
                  </a:cubicBezTo>
                  <a:cubicBezTo>
                    <a:pt x="326" y="230"/>
                    <a:pt x="295" y="224"/>
                    <a:pt x="243" y="213"/>
                  </a:cubicBezTo>
                  <a:cubicBezTo>
                    <a:pt x="202" y="202"/>
                    <a:pt x="158" y="193"/>
                    <a:pt x="158" y="137"/>
                  </a:cubicBezTo>
                  <a:cubicBezTo>
                    <a:pt x="158" y="104"/>
                    <a:pt x="184" y="28"/>
                    <a:pt x="284" y="28"/>
                  </a:cubicBezTo>
                  <a:cubicBezTo>
                    <a:pt x="313" y="28"/>
                    <a:pt x="370" y="36"/>
                    <a:pt x="3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0" name="Title 69">
            <a:extLst>
              <a:ext uri="{FF2B5EF4-FFF2-40B4-BE49-F238E27FC236}">
                <a16:creationId xmlns:a16="http://schemas.microsoft.com/office/drawing/2014/main" id="{5F848BE6-C57B-7A4F-99D0-F15658CDC584}"/>
              </a:ext>
            </a:extLst>
          </p:cNvPr>
          <p:cNvSpPr>
            <a:spLocks noGrp="1"/>
          </p:cNvSpPr>
          <p:nvPr>
            <p:ph type="title"/>
          </p:nvPr>
        </p:nvSpPr>
        <p:spPr/>
        <p:txBody>
          <a:bodyPr/>
          <a:lstStyle/>
          <a:p>
            <a:r>
              <a:rPr lang="en-US" dirty="0"/>
              <a:t>Policy improvement</a:t>
            </a:r>
          </a:p>
        </p:txBody>
      </p:sp>
    </p:spTree>
    <p:extLst>
      <p:ext uri="{BB962C8B-B14F-4D97-AF65-F5344CB8AC3E}">
        <p14:creationId xmlns:p14="http://schemas.microsoft.com/office/powerpoint/2010/main" val="85648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 Box 5">
            <a:extLst>
              <a:ext uri="{FF2B5EF4-FFF2-40B4-BE49-F238E27FC236}">
                <a16:creationId xmlns:a16="http://schemas.microsoft.com/office/drawing/2014/main" id="{25858CE6-3AFB-7E45-8799-12F20BB998D0}"/>
              </a:ext>
            </a:extLst>
          </p:cNvPr>
          <p:cNvSpPr txBox="1">
            <a:spLocks noChangeArrowheads="1"/>
          </p:cNvSpPr>
          <p:nvPr/>
        </p:nvSpPr>
        <p:spPr bwMode="auto">
          <a:xfrm>
            <a:off x="5607289" y="3779837"/>
            <a:ext cx="4220819" cy="664797"/>
          </a:xfrm>
          <a:prstGeom prst="rect">
            <a:avLst/>
          </a:prstGeom>
          <a:noFill/>
          <a:ln w="9525">
            <a:noFill/>
            <a:miter lim="800000"/>
            <a:headEnd/>
            <a:tailEnd/>
          </a:ln>
        </p:spPr>
        <p:txBody>
          <a:bodyPr wrap="square">
            <a:spAutoFit/>
          </a:bodyPr>
          <a:lstStyle/>
          <a:p>
            <a:r>
              <a:rPr lang="en-US" sz="1860" dirty="0"/>
              <a:t>Optimal policy when R(s, a, s</a:t>
            </a:r>
            <a:r>
              <a:rPr lang="en-US" altLang="ja-JP" sz="1860" dirty="0"/>
              <a:t>’) = -0.03 for all non-terminals s </a:t>
            </a:r>
            <a:r>
              <a:rPr lang="en-US" sz="1860" dirty="0"/>
              <a:t>(cost of living)</a:t>
            </a:r>
          </a:p>
        </p:txBody>
      </p:sp>
      <p:sp>
        <p:nvSpPr>
          <p:cNvPr id="26625" name="Rectangle 2"/>
          <p:cNvSpPr>
            <a:spLocks noGrp="1" noChangeArrowheads="1"/>
          </p:cNvSpPr>
          <p:nvPr>
            <p:ph type="title"/>
          </p:nvPr>
        </p:nvSpPr>
        <p:spPr/>
        <p:txBody>
          <a:bodyPr>
            <a:normAutofit/>
          </a:bodyPr>
          <a:lstStyle/>
          <a:p>
            <a:r>
              <a:rPr lang="en-US" sz="4400" dirty="0">
                <a:ea typeface="ＭＳ Ｐゴシック" pitchFamily="34" charset="-128"/>
              </a:rPr>
              <a:t>Policies</a:t>
            </a:r>
          </a:p>
        </p:txBody>
      </p:sp>
      <p:sp>
        <p:nvSpPr>
          <p:cNvPr id="26626" name="Rectangle 3"/>
          <p:cNvSpPr>
            <a:spLocks noGrp="1" noChangeArrowheads="1"/>
          </p:cNvSpPr>
          <p:nvPr>
            <p:ph idx="1"/>
          </p:nvPr>
        </p:nvSpPr>
        <p:spPr>
          <a:xfrm>
            <a:off x="252517" y="2141907"/>
            <a:ext cx="5482196" cy="4848644"/>
          </a:xfrm>
        </p:spPr>
        <p:txBody>
          <a:bodyPr>
            <a:normAutofit/>
          </a:bodyPr>
          <a:lstStyle/>
          <a:p>
            <a:pPr>
              <a:spcBef>
                <a:spcPts val="2015"/>
              </a:spcBef>
            </a:pPr>
            <a:r>
              <a:rPr lang="en-US" sz="2000" dirty="0">
                <a:ea typeface="ＭＳ Ｐゴシック" pitchFamily="34" charset="-128"/>
              </a:rPr>
              <a:t>For MDPs, we want an optimal </a:t>
            </a:r>
            <a:r>
              <a:rPr lang="en-US" sz="2000" dirty="0">
                <a:solidFill>
                  <a:srgbClr val="CC0000"/>
                </a:solidFill>
                <a:ea typeface="ＭＳ Ｐゴシック" pitchFamily="34" charset="-128"/>
              </a:rPr>
              <a:t>policy </a:t>
            </a:r>
            <a:r>
              <a:rPr lang="en-US" sz="2000" dirty="0">
                <a:solidFill>
                  <a:srgbClr val="CC0000"/>
                </a:solidFill>
                <a:ea typeface="ＭＳ Ｐゴシック" pitchFamily="34" charset="-128"/>
                <a:sym typeface="Symbol" pitchFamily="18" charset="2"/>
              </a:rPr>
              <a:t>*: S → A</a:t>
            </a:r>
          </a:p>
          <a:p>
            <a:pPr lvl="1">
              <a:spcBef>
                <a:spcPts val="2015"/>
              </a:spcBef>
            </a:pPr>
            <a:r>
              <a:rPr lang="en-US" sz="1800" dirty="0">
                <a:ea typeface="ＭＳ Ｐゴシック" pitchFamily="34" charset="-128"/>
                <a:sym typeface="Symbol" pitchFamily="18" charset="2"/>
              </a:rPr>
              <a:t>A policy  gives an action for each state</a:t>
            </a:r>
          </a:p>
          <a:p>
            <a:pPr lvl="1">
              <a:spcBef>
                <a:spcPts val="2015"/>
              </a:spcBef>
            </a:pPr>
            <a:r>
              <a:rPr lang="en-US" sz="1800" dirty="0">
                <a:ea typeface="ＭＳ Ｐゴシック" pitchFamily="34" charset="-128"/>
                <a:sym typeface="Symbol" pitchFamily="18" charset="2"/>
              </a:rPr>
              <a:t>An optimal policy is one that </a:t>
            </a:r>
            <a:r>
              <a:rPr lang="en-US" sz="1800" u="sng" dirty="0">
                <a:ea typeface="ＭＳ Ｐゴシック" pitchFamily="34" charset="-128"/>
                <a:sym typeface="Symbol" pitchFamily="18" charset="2"/>
              </a:rPr>
              <a:t>maximizes expected returns </a:t>
            </a:r>
            <a:r>
              <a:rPr lang="en-US" sz="1800" dirty="0">
                <a:ea typeface="ＭＳ Ｐゴシック" pitchFamily="34" charset="-128"/>
                <a:sym typeface="Symbol" pitchFamily="18" charset="2"/>
              </a:rPr>
              <a:t>if followed</a:t>
            </a:r>
          </a:p>
        </p:txBody>
      </p:sp>
      <p:sp>
        <p:nvSpPr>
          <p:cNvPr id="90" name="TextBox 89">
            <a:extLst>
              <a:ext uri="{FF2B5EF4-FFF2-40B4-BE49-F238E27FC236}">
                <a16:creationId xmlns:a16="http://schemas.microsoft.com/office/drawing/2014/main" id="{9AF2E35C-4917-BA4C-871F-0D22556E86F8}"/>
              </a:ext>
            </a:extLst>
          </p:cNvPr>
          <p:cNvSpPr txBox="1"/>
          <p:nvPr/>
        </p:nvSpPr>
        <p:spPr>
          <a:xfrm>
            <a:off x="1898134" y="4538390"/>
            <a:ext cx="4444463" cy="385831"/>
          </a:xfrm>
          <a:prstGeom prst="rect">
            <a:avLst/>
          </a:prstGeom>
          <a:noFill/>
          <a:ln>
            <a:noFill/>
          </a:ln>
        </p:spPr>
        <p:txBody>
          <a:bodyPr wrap="none" lIns="90000" tIns="45000" rIns="90000" bIns="45000" anchorCtr="0" compatLnSpc="0">
            <a:spAutoFit/>
          </a:bodyPr>
          <a:lstStyle/>
          <a:p>
            <a:pPr hangingPunct="0"/>
            <a:r>
              <a:rPr lang="en-US" sz="2000" dirty="0">
                <a:latin typeface="Liberation Sans" pitchFamily="18"/>
                <a:ea typeface="Noto Sans CJK SC Regular" pitchFamily="2"/>
                <a:cs typeface="FreeSans" pitchFamily="2"/>
              </a:rPr>
              <a:t>A </a:t>
            </a:r>
            <a:r>
              <a:rPr lang="en-US" sz="2000" i="1" dirty="0">
                <a:latin typeface="Liberation Sans" pitchFamily="18"/>
                <a:ea typeface="Noto Sans CJK SC Regular" pitchFamily="2"/>
                <a:cs typeface="FreeSans" pitchFamily="2"/>
              </a:rPr>
              <a:t>policy</a:t>
            </a:r>
            <a:r>
              <a:rPr lang="en-US" sz="2000" dirty="0">
                <a:latin typeface="Liberation Sans" pitchFamily="18"/>
                <a:ea typeface="Noto Sans CJK SC Regular" pitchFamily="2"/>
                <a:cs typeface="FreeSans" pitchFamily="2"/>
              </a:rPr>
              <a:t> is a rule for selecting actions:</a:t>
            </a:r>
          </a:p>
        </p:txBody>
      </p:sp>
      <p:grpSp>
        <p:nvGrpSpPr>
          <p:cNvPr id="98" name="Group 97" descr="28§display§\pi(s) = a§svg§600§FALSE" title="TexMaths">
            <a:extLst>
              <a:ext uri="{FF2B5EF4-FFF2-40B4-BE49-F238E27FC236}">
                <a16:creationId xmlns:a16="http://schemas.microsoft.com/office/drawing/2014/main" id="{2B81FDF5-D831-2046-A935-F6EFA9ECDFB7}"/>
              </a:ext>
            </a:extLst>
          </p:cNvPr>
          <p:cNvGrpSpPr/>
          <p:nvPr/>
        </p:nvGrpSpPr>
        <p:grpSpPr>
          <a:xfrm>
            <a:off x="6716039" y="4602034"/>
            <a:ext cx="1235087" cy="357027"/>
            <a:chOff x="6369480" y="4563000"/>
            <a:chExt cx="1640519" cy="443160"/>
          </a:xfrm>
        </p:grpSpPr>
        <p:sp>
          <p:nvSpPr>
            <p:cNvPr id="99" name="Freeform 98">
              <a:extLst>
                <a:ext uri="{FF2B5EF4-FFF2-40B4-BE49-F238E27FC236}">
                  <a16:creationId xmlns:a16="http://schemas.microsoft.com/office/drawing/2014/main" id="{071DDD6D-94DD-A948-83CF-AF2CEAB73925}"/>
                </a:ext>
              </a:extLst>
            </p:cNvPr>
            <p:cNvSpPr/>
            <p:nvPr/>
          </p:nvSpPr>
          <p:spPr>
            <a:xfrm>
              <a:off x="6369480" y="4564080"/>
              <a:ext cx="1640519" cy="442080"/>
            </a:xfrm>
            <a:custGeom>
              <a:avLst/>
              <a:gdLst/>
              <a:ahLst/>
              <a:cxnLst>
                <a:cxn ang="3cd4">
                  <a:pos x="hc" y="t"/>
                </a:cxn>
                <a:cxn ang="cd2">
                  <a:pos x="l" y="vc"/>
                </a:cxn>
                <a:cxn ang="cd4">
                  <a:pos x="hc" y="b"/>
                </a:cxn>
                <a:cxn ang="0">
                  <a:pos x="r" y="vc"/>
                </a:cxn>
              </a:cxnLst>
              <a:rect l="l" t="t" r="r" b="b"/>
              <a:pathLst>
                <a:path w="4558" h="1229">
                  <a:moveTo>
                    <a:pt x="2279" y="1229"/>
                  </a:moveTo>
                  <a:lnTo>
                    <a:pt x="0" y="1229"/>
                  </a:lnTo>
                  <a:lnTo>
                    <a:pt x="0" y="0"/>
                  </a:lnTo>
                  <a:lnTo>
                    <a:pt x="4558" y="0"/>
                  </a:lnTo>
                  <a:lnTo>
                    <a:pt x="4558" y="12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8FCD768E-3252-6046-94F5-3FA5D4CA0215}"/>
                </a:ext>
              </a:extLst>
            </p:cNvPr>
            <p:cNvSpPr/>
            <p:nvPr/>
          </p:nvSpPr>
          <p:spPr>
            <a:xfrm>
              <a:off x="6381720" y="4704120"/>
              <a:ext cx="239400" cy="196200"/>
            </a:xfrm>
            <a:custGeom>
              <a:avLst/>
              <a:gdLst/>
              <a:ahLst/>
              <a:cxnLst>
                <a:cxn ang="3cd4">
                  <a:pos x="hc" y="t"/>
                </a:cxn>
                <a:cxn ang="cd2">
                  <a:pos x="l" y="vc"/>
                </a:cxn>
                <a:cxn ang="cd4">
                  <a:pos x="hc" y="b"/>
                </a:cxn>
                <a:cxn ang="0">
                  <a:pos x="r" y="vc"/>
                </a:cxn>
              </a:cxnLst>
              <a:rect l="l" t="t" r="r" b="b"/>
              <a:pathLst>
                <a:path w="666"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2" y="384"/>
                    <a:pt x="442" y="302"/>
                    <a:pt x="442" y="269"/>
                  </a:cubicBezTo>
                  <a:cubicBezTo>
                    <a:pt x="442" y="202"/>
                    <a:pt x="451" y="137"/>
                    <a:pt x="465" y="73"/>
                  </a:cubicBezTo>
                  <a:lnTo>
                    <a:pt x="608" y="73"/>
                  </a:lnTo>
                  <a:cubicBezTo>
                    <a:pt x="622" y="73"/>
                    <a:pt x="666" y="73"/>
                    <a:pt x="666" y="31"/>
                  </a:cubicBezTo>
                  <a:cubicBezTo>
                    <a:pt x="666"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A14F2FC4-4502-BF47-BE1B-477EBC76CCC6}"/>
                </a:ext>
              </a:extLst>
            </p:cNvPr>
            <p:cNvSpPr/>
            <p:nvPr/>
          </p:nvSpPr>
          <p:spPr>
            <a:xfrm>
              <a:off x="6680880" y="4563000"/>
              <a:ext cx="103320" cy="443159"/>
            </a:xfrm>
            <a:custGeom>
              <a:avLst/>
              <a:gdLst/>
              <a:ahLst/>
              <a:cxnLst>
                <a:cxn ang="3cd4">
                  <a:pos x="hc" y="t"/>
                </a:cxn>
                <a:cxn ang="cd2">
                  <a:pos x="l" y="vc"/>
                </a:cxn>
                <a:cxn ang="cd4">
                  <a:pos x="hc" y="b"/>
                </a:cxn>
                <a:cxn ang="0">
                  <a:pos x="r" y="vc"/>
                </a:cxn>
              </a:cxnLst>
              <a:rect l="l" t="t" r="r" b="b"/>
              <a:pathLst>
                <a:path w="288" h="1232">
                  <a:moveTo>
                    <a:pt x="288" y="1221"/>
                  </a:moveTo>
                  <a:cubicBezTo>
                    <a:pt x="288" y="1218"/>
                    <a:pt x="288" y="1215"/>
                    <a:pt x="266" y="1193"/>
                  </a:cubicBezTo>
                  <a:cubicBezTo>
                    <a:pt x="112" y="1039"/>
                    <a:pt x="73" y="806"/>
                    <a:pt x="73" y="616"/>
                  </a:cubicBezTo>
                  <a:cubicBezTo>
                    <a:pt x="73" y="403"/>
                    <a:pt x="120" y="188"/>
                    <a:pt x="272" y="34"/>
                  </a:cubicBezTo>
                  <a:cubicBezTo>
                    <a:pt x="288" y="20"/>
                    <a:pt x="288" y="17"/>
                    <a:pt x="288" y="11"/>
                  </a:cubicBezTo>
                  <a:cubicBezTo>
                    <a:pt x="288" y="3"/>
                    <a:pt x="283" y="0"/>
                    <a:pt x="274" y="0"/>
                  </a:cubicBezTo>
                  <a:cubicBezTo>
                    <a:pt x="263" y="0"/>
                    <a:pt x="151" y="84"/>
                    <a:pt x="78" y="241"/>
                  </a:cubicBezTo>
                  <a:cubicBezTo>
                    <a:pt x="14" y="375"/>
                    <a:pt x="0" y="512"/>
                    <a:pt x="0" y="616"/>
                  </a:cubicBezTo>
                  <a:cubicBezTo>
                    <a:pt x="0" y="714"/>
                    <a:pt x="14" y="862"/>
                    <a:pt x="81" y="1002"/>
                  </a:cubicBezTo>
                  <a:cubicBezTo>
                    <a:pt x="157" y="1154"/>
                    <a:pt x="263" y="1232"/>
                    <a:pt x="274" y="1232"/>
                  </a:cubicBezTo>
                  <a:cubicBezTo>
                    <a:pt x="283" y="1232"/>
                    <a:pt x="288" y="1229"/>
                    <a:pt x="288" y="12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69097321-0A0C-154F-83D7-4EAABE08DA32}"/>
                </a:ext>
              </a:extLst>
            </p:cNvPr>
            <p:cNvSpPr/>
            <p:nvPr/>
          </p:nvSpPr>
          <p:spPr>
            <a:xfrm>
              <a:off x="6830999" y="469908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AA0EC2CF-178A-7948-844A-348731FD3469}"/>
                </a:ext>
              </a:extLst>
            </p:cNvPr>
            <p:cNvSpPr/>
            <p:nvPr/>
          </p:nvSpPr>
          <p:spPr>
            <a:xfrm>
              <a:off x="7040880" y="4563000"/>
              <a:ext cx="103320" cy="443159"/>
            </a:xfrm>
            <a:custGeom>
              <a:avLst/>
              <a:gdLst/>
              <a:ahLst/>
              <a:cxnLst>
                <a:cxn ang="3cd4">
                  <a:pos x="hc" y="t"/>
                </a:cxn>
                <a:cxn ang="cd2">
                  <a:pos x="l" y="vc"/>
                </a:cxn>
                <a:cxn ang="cd4">
                  <a:pos x="hc" y="b"/>
                </a:cxn>
                <a:cxn ang="0">
                  <a:pos x="r" y="vc"/>
                </a:cxn>
              </a:cxnLst>
              <a:rect l="l" t="t" r="r" b="b"/>
              <a:pathLst>
                <a:path w="288" h="1232">
                  <a:moveTo>
                    <a:pt x="288" y="616"/>
                  </a:moveTo>
                  <a:cubicBezTo>
                    <a:pt x="288" y="521"/>
                    <a:pt x="274" y="372"/>
                    <a:pt x="207" y="232"/>
                  </a:cubicBezTo>
                  <a:cubicBezTo>
                    <a:pt x="132" y="81"/>
                    <a:pt x="25" y="0"/>
                    <a:pt x="11" y="0"/>
                  </a:cubicBezTo>
                  <a:cubicBezTo>
                    <a:pt x="6" y="0"/>
                    <a:pt x="0" y="6"/>
                    <a:pt x="0" y="11"/>
                  </a:cubicBezTo>
                  <a:cubicBezTo>
                    <a:pt x="0" y="17"/>
                    <a:pt x="0" y="20"/>
                    <a:pt x="22" y="42"/>
                  </a:cubicBezTo>
                  <a:cubicBezTo>
                    <a:pt x="146" y="162"/>
                    <a:pt x="216" y="358"/>
                    <a:pt x="216" y="616"/>
                  </a:cubicBezTo>
                  <a:cubicBezTo>
                    <a:pt x="216" y="826"/>
                    <a:pt x="171" y="1044"/>
                    <a:pt x="17" y="1198"/>
                  </a:cubicBezTo>
                  <a:cubicBezTo>
                    <a:pt x="0" y="1215"/>
                    <a:pt x="0" y="1218"/>
                    <a:pt x="0" y="1221"/>
                  </a:cubicBezTo>
                  <a:cubicBezTo>
                    <a:pt x="0" y="1229"/>
                    <a:pt x="6" y="1232"/>
                    <a:pt x="11" y="1232"/>
                  </a:cubicBezTo>
                  <a:cubicBezTo>
                    <a:pt x="25" y="1232"/>
                    <a:pt x="137" y="1148"/>
                    <a:pt x="210" y="991"/>
                  </a:cubicBezTo>
                  <a:cubicBezTo>
                    <a:pt x="274" y="857"/>
                    <a:pt x="288" y="720"/>
                    <a:pt x="288"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84B45979-3BE6-1641-A998-E8FDB0F46B5D}"/>
                </a:ext>
              </a:extLst>
            </p:cNvPr>
            <p:cNvSpPr/>
            <p:nvPr/>
          </p:nvSpPr>
          <p:spPr>
            <a:xfrm>
              <a:off x="7333920" y="473220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0F9E567A-0424-C948-A572-CA26E28DB410}"/>
                </a:ext>
              </a:extLst>
            </p:cNvPr>
            <p:cNvSpPr/>
            <p:nvPr/>
          </p:nvSpPr>
          <p:spPr>
            <a:xfrm>
              <a:off x="7793640" y="469908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40"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8"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06" name="TextBox 105">
            <a:extLst>
              <a:ext uri="{FF2B5EF4-FFF2-40B4-BE49-F238E27FC236}">
                <a16:creationId xmlns:a16="http://schemas.microsoft.com/office/drawing/2014/main" id="{3665E43F-8070-B049-8983-5833C95C0E0E}"/>
              </a:ext>
            </a:extLst>
          </p:cNvPr>
          <p:cNvSpPr txBox="1"/>
          <p:nvPr/>
        </p:nvSpPr>
        <p:spPr>
          <a:xfrm>
            <a:off x="4505808" y="5492520"/>
            <a:ext cx="5086306" cy="385831"/>
          </a:xfrm>
          <a:prstGeom prst="rect">
            <a:avLst/>
          </a:prstGeom>
          <a:noFill/>
          <a:ln>
            <a:noFill/>
          </a:ln>
        </p:spPr>
        <p:txBody>
          <a:bodyPr wrap="none" lIns="90000" tIns="45000" rIns="90000" bIns="45000" anchorCtr="0" compatLnSpc="0">
            <a:spAutoFit/>
          </a:bodyPr>
          <a:lstStyle/>
          <a:p>
            <a:pPr hangingPunct="0"/>
            <a:r>
              <a:rPr lang="en-US" sz="2000" dirty="0">
                <a:latin typeface="Liberation Sans" pitchFamily="18"/>
                <a:ea typeface="Noto Sans CJK SC Regular" pitchFamily="2"/>
                <a:cs typeface="FreeSans" pitchFamily="2"/>
              </a:rPr>
              <a:t>If agent is in </a:t>
            </a:r>
            <a:r>
              <a:rPr lang="en-US" sz="2000" i="1" dirty="0">
                <a:latin typeface="Liberation Sans" pitchFamily="18"/>
                <a:ea typeface="Noto Sans CJK SC Regular" pitchFamily="2"/>
                <a:cs typeface="FreeSans" pitchFamily="2"/>
              </a:rPr>
              <a:t>this</a:t>
            </a:r>
            <a:r>
              <a:rPr lang="en-US" sz="2000" dirty="0">
                <a:latin typeface="Liberation Sans" pitchFamily="18"/>
                <a:ea typeface="Noto Sans CJK SC Regular" pitchFamily="2"/>
                <a:cs typeface="FreeSans" pitchFamily="2"/>
              </a:rPr>
              <a:t> state, then take </a:t>
            </a:r>
            <a:r>
              <a:rPr lang="en-US" sz="2000" i="1" dirty="0">
                <a:latin typeface="Liberation Sans" pitchFamily="18"/>
                <a:ea typeface="Noto Sans CJK SC Regular" pitchFamily="2"/>
                <a:cs typeface="FreeSans" pitchFamily="2"/>
              </a:rPr>
              <a:t>this</a:t>
            </a:r>
            <a:r>
              <a:rPr lang="en-US" sz="2000" dirty="0">
                <a:latin typeface="Liberation Sans" pitchFamily="18"/>
                <a:ea typeface="Noto Sans CJK SC Regular" pitchFamily="2"/>
                <a:cs typeface="FreeSans" pitchFamily="2"/>
              </a:rPr>
              <a:t> action</a:t>
            </a:r>
          </a:p>
        </p:txBody>
      </p:sp>
      <p:sp>
        <p:nvSpPr>
          <p:cNvPr id="107" name="Straight Connector 106">
            <a:extLst>
              <a:ext uri="{FF2B5EF4-FFF2-40B4-BE49-F238E27FC236}">
                <a16:creationId xmlns:a16="http://schemas.microsoft.com/office/drawing/2014/main" id="{2D8E4FD1-BB57-C241-9EF3-AD971F491FCC}"/>
              </a:ext>
            </a:extLst>
          </p:cNvPr>
          <p:cNvSpPr/>
          <p:nvPr/>
        </p:nvSpPr>
        <p:spPr>
          <a:xfrm flipV="1">
            <a:off x="6400800" y="4986614"/>
            <a:ext cx="662700" cy="505907"/>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108" name="Straight Connector 107">
            <a:extLst>
              <a:ext uri="{FF2B5EF4-FFF2-40B4-BE49-F238E27FC236}">
                <a16:creationId xmlns:a16="http://schemas.microsoft.com/office/drawing/2014/main" id="{928F8F79-F4BE-284D-90C4-F95F2EF2577D}"/>
              </a:ext>
            </a:extLst>
          </p:cNvPr>
          <p:cNvSpPr/>
          <p:nvPr/>
        </p:nvSpPr>
        <p:spPr>
          <a:xfrm flipH="1" flipV="1">
            <a:off x="8046720" y="4937760"/>
            <a:ext cx="457200" cy="554760"/>
          </a:xfrm>
          <a:prstGeom prst="line">
            <a:avLst/>
          </a:prstGeom>
          <a:noFill/>
          <a:ln w="0">
            <a:solidFill>
              <a:srgbClr val="000000"/>
            </a:solidFill>
            <a:prstDash val="solid"/>
            <a:tailEnd type="arrow"/>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109" name="TextBox 108">
            <a:extLst>
              <a:ext uri="{FF2B5EF4-FFF2-40B4-BE49-F238E27FC236}">
                <a16:creationId xmlns:a16="http://schemas.microsoft.com/office/drawing/2014/main" id="{746959D0-474F-AE4A-9A04-E896447CE6EB}"/>
              </a:ext>
            </a:extLst>
          </p:cNvPr>
          <p:cNvSpPr txBox="1"/>
          <p:nvPr/>
        </p:nvSpPr>
        <p:spPr>
          <a:xfrm>
            <a:off x="1280159" y="6263281"/>
            <a:ext cx="3190017" cy="385831"/>
          </a:xfrm>
          <a:prstGeom prst="rect">
            <a:avLst/>
          </a:prstGeom>
          <a:noFill/>
          <a:ln>
            <a:noFill/>
          </a:ln>
        </p:spPr>
        <p:txBody>
          <a:bodyPr wrap="none" lIns="90000" tIns="45000" rIns="90000" bIns="45000" anchorCtr="0" compatLnSpc="0">
            <a:spAutoFit/>
          </a:bodyPr>
          <a:lstStyle/>
          <a:p>
            <a:pPr hangingPunct="0"/>
            <a:r>
              <a:rPr lang="en-US" sz="2000" dirty="0">
                <a:latin typeface="Liberation Sans" pitchFamily="18"/>
                <a:ea typeface="Noto Sans CJK SC Regular" pitchFamily="2"/>
                <a:cs typeface="FreeSans" pitchFamily="2"/>
              </a:rPr>
              <a:t>A policy can be stochastic:</a:t>
            </a:r>
          </a:p>
        </p:txBody>
      </p:sp>
      <p:grpSp>
        <p:nvGrpSpPr>
          <p:cNvPr id="110" name="Group 109" descr="28§display§\pi(a|s) = P(a_t = a | s_t = s)§svg§600§FALSE" title="TexMaths">
            <a:extLst>
              <a:ext uri="{FF2B5EF4-FFF2-40B4-BE49-F238E27FC236}">
                <a16:creationId xmlns:a16="http://schemas.microsoft.com/office/drawing/2014/main" id="{B3840E73-5C38-0D4F-867D-228FF1E05305}"/>
              </a:ext>
            </a:extLst>
          </p:cNvPr>
          <p:cNvGrpSpPr/>
          <p:nvPr/>
        </p:nvGrpSpPr>
        <p:grpSpPr>
          <a:xfrm>
            <a:off x="4533290" y="6290920"/>
            <a:ext cx="3970630" cy="325256"/>
            <a:chOff x="5022720" y="6208920"/>
            <a:chExt cx="4943880" cy="443160"/>
          </a:xfrm>
        </p:grpSpPr>
        <p:sp>
          <p:nvSpPr>
            <p:cNvPr id="111" name="Freeform 110">
              <a:extLst>
                <a:ext uri="{FF2B5EF4-FFF2-40B4-BE49-F238E27FC236}">
                  <a16:creationId xmlns:a16="http://schemas.microsoft.com/office/drawing/2014/main" id="{2CBB5ACA-298F-F24A-A605-883AB07DA207}"/>
                </a:ext>
              </a:extLst>
            </p:cNvPr>
            <p:cNvSpPr/>
            <p:nvPr/>
          </p:nvSpPr>
          <p:spPr>
            <a:xfrm>
              <a:off x="5022720" y="6210000"/>
              <a:ext cx="4943880" cy="442080"/>
            </a:xfrm>
            <a:custGeom>
              <a:avLst/>
              <a:gdLst/>
              <a:ahLst/>
              <a:cxnLst>
                <a:cxn ang="3cd4">
                  <a:pos x="hc" y="t"/>
                </a:cxn>
                <a:cxn ang="cd2">
                  <a:pos x="l" y="vc"/>
                </a:cxn>
                <a:cxn ang="cd4">
                  <a:pos x="hc" y="b"/>
                </a:cxn>
                <a:cxn ang="0">
                  <a:pos x="r" y="vc"/>
                </a:cxn>
              </a:cxnLst>
              <a:rect l="l" t="t" r="r" b="b"/>
              <a:pathLst>
                <a:path w="13734" h="1229">
                  <a:moveTo>
                    <a:pt x="6866" y="1229"/>
                  </a:moveTo>
                  <a:lnTo>
                    <a:pt x="0" y="1229"/>
                  </a:lnTo>
                  <a:lnTo>
                    <a:pt x="0" y="0"/>
                  </a:lnTo>
                  <a:lnTo>
                    <a:pt x="13734" y="0"/>
                  </a:lnTo>
                  <a:lnTo>
                    <a:pt x="13734" y="12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A0B7551D-D2C4-4641-B0B8-16068EA71705}"/>
                </a:ext>
              </a:extLst>
            </p:cNvPr>
            <p:cNvSpPr/>
            <p:nvPr/>
          </p:nvSpPr>
          <p:spPr>
            <a:xfrm>
              <a:off x="5034960" y="6350040"/>
              <a:ext cx="239400" cy="196200"/>
            </a:xfrm>
            <a:custGeom>
              <a:avLst/>
              <a:gdLst/>
              <a:ahLst/>
              <a:cxnLst>
                <a:cxn ang="3cd4">
                  <a:pos x="hc" y="t"/>
                </a:cxn>
                <a:cxn ang="cd2">
                  <a:pos x="l" y="vc"/>
                </a:cxn>
                <a:cxn ang="cd4">
                  <a:pos x="hc" y="b"/>
                </a:cxn>
                <a:cxn ang="0">
                  <a:pos x="r" y="vc"/>
                </a:cxn>
              </a:cxnLst>
              <a:rect l="l" t="t" r="r" b="b"/>
              <a:pathLst>
                <a:path w="666"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2" y="384"/>
                    <a:pt x="442" y="302"/>
                    <a:pt x="442" y="269"/>
                  </a:cubicBezTo>
                  <a:cubicBezTo>
                    <a:pt x="442" y="202"/>
                    <a:pt x="451" y="137"/>
                    <a:pt x="465" y="73"/>
                  </a:cubicBezTo>
                  <a:lnTo>
                    <a:pt x="608" y="73"/>
                  </a:lnTo>
                  <a:cubicBezTo>
                    <a:pt x="622" y="73"/>
                    <a:pt x="666" y="73"/>
                    <a:pt x="666" y="31"/>
                  </a:cubicBezTo>
                  <a:cubicBezTo>
                    <a:pt x="666"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D5065889-4BAF-5647-8F9D-738A4B036C8A}"/>
                </a:ext>
              </a:extLst>
            </p:cNvPr>
            <p:cNvSpPr/>
            <p:nvPr/>
          </p:nvSpPr>
          <p:spPr>
            <a:xfrm>
              <a:off x="5334120" y="6208920"/>
              <a:ext cx="103320" cy="443159"/>
            </a:xfrm>
            <a:custGeom>
              <a:avLst/>
              <a:gdLst/>
              <a:ahLst/>
              <a:cxnLst>
                <a:cxn ang="3cd4">
                  <a:pos x="hc" y="t"/>
                </a:cxn>
                <a:cxn ang="cd2">
                  <a:pos x="l" y="vc"/>
                </a:cxn>
                <a:cxn ang="cd4">
                  <a:pos x="hc" y="b"/>
                </a:cxn>
                <a:cxn ang="0">
                  <a:pos x="r" y="vc"/>
                </a:cxn>
              </a:cxnLst>
              <a:rect l="l" t="t" r="r" b="b"/>
              <a:pathLst>
                <a:path w="288" h="1232">
                  <a:moveTo>
                    <a:pt x="288" y="1221"/>
                  </a:moveTo>
                  <a:cubicBezTo>
                    <a:pt x="288" y="1218"/>
                    <a:pt x="288" y="1215"/>
                    <a:pt x="266" y="1193"/>
                  </a:cubicBezTo>
                  <a:cubicBezTo>
                    <a:pt x="112" y="1039"/>
                    <a:pt x="73" y="806"/>
                    <a:pt x="73" y="616"/>
                  </a:cubicBezTo>
                  <a:cubicBezTo>
                    <a:pt x="73" y="403"/>
                    <a:pt x="120" y="188"/>
                    <a:pt x="272" y="34"/>
                  </a:cubicBezTo>
                  <a:cubicBezTo>
                    <a:pt x="288" y="20"/>
                    <a:pt x="288" y="17"/>
                    <a:pt x="288" y="11"/>
                  </a:cubicBezTo>
                  <a:cubicBezTo>
                    <a:pt x="288" y="3"/>
                    <a:pt x="283" y="0"/>
                    <a:pt x="274" y="0"/>
                  </a:cubicBezTo>
                  <a:cubicBezTo>
                    <a:pt x="263" y="0"/>
                    <a:pt x="151" y="84"/>
                    <a:pt x="78" y="241"/>
                  </a:cubicBezTo>
                  <a:cubicBezTo>
                    <a:pt x="14" y="375"/>
                    <a:pt x="0" y="512"/>
                    <a:pt x="0" y="616"/>
                  </a:cubicBezTo>
                  <a:cubicBezTo>
                    <a:pt x="0" y="714"/>
                    <a:pt x="14" y="862"/>
                    <a:pt x="81" y="1002"/>
                  </a:cubicBezTo>
                  <a:cubicBezTo>
                    <a:pt x="157" y="1154"/>
                    <a:pt x="263" y="1232"/>
                    <a:pt x="274" y="1232"/>
                  </a:cubicBezTo>
                  <a:cubicBezTo>
                    <a:pt x="283" y="1232"/>
                    <a:pt x="288" y="1229"/>
                    <a:pt x="288" y="12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0DE2C591-FD66-6B40-9A5E-10F696226CD2}"/>
                </a:ext>
              </a:extLst>
            </p:cNvPr>
            <p:cNvSpPr/>
            <p:nvPr/>
          </p:nvSpPr>
          <p:spPr>
            <a:xfrm>
              <a:off x="5479200" y="634500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38"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5"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FB5BDBEF-8E16-484C-BAE5-B277C6FA692A}"/>
                </a:ext>
              </a:extLst>
            </p:cNvPr>
            <p:cNvSpPr/>
            <p:nvPr/>
          </p:nvSpPr>
          <p:spPr>
            <a:xfrm>
              <a:off x="5747400" y="6208920"/>
              <a:ext cx="18720" cy="443159"/>
            </a:xfrm>
            <a:custGeom>
              <a:avLst/>
              <a:gdLst/>
              <a:ahLst/>
              <a:cxnLst>
                <a:cxn ang="3cd4">
                  <a:pos x="hc" y="t"/>
                </a:cxn>
                <a:cxn ang="cd2">
                  <a:pos x="l" y="vc"/>
                </a:cxn>
                <a:cxn ang="cd4">
                  <a:pos x="hc" y="b"/>
                </a:cxn>
                <a:cxn ang="0">
                  <a:pos x="r" y="vc"/>
                </a:cxn>
              </a:cxnLst>
              <a:rect l="l" t="t" r="r" b="b"/>
              <a:pathLst>
                <a:path w="53" h="1232">
                  <a:moveTo>
                    <a:pt x="53" y="45"/>
                  </a:moveTo>
                  <a:cubicBezTo>
                    <a:pt x="53" y="22"/>
                    <a:pt x="53" y="0"/>
                    <a:pt x="25" y="0"/>
                  </a:cubicBezTo>
                  <a:cubicBezTo>
                    <a:pt x="0" y="0"/>
                    <a:pt x="0" y="22"/>
                    <a:pt x="0" y="45"/>
                  </a:cubicBezTo>
                  <a:lnTo>
                    <a:pt x="0" y="1187"/>
                  </a:lnTo>
                  <a:cubicBezTo>
                    <a:pt x="0" y="1210"/>
                    <a:pt x="0" y="1232"/>
                    <a:pt x="25" y="1232"/>
                  </a:cubicBezTo>
                  <a:cubicBezTo>
                    <a:pt x="53" y="1232"/>
                    <a:pt x="53" y="1210"/>
                    <a:pt x="53" y="1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18439BD5-025F-8645-B782-B543CE05B255}"/>
                </a:ext>
              </a:extLst>
            </p:cNvPr>
            <p:cNvSpPr/>
            <p:nvPr/>
          </p:nvSpPr>
          <p:spPr>
            <a:xfrm>
              <a:off x="5840280" y="6345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8FF9856A-FA6D-FA4F-ADAF-AF69FDBC36F5}"/>
                </a:ext>
              </a:extLst>
            </p:cNvPr>
            <p:cNvSpPr/>
            <p:nvPr/>
          </p:nvSpPr>
          <p:spPr>
            <a:xfrm>
              <a:off x="6049800" y="6208920"/>
              <a:ext cx="103320" cy="443159"/>
            </a:xfrm>
            <a:custGeom>
              <a:avLst/>
              <a:gdLst/>
              <a:ahLst/>
              <a:cxnLst>
                <a:cxn ang="3cd4">
                  <a:pos x="hc" y="t"/>
                </a:cxn>
                <a:cxn ang="cd2">
                  <a:pos x="l" y="vc"/>
                </a:cxn>
                <a:cxn ang="cd4">
                  <a:pos x="hc" y="b"/>
                </a:cxn>
                <a:cxn ang="0">
                  <a:pos x="r" y="vc"/>
                </a:cxn>
              </a:cxnLst>
              <a:rect l="l" t="t" r="r" b="b"/>
              <a:pathLst>
                <a:path w="288" h="1232">
                  <a:moveTo>
                    <a:pt x="288" y="616"/>
                  </a:moveTo>
                  <a:cubicBezTo>
                    <a:pt x="288" y="521"/>
                    <a:pt x="274" y="372"/>
                    <a:pt x="207" y="232"/>
                  </a:cubicBezTo>
                  <a:cubicBezTo>
                    <a:pt x="132" y="81"/>
                    <a:pt x="25" y="0"/>
                    <a:pt x="11" y="0"/>
                  </a:cubicBezTo>
                  <a:cubicBezTo>
                    <a:pt x="6" y="0"/>
                    <a:pt x="0" y="6"/>
                    <a:pt x="0" y="11"/>
                  </a:cubicBezTo>
                  <a:cubicBezTo>
                    <a:pt x="0" y="17"/>
                    <a:pt x="0" y="20"/>
                    <a:pt x="22" y="42"/>
                  </a:cubicBezTo>
                  <a:cubicBezTo>
                    <a:pt x="146" y="162"/>
                    <a:pt x="216" y="358"/>
                    <a:pt x="216" y="616"/>
                  </a:cubicBezTo>
                  <a:cubicBezTo>
                    <a:pt x="216" y="826"/>
                    <a:pt x="171" y="1044"/>
                    <a:pt x="17" y="1198"/>
                  </a:cubicBezTo>
                  <a:cubicBezTo>
                    <a:pt x="0" y="1215"/>
                    <a:pt x="0" y="1218"/>
                    <a:pt x="0" y="1221"/>
                  </a:cubicBezTo>
                  <a:cubicBezTo>
                    <a:pt x="0" y="1229"/>
                    <a:pt x="6" y="1232"/>
                    <a:pt x="11" y="1232"/>
                  </a:cubicBezTo>
                  <a:cubicBezTo>
                    <a:pt x="25" y="1232"/>
                    <a:pt x="137" y="1148"/>
                    <a:pt x="210" y="991"/>
                  </a:cubicBezTo>
                  <a:cubicBezTo>
                    <a:pt x="274" y="857"/>
                    <a:pt x="288" y="720"/>
                    <a:pt x="288"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CB5CE270-7E00-5540-8313-12047058932B}"/>
                </a:ext>
              </a:extLst>
            </p:cNvPr>
            <p:cNvSpPr/>
            <p:nvPr/>
          </p:nvSpPr>
          <p:spPr>
            <a:xfrm>
              <a:off x="6343200" y="637812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510371B4-F7FE-9C41-8521-AFA6E69129F7}"/>
                </a:ext>
              </a:extLst>
            </p:cNvPr>
            <p:cNvSpPr/>
            <p:nvPr/>
          </p:nvSpPr>
          <p:spPr>
            <a:xfrm>
              <a:off x="6802920" y="6238080"/>
              <a:ext cx="317160" cy="303120"/>
            </a:xfrm>
            <a:custGeom>
              <a:avLst/>
              <a:gdLst/>
              <a:ahLst/>
              <a:cxnLst>
                <a:cxn ang="3cd4">
                  <a:pos x="hc" y="t"/>
                </a:cxn>
                <a:cxn ang="cd2">
                  <a:pos x="l" y="vc"/>
                </a:cxn>
                <a:cxn ang="cd4">
                  <a:pos x="hc" y="b"/>
                </a:cxn>
                <a:cxn ang="0">
                  <a:pos x="r" y="vc"/>
                </a:cxn>
              </a:cxnLst>
              <a:rect l="l" t="t" r="r" b="b"/>
              <a:pathLst>
                <a:path w="882" h="843">
                  <a:moveTo>
                    <a:pt x="325" y="454"/>
                  </a:moveTo>
                  <a:lnTo>
                    <a:pt x="535" y="454"/>
                  </a:lnTo>
                  <a:cubicBezTo>
                    <a:pt x="708" y="454"/>
                    <a:pt x="882" y="325"/>
                    <a:pt x="882" y="188"/>
                  </a:cubicBezTo>
                  <a:cubicBezTo>
                    <a:pt x="882" y="92"/>
                    <a:pt x="801" y="0"/>
                    <a:pt x="638" y="0"/>
                  </a:cubicBezTo>
                  <a:lnTo>
                    <a:pt x="238" y="0"/>
                  </a:lnTo>
                  <a:cubicBezTo>
                    <a:pt x="216" y="0"/>
                    <a:pt x="202" y="0"/>
                    <a:pt x="202" y="22"/>
                  </a:cubicBezTo>
                  <a:cubicBezTo>
                    <a:pt x="202" y="39"/>
                    <a:pt x="213" y="39"/>
                    <a:pt x="238" y="39"/>
                  </a:cubicBezTo>
                  <a:cubicBezTo>
                    <a:pt x="252" y="39"/>
                    <a:pt x="274" y="39"/>
                    <a:pt x="291" y="42"/>
                  </a:cubicBezTo>
                  <a:cubicBezTo>
                    <a:pt x="311" y="42"/>
                    <a:pt x="316" y="48"/>
                    <a:pt x="316" y="62"/>
                  </a:cubicBezTo>
                  <a:cubicBezTo>
                    <a:pt x="316" y="64"/>
                    <a:pt x="316" y="70"/>
                    <a:pt x="314" y="84"/>
                  </a:cubicBezTo>
                  <a:lnTo>
                    <a:pt x="146" y="748"/>
                  </a:lnTo>
                  <a:cubicBezTo>
                    <a:pt x="134" y="795"/>
                    <a:pt x="132" y="804"/>
                    <a:pt x="34" y="804"/>
                  </a:cubicBezTo>
                  <a:cubicBezTo>
                    <a:pt x="14" y="804"/>
                    <a:pt x="0" y="804"/>
                    <a:pt x="0" y="829"/>
                  </a:cubicBezTo>
                  <a:cubicBezTo>
                    <a:pt x="0" y="843"/>
                    <a:pt x="14" y="843"/>
                    <a:pt x="20" y="843"/>
                  </a:cubicBezTo>
                  <a:cubicBezTo>
                    <a:pt x="53" y="843"/>
                    <a:pt x="140" y="840"/>
                    <a:pt x="176" y="840"/>
                  </a:cubicBezTo>
                  <a:cubicBezTo>
                    <a:pt x="202" y="840"/>
                    <a:pt x="230" y="840"/>
                    <a:pt x="255" y="840"/>
                  </a:cubicBezTo>
                  <a:cubicBezTo>
                    <a:pt x="283" y="840"/>
                    <a:pt x="308" y="843"/>
                    <a:pt x="333" y="843"/>
                  </a:cubicBezTo>
                  <a:cubicBezTo>
                    <a:pt x="344" y="843"/>
                    <a:pt x="358" y="843"/>
                    <a:pt x="358" y="818"/>
                  </a:cubicBezTo>
                  <a:cubicBezTo>
                    <a:pt x="358" y="804"/>
                    <a:pt x="347" y="804"/>
                    <a:pt x="325" y="804"/>
                  </a:cubicBezTo>
                  <a:cubicBezTo>
                    <a:pt x="280" y="804"/>
                    <a:pt x="244" y="804"/>
                    <a:pt x="244" y="781"/>
                  </a:cubicBezTo>
                  <a:cubicBezTo>
                    <a:pt x="244" y="776"/>
                    <a:pt x="246" y="770"/>
                    <a:pt x="249" y="762"/>
                  </a:cubicBezTo>
                  <a:close/>
                  <a:moveTo>
                    <a:pt x="414" y="84"/>
                  </a:moveTo>
                  <a:cubicBezTo>
                    <a:pt x="426" y="42"/>
                    <a:pt x="426" y="39"/>
                    <a:pt x="479" y="39"/>
                  </a:cubicBezTo>
                  <a:lnTo>
                    <a:pt x="599" y="39"/>
                  </a:lnTo>
                  <a:cubicBezTo>
                    <a:pt x="700" y="39"/>
                    <a:pt x="767" y="73"/>
                    <a:pt x="767" y="157"/>
                  </a:cubicBezTo>
                  <a:cubicBezTo>
                    <a:pt x="767" y="204"/>
                    <a:pt x="742" y="311"/>
                    <a:pt x="694" y="356"/>
                  </a:cubicBezTo>
                  <a:cubicBezTo>
                    <a:pt x="633" y="412"/>
                    <a:pt x="557" y="420"/>
                    <a:pt x="504" y="420"/>
                  </a:cubicBezTo>
                  <a:lnTo>
                    <a:pt x="330" y="420"/>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61BA0228-9F0C-384C-A2C2-E570D757AB7E}"/>
                </a:ext>
              </a:extLst>
            </p:cNvPr>
            <p:cNvSpPr/>
            <p:nvPr/>
          </p:nvSpPr>
          <p:spPr>
            <a:xfrm>
              <a:off x="7173720" y="6208920"/>
              <a:ext cx="103320" cy="443159"/>
            </a:xfrm>
            <a:custGeom>
              <a:avLst/>
              <a:gdLst/>
              <a:ahLst/>
              <a:cxnLst>
                <a:cxn ang="3cd4">
                  <a:pos x="hc" y="t"/>
                </a:cxn>
                <a:cxn ang="cd2">
                  <a:pos x="l" y="vc"/>
                </a:cxn>
                <a:cxn ang="cd4">
                  <a:pos x="hc" y="b"/>
                </a:cxn>
                <a:cxn ang="0">
                  <a:pos x="r" y="vc"/>
                </a:cxn>
              </a:cxnLst>
              <a:rect l="l" t="t" r="r" b="b"/>
              <a:pathLst>
                <a:path w="288" h="1232">
                  <a:moveTo>
                    <a:pt x="288" y="1221"/>
                  </a:moveTo>
                  <a:cubicBezTo>
                    <a:pt x="288" y="1218"/>
                    <a:pt x="288" y="1215"/>
                    <a:pt x="266" y="1193"/>
                  </a:cubicBezTo>
                  <a:cubicBezTo>
                    <a:pt x="112" y="1039"/>
                    <a:pt x="73" y="806"/>
                    <a:pt x="73" y="616"/>
                  </a:cubicBezTo>
                  <a:cubicBezTo>
                    <a:pt x="73" y="403"/>
                    <a:pt x="120" y="188"/>
                    <a:pt x="272" y="34"/>
                  </a:cubicBezTo>
                  <a:cubicBezTo>
                    <a:pt x="288" y="20"/>
                    <a:pt x="288" y="17"/>
                    <a:pt x="288" y="11"/>
                  </a:cubicBezTo>
                  <a:cubicBezTo>
                    <a:pt x="288" y="3"/>
                    <a:pt x="283" y="0"/>
                    <a:pt x="274" y="0"/>
                  </a:cubicBezTo>
                  <a:cubicBezTo>
                    <a:pt x="263" y="0"/>
                    <a:pt x="151" y="84"/>
                    <a:pt x="78" y="241"/>
                  </a:cubicBezTo>
                  <a:cubicBezTo>
                    <a:pt x="14" y="375"/>
                    <a:pt x="0" y="512"/>
                    <a:pt x="0" y="616"/>
                  </a:cubicBezTo>
                  <a:cubicBezTo>
                    <a:pt x="0" y="714"/>
                    <a:pt x="14" y="862"/>
                    <a:pt x="81" y="1002"/>
                  </a:cubicBezTo>
                  <a:cubicBezTo>
                    <a:pt x="157" y="1154"/>
                    <a:pt x="263" y="1232"/>
                    <a:pt x="274" y="1232"/>
                  </a:cubicBezTo>
                  <a:cubicBezTo>
                    <a:pt x="283" y="1232"/>
                    <a:pt x="288" y="1229"/>
                    <a:pt x="288" y="12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2FB415BB-77A5-D14B-A6FD-239602562E6F}"/>
                </a:ext>
              </a:extLst>
            </p:cNvPr>
            <p:cNvSpPr/>
            <p:nvPr/>
          </p:nvSpPr>
          <p:spPr>
            <a:xfrm>
              <a:off x="7318800" y="634500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40"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8"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7396FB7F-5B9F-F644-B5C6-8A82D999571E}"/>
                </a:ext>
              </a:extLst>
            </p:cNvPr>
            <p:cNvSpPr/>
            <p:nvPr/>
          </p:nvSpPr>
          <p:spPr>
            <a:xfrm>
              <a:off x="7547759" y="6413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6" y="403"/>
                  </a:lnTo>
                  <a:cubicBezTo>
                    <a:pt x="53" y="426"/>
                    <a:pt x="45" y="456"/>
                    <a:pt x="45" y="468"/>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2"/>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D8CC9B6B-486D-AB49-A877-317EEE499AA4}"/>
                </a:ext>
              </a:extLst>
            </p:cNvPr>
            <p:cNvSpPr/>
            <p:nvPr/>
          </p:nvSpPr>
          <p:spPr>
            <a:xfrm>
              <a:off x="7837919" y="637812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33734204-3D9F-D646-8AF7-A3025DC55C94}"/>
                </a:ext>
              </a:extLst>
            </p:cNvPr>
            <p:cNvSpPr/>
            <p:nvPr/>
          </p:nvSpPr>
          <p:spPr>
            <a:xfrm>
              <a:off x="8297640" y="6345000"/>
              <a:ext cx="203400" cy="201240"/>
            </a:xfrm>
            <a:custGeom>
              <a:avLst/>
              <a:gdLst/>
              <a:ahLst/>
              <a:cxnLst>
                <a:cxn ang="3cd4">
                  <a:pos x="hc" y="t"/>
                </a:cxn>
                <a:cxn ang="cd2">
                  <a:pos x="l" y="vc"/>
                </a:cxn>
                <a:cxn ang="cd4">
                  <a:pos x="hc" y="b"/>
                </a:cxn>
                <a:cxn ang="0">
                  <a:pos x="r" y="vc"/>
                </a:cxn>
              </a:cxnLst>
              <a:rect l="l" t="t" r="r" b="b"/>
              <a:pathLst>
                <a:path w="566" h="560">
                  <a:moveTo>
                    <a:pt x="412" y="78"/>
                  </a:moveTo>
                  <a:cubicBezTo>
                    <a:pt x="389" y="34"/>
                    <a:pt x="353" y="0"/>
                    <a:pt x="297" y="0"/>
                  </a:cubicBezTo>
                  <a:cubicBezTo>
                    <a:pt x="154" y="0"/>
                    <a:pt x="0" y="182"/>
                    <a:pt x="0" y="361"/>
                  </a:cubicBezTo>
                  <a:cubicBezTo>
                    <a:pt x="0" y="479"/>
                    <a:pt x="67" y="560"/>
                    <a:pt x="165" y="560"/>
                  </a:cubicBezTo>
                  <a:cubicBezTo>
                    <a:pt x="190" y="560"/>
                    <a:pt x="252" y="554"/>
                    <a:pt x="325" y="468"/>
                  </a:cubicBezTo>
                  <a:cubicBezTo>
                    <a:pt x="336" y="518"/>
                    <a:pt x="378" y="560"/>
                    <a:pt x="437" y="560"/>
                  </a:cubicBezTo>
                  <a:cubicBezTo>
                    <a:pt x="482" y="560"/>
                    <a:pt x="510" y="532"/>
                    <a:pt x="529" y="493"/>
                  </a:cubicBezTo>
                  <a:cubicBezTo>
                    <a:pt x="549" y="448"/>
                    <a:pt x="566" y="372"/>
                    <a:pt x="566" y="370"/>
                  </a:cubicBezTo>
                  <a:cubicBezTo>
                    <a:pt x="566" y="358"/>
                    <a:pt x="554" y="358"/>
                    <a:pt x="552" y="358"/>
                  </a:cubicBezTo>
                  <a:cubicBezTo>
                    <a:pt x="540" y="358"/>
                    <a:pt x="538" y="361"/>
                    <a:pt x="535" y="381"/>
                  </a:cubicBezTo>
                  <a:cubicBezTo>
                    <a:pt x="512" y="459"/>
                    <a:pt x="490" y="532"/>
                    <a:pt x="440" y="532"/>
                  </a:cubicBezTo>
                  <a:cubicBezTo>
                    <a:pt x="406" y="532"/>
                    <a:pt x="403" y="501"/>
                    <a:pt x="403" y="476"/>
                  </a:cubicBezTo>
                  <a:cubicBezTo>
                    <a:pt x="403" y="448"/>
                    <a:pt x="406" y="440"/>
                    <a:pt x="420" y="384"/>
                  </a:cubicBezTo>
                  <a:cubicBezTo>
                    <a:pt x="434" y="333"/>
                    <a:pt x="434" y="319"/>
                    <a:pt x="445" y="274"/>
                  </a:cubicBezTo>
                  <a:lnTo>
                    <a:pt x="490" y="101"/>
                  </a:lnTo>
                  <a:cubicBezTo>
                    <a:pt x="498" y="64"/>
                    <a:pt x="498" y="64"/>
                    <a:pt x="498" y="59"/>
                  </a:cubicBezTo>
                  <a:cubicBezTo>
                    <a:pt x="498" y="36"/>
                    <a:pt x="484" y="25"/>
                    <a:pt x="465" y="25"/>
                  </a:cubicBezTo>
                  <a:cubicBezTo>
                    <a:pt x="434" y="25"/>
                    <a:pt x="414" y="53"/>
                    <a:pt x="412" y="78"/>
                  </a:cubicBezTo>
                  <a:close/>
                  <a:moveTo>
                    <a:pt x="330" y="400"/>
                  </a:moveTo>
                  <a:cubicBezTo>
                    <a:pt x="325" y="423"/>
                    <a:pt x="325" y="423"/>
                    <a:pt x="308" y="445"/>
                  </a:cubicBezTo>
                  <a:cubicBezTo>
                    <a:pt x="252" y="512"/>
                    <a:pt x="202" y="532"/>
                    <a:pt x="168" y="532"/>
                  </a:cubicBezTo>
                  <a:cubicBezTo>
                    <a:pt x="106" y="532"/>
                    <a:pt x="87" y="465"/>
                    <a:pt x="87" y="417"/>
                  </a:cubicBezTo>
                  <a:cubicBezTo>
                    <a:pt x="87" y="356"/>
                    <a:pt x="126" y="202"/>
                    <a:pt x="157" y="146"/>
                  </a:cubicBezTo>
                  <a:cubicBezTo>
                    <a:pt x="193" y="73"/>
                    <a:pt x="249" y="28"/>
                    <a:pt x="300" y="28"/>
                  </a:cubicBezTo>
                  <a:cubicBezTo>
                    <a:pt x="381" y="28"/>
                    <a:pt x="398" y="129"/>
                    <a:pt x="398" y="137"/>
                  </a:cubicBezTo>
                  <a:cubicBezTo>
                    <a:pt x="398" y="143"/>
                    <a:pt x="395" y="151"/>
                    <a:pt x="392" y="1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76B7E409-D399-2047-9171-BE676A9D869F}"/>
                </a:ext>
              </a:extLst>
            </p:cNvPr>
            <p:cNvSpPr/>
            <p:nvPr/>
          </p:nvSpPr>
          <p:spPr>
            <a:xfrm>
              <a:off x="8565840" y="6208920"/>
              <a:ext cx="18720" cy="443159"/>
            </a:xfrm>
            <a:custGeom>
              <a:avLst/>
              <a:gdLst/>
              <a:ahLst/>
              <a:cxnLst>
                <a:cxn ang="3cd4">
                  <a:pos x="hc" y="t"/>
                </a:cxn>
                <a:cxn ang="cd2">
                  <a:pos x="l" y="vc"/>
                </a:cxn>
                <a:cxn ang="cd4">
                  <a:pos x="hc" y="b"/>
                </a:cxn>
                <a:cxn ang="0">
                  <a:pos x="r" y="vc"/>
                </a:cxn>
              </a:cxnLst>
              <a:rect l="l" t="t" r="r" b="b"/>
              <a:pathLst>
                <a:path w="53" h="1232">
                  <a:moveTo>
                    <a:pt x="53" y="45"/>
                  </a:moveTo>
                  <a:cubicBezTo>
                    <a:pt x="53" y="22"/>
                    <a:pt x="53" y="0"/>
                    <a:pt x="25" y="0"/>
                  </a:cubicBezTo>
                  <a:cubicBezTo>
                    <a:pt x="0" y="0"/>
                    <a:pt x="0" y="22"/>
                    <a:pt x="0" y="45"/>
                  </a:cubicBezTo>
                  <a:lnTo>
                    <a:pt x="0" y="1187"/>
                  </a:lnTo>
                  <a:cubicBezTo>
                    <a:pt x="0" y="1210"/>
                    <a:pt x="0" y="1232"/>
                    <a:pt x="25" y="1232"/>
                  </a:cubicBezTo>
                  <a:cubicBezTo>
                    <a:pt x="53" y="1232"/>
                    <a:pt x="53" y="1210"/>
                    <a:pt x="53" y="1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81C735EF-C897-DF45-9EB7-63C1BDCC26BE}"/>
                </a:ext>
              </a:extLst>
            </p:cNvPr>
            <p:cNvSpPr/>
            <p:nvPr/>
          </p:nvSpPr>
          <p:spPr>
            <a:xfrm>
              <a:off x="8658720" y="6345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6E086F12-A4AE-4B43-9477-B5D857B132CD}"/>
                </a:ext>
              </a:extLst>
            </p:cNvPr>
            <p:cNvSpPr/>
            <p:nvPr/>
          </p:nvSpPr>
          <p:spPr>
            <a:xfrm>
              <a:off x="8855280" y="6413400"/>
              <a:ext cx="105480" cy="197280"/>
            </a:xfrm>
            <a:custGeom>
              <a:avLst/>
              <a:gdLst/>
              <a:ahLst/>
              <a:cxnLst>
                <a:cxn ang="3cd4">
                  <a:pos x="hc" y="t"/>
                </a:cxn>
                <a:cxn ang="cd2">
                  <a:pos x="l" y="vc"/>
                </a:cxn>
                <a:cxn ang="cd4">
                  <a:pos x="hc" y="b"/>
                </a:cxn>
                <a:cxn ang="0">
                  <a:pos x="r" y="vc"/>
                </a:cxn>
              </a:cxnLst>
              <a:rect l="l" t="t" r="r" b="b"/>
              <a:pathLst>
                <a:path w="294" h="549">
                  <a:moveTo>
                    <a:pt x="176" y="199"/>
                  </a:moveTo>
                  <a:lnTo>
                    <a:pt x="266" y="199"/>
                  </a:lnTo>
                  <a:cubicBezTo>
                    <a:pt x="283" y="199"/>
                    <a:pt x="294" y="199"/>
                    <a:pt x="294" y="179"/>
                  </a:cubicBezTo>
                  <a:cubicBezTo>
                    <a:pt x="294" y="168"/>
                    <a:pt x="283" y="168"/>
                    <a:pt x="269" y="168"/>
                  </a:cubicBezTo>
                  <a:lnTo>
                    <a:pt x="185" y="168"/>
                  </a:lnTo>
                  <a:lnTo>
                    <a:pt x="218" y="39"/>
                  </a:lnTo>
                  <a:cubicBezTo>
                    <a:pt x="218" y="36"/>
                    <a:pt x="221" y="31"/>
                    <a:pt x="221" y="28"/>
                  </a:cubicBezTo>
                  <a:cubicBezTo>
                    <a:pt x="221" y="11"/>
                    <a:pt x="207" y="0"/>
                    <a:pt x="190" y="0"/>
                  </a:cubicBezTo>
                  <a:cubicBezTo>
                    <a:pt x="168" y="0"/>
                    <a:pt x="157" y="14"/>
                    <a:pt x="148" y="36"/>
                  </a:cubicBezTo>
                  <a:cubicBezTo>
                    <a:pt x="143" y="59"/>
                    <a:pt x="154" y="17"/>
                    <a:pt x="118" y="168"/>
                  </a:cubicBezTo>
                  <a:lnTo>
                    <a:pt x="28" y="168"/>
                  </a:lnTo>
                  <a:cubicBezTo>
                    <a:pt x="11" y="168"/>
                    <a:pt x="0" y="168"/>
                    <a:pt x="0" y="188"/>
                  </a:cubicBezTo>
                  <a:cubicBezTo>
                    <a:pt x="0" y="199"/>
                    <a:pt x="11" y="199"/>
                    <a:pt x="25" y="199"/>
                  </a:cubicBezTo>
                  <a:lnTo>
                    <a:pt x="109" y="199"/>
                  </a:lnTo>
                  <a:lnTo>
                    <a:pt x="59" y="403"/>
                  </a:lnTo>
                  <a:cubicBezTo>
                    <a:pt x="53" y="426"/>
                    <a:pt x="45" y="456"/>
                    <a:pt x="45" y="468"/>
                  </a:cubicBezTo>
                  <a:cubicBezTo>
                    <a:pt x="45" y="518"/>
                    <a:pt x="87" y="549"/>
                    <a:pt x="137" y="549"/>
                  </a:cubicBezTo>
                  <a:cubicBezTo>
                    <a:pt x="235" y="549"/>
                    <a:pt x="288" y="428"/>
                    <a:pt x="288" y="417"/>
                  </a:cubicBezTo>
                  <a:cubicBezTo>
                    <a:pt x="288" y="406"/>
                    <a:pt x="277" y="406"/>
                    <a:pt x="274" y="406"/>
                  </a:cubicBezTo>
                  <a:cubicBezTo>
                    <a:pt x="263" y="406"/>
                    <a:pt x="263" y="409"/>
                    <a:pt x="258" y="423"/>
                  </a:cubicBezTo>
                  <a:cubicBezTo>
                    <a:pt x="232" y="476"/>
                    <a:pt x="188" y="526"/>
                    <a:pt x="140" y="526"/>
                  </a:cubicBezTo>
                  <a:cubicBezTo>
                    <a:pt x="120" y="526"/>
                    <a:pt x="109" y="515"/>
                    <a:pt x="109" y="482"/>
                  </a:cubicBezTo>
                  <a:cubicBezTo>
                    <a:pt x="109" y="473"/>
                    <a:pt x="112" y="456"/>
                    <a:pt x="115" y="44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57C9D6EF-BCD4-694D-8E42-4BE9DF45C4AD}"/>
                </a:ext>
              </a:extLst>
            </p:cNvPr>
            <p:cNvSpPr/>
            <p:nvPr/>
          </p:nvSpPr>
          <p:spPr>
            <a:xfrm>
              <a:off x="9145440" y="6378120"/>
              <a:ext cx="294840" cy="104400"/>
            </a:xfrm>
            <a:custGeom>
              <a:avLst/>
              <a:gdLst/>
              <a:ahLst/>
              <a:cxnLst>
                <a:cxn ang="3cd4">
                  <a:pos x="hc" y="t"/>
                </a:cxn>
                <a:cxn ang="cd2">
                  <a:pos x="l" y="vc"/>
                </a:cxn>
                <a:cxn ang="cd4">
                  <a:pos x="hc" y="b"/>
                </a:cxn>
                <a:cxn ang="0">
                  <a:pos x="r" y="vc"/>
                </a:cxn>
              </a:cxnLst>
              <a:rect l="l" t="t" r="r" b="b"/>
              <a:pathLst>
                <a:path w="820" h="291">
                  <a:moveTo>
                    <a:pt x="778" y="50"/>
                  </a:moveTo>
                  <a:cubicBezTo>
                    <a:pt x="798" y="50"/>
                    <a:pt x="820" y="50"/>
                    <a:pt x="820" y="25"/>
                  </a:cubicBezTo>
                  <a:cubicBezTo>
                    <a:pt x="820" y="0"/>
                    <a:pt x="798" y="0"/>
                    <a:pt x="781" y="0"/>
                  </a:cubicBezTo>
                  <a:lnTo>
                    <a:pt x="42" y="0"/>
                  </a:lnTo>
                  <a:cubicBezTo>
                    <a:pt x="22" y="0"/>
                    <a:pt x="0" y="0"/>
                    <a:pt x="0" y="25"/>
                  </a:cubicBezTo>
                  <a:cubicBezTo>
                    <a:pt x="0" y="50"/>
                    <a:pt x="22" y="50"/>
                    <a:pt x="42" y="50"/>
                  </a:cubicBezTo>
                  <a:close/>
                  <a:moveTo>
                    <a:pt x="781" y="291"/>
                  </a:moveTo>
                  <a:cubicBezTo>
                    <a:pt x="798" y="291"/>
                    <a:pt x="820" y="291"/>
                    <a:pt x="820" y="266"/>
                  </a:cubicBezTo>
                  <a:cubicBezTo>
                    <a:pt x="820" y="241"/>
                    <a:pt x="798" y="241"/>
                    <a:pt x="778" y="241"/>
                  </a:cubicBezTo>
                  <a:lnTo>
                    <a:pt x="42" y="241"/>
                  </a:lnTo>
                  <a:cubicBezTo>
                    <a:pt x="22" y="241"/>
                    <a:pt x="0" y="241"/>
                    <a:pt x="0" y="266"/>
                  </a:cubicBezTo>
                  <a:cubicBezTo>
                    <a:pt x="0" y="291"/>
                    <a:pt x="22" y="291"/>
                    <a:pt x="42" y="29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6985E189-8478-1F4F-8B37-91C7786647DA}"/>
                </a:ext>
              </a:extLst>
            </p:cNvPr>
            <p:cNvSpPr/>
            <p:nvPr/>
          </p:nvSpPr>
          <p:spPr>
            <a:xfrm>
              <a:off x="9610200" y="6345000"/>
              <a:ext cx="163800" cy="201240"/>
            </a:xfrm>
            <a:custGeom>
              <a:avLst/>
              <a:gdLst/>
              <a:ahLst/>
              <a:cxnLst>
                <a:cxn ang="3cd4">
                  <a:pos x="hc" y="t"/>
                </a:cxn>
                <a:cxn ang="cd2">
                  <a:pos x="l" y="vc"/>
                </a:cxn>
                <a:cxn ang="cd4">
                  <a:pos x="hc" y="b"/>
                </a:cxn>
                <a:cxn ang="0">
                  <a:pos x="r" y="vc"/>
                </a:cxn>
              </a:cxnLst>
              <a:rect l="l" t="t" r="r" b="b"/>
              <a:pathLst>
                <a:path w="456" h="560">
                  <a:moveTo>
                    <a:pt x="420" y="84"/>
                  </a:moveTo>
                  <a:cubicBezTo>
                    <a:pt x="384" y="84"/>
                    <a:pt x="361" y="112"/>
                    <a:pt x="361" y="140"/>
                  </a:cubicBezTo>
                  <a:cubicBezTo>
                    <a:pt x="361" y="157"/>
                    <a:pt x="372" y="176"/>
                    <a:pt x="398" y="176"/>
                  </a:cubicBezTo>
                  <a:cubicBezTo>
                    <a:pt x="426" y="176"/>
                    <a:pt x="456" y="154"/>
                    <a:pt x="456" y="106"/>
                  </a:cubicBezTo>
                  <a:cubicBezTo>
                    <a:pt x="456"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6" y="263"/>
                  </a:cubicBezTo>
                  <a:cubicBezTo>
                    <a:pt x="353" y="230"/>
                    <a:pt x="319" y="224"/>
                    <a:pt x="263" y="213"/>
                  </a:cubicBezTo>
                  <a:cubicBezTo>
                    <a:pt x="218" y="202"/>
                    <a:pt x="171" y="193"/>
                    <a:pt x="171" y="137"/>
                  </a:cubicBezTo>
                  <a:cubicBezTo>
                    <a:pt x="171" y="104"/>
                    <a:pt x="199" y="28"/>
                    <a:pt x="308" y="28"/>
                  </a:cubicBezTo>
                  <a:cubicBezTo>
                    <a:pt x="339" y="28"/>
                    <a:pt x="400"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F827ED07-88BC-1A46-A2E5-F891A0A86D3F}"/>
                </a:ext>
              </a:extLst>
            </p:cNvPr>
            <p:cNvSpPr/>
            <p:nvPr/>
          </p:nvSpPr>
          <p:spPr>
            <a:xfrm>
              <a:off x="9818640" y="6208920"/>
              <a:ext cx="103320" cy="443159"/>
            </a:xfrm>
            <a:custGeom>
              <a:avLst/>
              <a:gdLst/>
              <a:ahLst/>
              <a:cxnLst>
                <a:cxn ang="3cd4">
                  <a:pos x="hc" y="t"/>
                </a:cxn>
                <a:cxn ang="cd2">
                  <a:pos x="l" y="vc"/>
                </a:cxn>
                <a:cxn ang="cd4">
                  <a:pos x="hc" y="b"/>
                </a:cxn>
                <a:cxn ang="0">
                  <a:pos x="r" y="vc"/>
                </a:cxn>
              </a:cxnLst>
              <a:rect l="l" t="t" r="r" b="b"/>
              <a:pathLst>
                <a:path w="288" h="1232">
                  <a:moveTo>
                    <a:pt x="288" y="616"/>
                  </a:moveTo>
                  <a:cubicBezTo>
                    <a:pt x="288" y="521"/>
                    <a:pt x="274" y="372"/>
                    <a:pt x="207" y="232"/>
                  </a:cubicBezTo>
                  <a:cubicBezTo>
                    <a:pt x="132" y="81"/>
                    <a:pt x="25" y="0"/>
                    <a:pt x="11" y="0"/>
                  </a:cubicBezTo>
                  <a:cubicBezTo>
                    <a:pt x="6" y="0"/>
                    <a:pt x="0" y="6"/>
                    <a:pt x="0" y="11"/>
                  </a:cubicBezTo>
                  <a:cubicBezTo>
                    <a:pt x="0" y="17"/>
                    <a:pt x="0" y="20"/>
                    <a:pt x="22" y="42"/>
                  </a:cubicBezTo>
                  <a:cubicBezTo>
                    <a:pt x="146" y="162"/>
                    <a:pt x="216" y="358"/>
                    <a:pt x="216" y="616"/>
                  </a:cubicBezTo>
                  <a:cubicBezTo>
                    <a:pt x="216" y="826"/>
                    <a:pt x="171" y="1044"/>
                    <a:pt x="17" y="1198"/>
                  </a:cubicBezTo>
                  <a:cubicBezTo>
                    <a:pt x="0" y="1215"/>
                    <a:pt x="0" y="1218"/>
                    <a:pt x="0" y="1221"/>
                  </a:cubicBezTo>
                  <a:cubicBezTo>
                    <a:pt x="0" y="1229"/>
                    <a:pt x="6" y="1232"/>
                    <a:pt x="11" y="1232"/>
                  </a:cubicBezTo>
                  <a:cubicBezTo>
                    <a:pt x="25" y="1232"/>
                    <a:pt x="137" y="1148"/>
                    <a:pt x="210" y="991"/>
                  </a:cubicBezTo>
                  <a:cubicBezTo>
                    <a:pt x="274" y="857"/>
                    <a:pt x="288" y="720"/>
                    <a:pt x="288"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31" name="TextBox 130">
            <a:extLst>
              <a:ext uri="{FF2B5EF4-FFF2-40B4-BE49-F238E27FC236}">
                <a16:creationId xmlns:a16="http://schemas.microsoft.com/office/drawing/2014/main" id="{AE7FF33A-9EF1-4541-B6C8-1578AEC1E892}"/>
              </a:ext>
            </a:extLst>
          </p:cNvPr>
          <p:cNvSpPr txBox="1"/>
          <p:nvPr/>
        </p:nvSpPr>
        <p:spPr>
          <a:xfrm>
            <a:off x="548640" y="6717940"/>
            <a:ext cx="9106958" cy="680784"/>
          </a:xfrm>
          <a:prstGeom prst="rect">
            <a:avLst/>
          </a:prstGeom>
          <a:noFill/>
          <a:ln>
            <a:noFill/>
          </a:ln>
        </p:spPr>
        <p:txBody>
          <a:bodyPr wrap="none" lIns="90000" tIns="45000" rIns="90000" bIns="45000" anchorCtr="0" compatLnSpc="0">
            <a:spAutoFit/>
          </a:bodyPr>
          <a:lstStyle/>
          <a:p>
            <a:pPr algn="ctr" hangingPunct="0"/>
            <a:r>
              <a:rPr lang="en-US" sz="2000" u="sng" dirty="0">
                <a:latin typeface="Liberation Sans" pitchFamily="18"/>
                <a:ea typeface="Noto Sans CJK SC Regular" pitchFamily="2"/>
                <a:cs typeface="FreeSans" pitchFamily="2"/>
              </a:rPr>
              <a:t>The goal of this lecture is to develop new ways of calculating an optimal policy </a:t>
            </a:r>
          </a:p>
          <a:p>
            <a:pPr algn="ctr" hangingPunct="0"/>
            <a:r>
              <a:rPr lang="en-US" sz="2000" dirty="0">
                <a:latin typeface="Liberation Sans" pitchFamily="18"/>
                <a:ea typeface="Noto Sans CJK SC Regular" pitchFamily="2"/>
                <a:cs typeface="FreeSans" pitchFamily="2"/>
              </a:rPr>
              <a:t>(assuming we know the full MDP model–no learning yet)</a:t>
            </a:r>
          </a:p>
        </p:txBody>
      </p:sp>
      <p:pic>
        <p:nvPicPr>
          <p:cNvPr id="132" name="Picture 4">
            <a:extLst>
              <a:ext uri="{FF2B5EF4-FFF2-40B4-BE49-F238E27FC236}">
                <a16:creationId xmlns:a16="http://schemas.microsoft.com/office/drawing/2014/main" id="{71788135-4914-3949-AFF3-0CCB34614D3B}"/>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58770" y="1252071"/>
            <a:ext cx="3317858" cy="2527766"/>
          </a:xfrm>
          <a:prstGeom prst="rect">
            <a:avLst/>
          </a:prstGeom>
          <a:noFill/>
          <a:ln w="9525">
            <a:noFill/>
            <a:miter lim="800000"/>
            <a:headEnd/>
            <a:tailEnd/>
          </a:ln>
        </p:spPr>
      </p:pic>
    </p:spTree>
    <p:extLst>
      <p:ext uri="{BB962C8B-B14F-4D97-AF65-F5344CB8AC3E}">
        <p14:creationId xmlns:p14="http://schemas.microsoft.com/office/powerpoint/2010/main" val="2665896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C14E6-8E23-344C-8049-E06323D9B572}"/>
              </a:ext>
            </a:extLst>
          </p:cNvPr>
          <p:cNvSpPr txBox="1"/>
          <p:nvPr/>
        </p:nvSpPr>
        <p:spPr>
          <a:xfrm>
            <a:off x="1164449" y="3547944"/>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9DE93375-1BF2-1343-862D-BFC587E5DA5B}"/>
              </a:ext>
            </a:extLst>
          </p:cNvPr>
          <p:cNvGrpSpPr/>
          <p:nvPr/>
        </p:nvGrpSpPr>
        <p:grpSpPr>
          <a:xfrm>
            <a:off x="4106729" y="3578184"/>
            <a:ext cx="982440" cy="273960"/>
            <a:chOff x="4131000" y="3047760"/>
            <a:chExt cx="982440" cy="273960"/>
          </a:xfrm>
        </p:grpSpPr>
        <p:sp>
          <p:nvSpPr>
            <p:cNvPr id="5" name="Freeform 4">
              <a:extLst>
                <a:ext uri="{FF2B5EF4-FFF2-40B4-BE49-F238E27FC236}">
                  <a16:creationId xmlns:a16="http://schemas.microsoft.com/office/drawing/2014/main" id="{48CD919A-005B-9C42-A1F0-887A03A31297}"/>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647DC14E-6272-2842-AD95-E32D4EC8C08E}"/>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3671D8FE-7886-AE4F-9C26-91E5F9E8C7AA}"/>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41486C9-D2A0-AF40-81FD-7EE5F6E2401E}"/>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B689871-9A3B-2243-898B-A8961E775ADB}"/>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46C921E-F848-7E40-B57E-071364B7B2B3}"/>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26D281B9-50E0-424D-96EF-3F22D117EA3C}"/>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3CDFAED4-7991-AB47-9F9F-E63A3EA230BE}"/>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8D955505-99F8-CF43-9F87-97A853E55CDF}"/>
              </a:ext>
            </a:extLst>
          </p:cNvPr>
          <p:cNvGrpSpPr/>
          <p:nvPr/>
        </p:nvGrpSpPr>
        <p:grpSpPr>
          <a:xfrm>
            <a:off x="5724209" y="3587544"/>
            <a:ext cx="743400" cy="307080"/>
            <a:chOff x="5748480" y="3057120"/>
            <a:chExt cx="743400" cy="307080"/>
          </a:xfrm>
        </p:grpSpPr>
        <p:sp>
          <p:nvSpPr>
            <p:cNvPr id="14" name="Freeform 13">
              <a:extLst>
                <a:ext uri="{FF2B5EF4-FFF2-40B4-BE49-F238E27FC236}">
                  <a16:creationId xmlns:a16="http://schemas.microsoft.com/office/drawing/2014/main" id="{0E7D4F72-7354-6C48-A428-10621B459321}"/>
                </a:ext>
              </a:extLst>
            </p:cNvPr>
            <p:cNvSpPr/>
            <p:nvPr/>
          </p:nvSpPr>
          <p:spPr>
            <a:xfrm>
              <a:off x="5748480" y="305784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9F719123-ABAB-EB49-976E-D6F2B97508DB}"/>
                </a:ext>
              </a:extLst>
            </p:cNvPr>
            <p:cNvSpPr/>
            <p:nvPr/>
          </p:nvSpPr>
          <p:spPr>
            <a:xfrm>
              <a:off x="5764680" y="3077279"/>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78B9EE6-3E95-B343-BB94-18D153EDB3FA}"/>
                </a:ext>
              </a:extLst>
            </p:cNvPr>
            <p:cNvSpPr/>
            <p:nvPr/>
          </p:nvSpPr>
          <p:spPr>
            <a:xfrm>
              <a:off x="5988240" y="3067559"/>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BDE5B28-ECE4-5D4F-B748-5C82110FFC03}"/>
                </a:ext>
              </a:extLst>
            </p:cNvPr>
            <p:cNvSpPr/>
            <p:nvPr/>
          </p:nvSpPr>
          <p:spPr>
            <a:xfrm>
              <a:off x="6163560" y="305712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EE7832D-783F-6F42-887D-DE8AC4D42035}"/>
                </a:ext>
              </a:extLst>
            </p:cNvPr>
            <p:cNvSpPr/>
            <p:nvPr/>
          </p:nvSpPr>
          <p:spPr>
            <a:xfrm>
              <a:off x="6260760" y="315144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A37B345A-DB3B-4840-B888-7B1BA1416D4C}"/>
                </a:ext>
              </a:extLst>
            </p:cNvPr>
            <p:cNvSpPr/>
            <p:nvPr/>
          </p:nvSpPr>
          <p:spPr>
            <a:xfrm>
              <a:off x="6396839" y="305712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0" name="Group 19" descr="22§display§Q^\pi(s_{t} = s, a_t=a)=§svg§600§FALSE" title="TexMaths">
            <a:extLst>
              <a:ext uri="{FF2B5EF4-FFF2-40B4-BE49-F238E27FC236}">
                <a16:creationId xmlns:a16="http://schemas.microsoft.com/office/drawing/2014/main" id="{5EE74842-F125-6B4D-85B1-632BF0ABCABE}"/>
              </a:ext>
            </a:extLst>
          </p:cNvPr>
          <p:cNvGrpSpPr/>
          <p:nvPr/>
        </p:nvGrpSpPr>
        <p:grpSpPr>
          <a:xfrm>
            <a:off x="1249049" y="4553784"/>
            <a:ext cx="3115440" cy="348120"/>
            <a:chOff x="1273320" y="4023360"/>
            <a:chExt cx="3115440" cy="348120"/>
          </a:xfrm>
        </p:grpSpPr>
        <p:sp>
          <p:nvSpPr>
            <p:cNvPr id="21" name="Freeform 20">
              <a:extLst>
                <a:ext uri="{FF2B5EF4-FFF2-40B4-BE49-F238E27FC236}">
                  <a16:creationId xmlns:a16="http://schemas.microsoft.com/office/drawing/2014/main" id="{AF857F41-0D64-8543-93E7-DCC78C5B3E88}"/>
                </a:ext>
              </a:extLst>
            </p:cNvPr>
            <p:cNvSpPr/>
            <p:nvPr/>
          </p:nvSpPr>
          <p:spPr>
            <a:xfrm>
              <a:off x="1273320" y="4024079"/>
              <a:ext cx="3115440" cy="347400"/>
            </a:xfrm>
            <a:custGeom>
              <a:avLst/>
              <a:gdLst/>
              <a:ahLst/>
              <a:cxnLst>
                <a:cxn ang="3cd4">
                  <a:pos x="hc" y="t"/>
                </a:cxn>
                <a:cxn ang="cd2">
                  <a:pos x="l" y="vc"/>
                </a:cxn>
                <a:cxn ang="cd4">
                  <a:pos x="hc" y="b"/>
                </a:cxn>
                <a:cxn ang="0">
                  <a:pos x="r" y="vc"/>
                </a:cxn>
              </a:cxnLst>
              <a:rect l="l" t="t" r="r" b="b"/>
              <a:pathLst>
                <a:path w="8655" h="966">
                  <a:moveTo>
                    <a:pt x="4328" y="966"/>
                  </a:moveTo>
                  <a:lnTo>
                    <a:pt x="0" y="966"/>
                  </a:lnTo>
                  <a:lnTo>
                    <a:pt x="0" y="0"/>
                  </a:lnTo>
                  <a:lnTo>
                    <a:pt x="8655" y="0"/>
                  </a:lnTo>
                  <a:lnTo>
                    <a:pt x="865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97CABCB3-E624-184F-85D5-623E378CF8A2}"/>
                </a:ext>
              </a:extLst>
            </p:cNvPr>
            <p:cNvSpPr/>
            <p:nvPr/>
          </p:nvSpPr>
          <p:spPr>
            <a:xfrm>
              <a:off x="1290600" y="4039199"/>
              <a:ext cx="241200" cy="313200"/>
            </a:xfrm>
            <a:custGeom>
              <a:avLst/>
              <a:gdLst/>
              <a:ahLst/>
              <a:cxnLst>
                <a:cxn ang="3cd4">
                  <a:pos x="hc" y="t"/>
                </a:cxn>
                <a:cxn ang="cd2">
                  <a:pos x="l" y="vc"/>
                </a:cxn>
                <a:cxn ang="cd4">
                  <a:pos x="hc" y="b"/>
                </a:cxn>
                <a:cxn ang="0">
                  <a:pos x="r" y="vc"/>
                </a:cxn>
              </a:cxnLst>
              <a:rect l="l" t="t" r="r" b="b"/>
              <a:pathLst>
                <a:path w="671" h="871">
                  <a:moveTo>
                    <a:pt x="376" y="678"/>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700"/>
                    <a:pt x="343" y="691"/>
                  </a:cubicBezTo>
                  <a:cubicBezTo>
                    <a:pt x="339" y="750"/>
                    <a:pt x="339" y="752"/>
                    <a:pt x="339" y="766"/>
                  </a:cubicBezTo>
                  <a:cubicBezTo>
                    <a:pt x="339" y="796"/>
                    <a:pt x="339" y="871"/>
                    <a:pt x="420" y="871"/>
                  </a:cubicBezTo>
                  <a:cubicBezTo>
                    <a:pt x="535" y="871"/>
                    <a:pt x="581" y="693"/>
                    <a:pt x="581" y="684"/>
                  </a:cubicBezTo>
                  <a:cubicBezTo>
                    <a:pt x="581" y="675"/>
                    <a:pt x="574" y="673"/>
                    <a:pt x="572" y="673"/>
                  </a:cubicBezTo>
                  <a:cubicBezTo>
                    <a:pt x="563" y="673"/>
                    <a:pt x="561" y="678"/>
                    <a:pt x="559" y="684"/>
                  </a:cubicBezTo>
                  <a:cubicBezTo>
                    <a:pt x="537" y="752"/>
                    <a:pt x="480" y="777"/>
                    <a:pt x="447" y="777"/>
                  </a:cubicBezTo>
                  <a:cubicBezTo>
                    <a:pt x="400" y="777"/>
                    <a:pt x="387" y="750"/>
                    <a:pt x="376" y="678"/>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5"/>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1"/>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0406A34B-9851-1B40-BED2-DEBB7A7B1031}"/>
                </a:ext>
              </a:extLst>
            </p:cNvPr>
            <p:cNvSpPr/>
            <p:nvPr/>
          </p:nvSpPr>
          <p:spPr>
            <a:xfrm>
              <a:off x="1558440" y="40352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926210F-9B76-C049-B72E-7AC55F2D9671}"/>
                </a:ext>
              </a:extLst>
            </p:cNvPr>
            <p:cNvSpPr/>
            <p:nvPr/>
          </p:nvSpPr>
          <p:spPr>
            <a:xfrm>
              <a:off x="1770840" y="402336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D4E9EA5F-DBA9-1440-8954-86A6B9FE8B43}"/>
                </a:ext>
              </a:extLst>
            </p:cNvPr>
            <p:cNvSpPr/>
            <p:nvPr/>
          </p:nvSpPr>
          <p:spPr>
            <a:xfrm>
              <a:off x="1889640"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1701FE08-AC23-0949-99DB-63700C6E5097}"/>
                </a:ext>
              </a:extLst>
            </p:cNvPr>
            <p:cNvSpPr/>
            <p:nvPr/>
          </p:nvSpPr>
          <p:spPr>
            <a:xfrm>
              <a:off x="204408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3"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85A1AA89-2CAA-DB4F-8109-755EF75D76B1}"/>
                </a:ext>
              </a:extLst>
            </p:cNvPr>
            <p:cNvSpPr/>
            <p:nvPr/>
          </p:nvSpPr>
          <p:spPr>
            <a:xfrm>
              <a:off x="227196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6E483283-B268-494F-B15D-2AC8B45DDB69}"/>
                </a:ext>
              </a:extLst>
            </p:cNvPr>
            <p:cNvSpPr/>
            <p:nvPr/>
          </p:nvSpPr>
          <p:spPr>
            <a:xfrm>
              <a:off x="2636999"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B12FD859-399B-BD48-A1E6-2A645BADDA94}"/>
                </a:ext>
              </a:extLst>
            </p:cNvPr>
            <p:cNvSpPr/>
            <p:nvPr/>
          </p:nvSpPr>
          <p:spPr>
            <a:xfrm>
              <a:off x="2811240" y="424764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D9AE3B2E-35BA-1C42-8C87-0A9E314181CC}"/>
                </a:ext>
              </a:extLst>
            </p:cNvPr>
            <p:cNvSpPr/>
            <p:nvPr/>
          </p:nvSpPr>
          <p:spPr>
            <a:xfrm>
              <a:off x="295020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53B88E2F-6811-5D4D-B3B7-66164AFAF7C0}"/>
                </a:ext>
              </a:extLst>
            </p:cNvPr>
            <p:cNvSpPr/>
            <p:nvPr/>
          </p:nvSpPr>
          <p:spPr>
            <a:xfrm>
              <a:off x="312912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A34936A-7C28-A84F-8F2D-48E3B2240634}"/>
                </a:ext>
              </a:extLst>
            </p:cNvPr>
            <p:cNvSpPr/>
            <p:nvPr/>
          </p:nvSpPr>
          <p:spPr>
            <a:xfrm>
              <a:off x="335808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14DA5980-3CAC-6349-92CA-D789A5BBBD50}"/>
                </a:ext>
              </a:extLst>
            </p:cNvPr>
            <p:cNvSpPr/>
            <p:nvPr/>
          </p:nvSpPr>
          <p:spPr>
            <a:xfrm>
              <a:off x="371844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D0804F56-F909-9242-8F1A-ABEE53190B73}"/>
                </a:ext>
              </a:extLst>
            </p:cNvPr>
            <p:cNvSpPr/>
            <p:nvPr/>
          </p:nvSpPr>
          <p:spPr>
            <a:xfrm>
              <a:off x="3907440" y="402336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4376D90-A903-604D-8567-B0292FDD8E23}"/>
                </a:ext>
              </a:extLst>
            </p:cNvPr>
            <p:cNvSpPr/>
            <p:nvPr/>
          </p:nvSpPr>
          <p:spPr>
            <a:xfrm>
              <a:off x="413892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6" name="Freeform 35">
            <a:extLst>
              <a:ext uri="{FF2B5EF4-FFF2-40B4-BE49-F238E27FC236}">
                <a16:creationId xmlns:a16="http://schemas.microsoft.com/office/drawing/2014/main" id="{188AE50E-0750-7448-9691-A27DA7E2273A}"/>
              </a:ext>
            </a:extLst>
          </p:cNvPr>
          <p:cNvSpPr/>
          <p:nvPr/>
        </p:nvSpPr>
        <p:spPr>
          <a:xfrm>
            <a:off x="4456289" y="4096585"/>
            <a:ext cx="5160600" cy="1371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91" name="TextBox 90">
            <a:extLst>
              <a:ext uri="{FF2B5EF4-FFF2-40B4-BE49-F238E27FC236}">
                <a16:creationId xmlns:a16="http://schemas.microsoft.com/office/drawing/2014/main" id="{32D86C61-863A-0E48-B130-B7EFCE976412}"/>
              </a:ext>
            </a:extLst>
          </p:cNvPr>
          <p:cNvSpPr txBox="1"/>
          <p:nvPr/>
        </p:nvSpPr>
        <p:spPr>
          <a:xfrm>
            <a:off x="1200449" y="1445184"/>
            <a:ext cx="6913024" cy="168266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procedure:</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1. calculate the action-value function,             , for the latest policy,</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2. use Q to calculate a better policy:</a:t>
            </a:r>
          </a:p>
        </p:txBody>
      </p:sp>
      <p:grpSp>
        <p:nvGrpSpPr>
          <p:cNvPr id="92" name="Group 91" descr="28§display§\pi'(s) = \arg\max_{a} Q^\pi(s,a)§svg§600§FALSE" title="TexMaths">
            <a:extLst>
              <a:ext uri="{FF2B5EF4-FFF2-40B4-BE49-F238E27FC236}">
                <a16:creationId xmlns:a16="http://schemas.microsoft.com/office/drawing/2014/main" id="{4605F373-239D-3B46-828B-6D687EBDDF77}"/>
              </a:ext>
            </a:extLst>
          </p:cNvPr>
          <p:cNvGrpSpPr/>
          <p:nvPr/>
        </p:nvGrpSpPr>
        <p:grpSpPr>
          <a:xfrm>
            <a:off x="5036664" y="2721410"/>
            <a:ext cx="3546000" cy="522000"/>
            <a:chOff x="5049360" y="2109960"/>
            <a:chExt cx="3546000" cy="522000"/>
          </a:xfrm>
        </p:grpSpPr>
        <p:sp>
          <p:nvSpPr>
            <p:cNvPr id="93" name="Freeform 92">
              <a:extLst>
                <a:ext uri="{FF2B5EF4-FFF2-40B4-BE49-F238E27FC236}">
                  <a16:creationId xmlns:a16="http://schemas.microsoft.com/office/drawing/2014/main" id="{3C0FEDCC-C500-914E-AD12-E1A8E26FEAE5}"/>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981D341F-F47B-714F-B7D1-1C319FFB708D}"/>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307253E8-A77F-F147-B503-C0DE6F4D8BED}"/>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A04264FE-E9AF-CA4F-A90D-78C6BCFAFEC3}"/>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5860FC1-2C12-3444-8892-0806C4EB36FA}"/>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06111FD5-CAC8-4848-95D6-949406FD9343}"/>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A3685BD9-28E7-064F-9993-46FE9D6BC558}"/>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D70B4CEB-A315-A542-A21C-50668CFDF7FA}"/>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E61AFE5E-E84F-2941-980E-360A3FA7463C}"/>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C7F1347-1D9E-4E4A-A255-FED2DD9F0174}"/>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8566CFB3-45A1-3D4D-A64A-7CCAAF5D2DA4}"/>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1ADEE8AE-6EB4-ED41-8C3D-F56CDD0CBC89}"/>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EFDFC81E-8855-764A-8715-ED2B11469B7E}"/>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92F41DD-9C6A-FC46-92B1-233E9349B678}"/>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1273A11C-7AE6-F34D-BEB4-6070C9D0F825}"/>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846BF50F-3E0D-3E41-9033-0FCAE5BF1837}"/>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809AF563-317B-C14C-AC80-0059754C6C0B}"/>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BF0910BC-8967-4043-A42E-8B8EA46A9FDA}"/>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6DE32C29-A35E-7B44-B8DE-28630E899451}"/>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10E1FD5C-0547-4040-944F-C13D072450CC}"/>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80EC3834-0EC0-A04D-BEA0-159A1A71664D}"/>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4" name="Group 113" descr="18§display§V^\pi(s)§svg§600§FALSE" title="TexMaths">
            <a:extLst>
              <a:ext uri="{FF2B5EF4-FFF2-40B4-BE49-F238E27FC236}">
                <a16:creationId xmlns:a16="http://schemas.microsoft.com/office/drawing/2014/main" id="{A1A06F74-418A-DB45-95F0-B248F1BBA56D}"/>
              </a:ext>
            </a:extLst>
          </p:cNvPr>
          <p:cNvGrpSpPr/>
          <p:nvPr/>
        </p:nvGrpSpPr>
        <p:grpSpPr>
          <a:xfrm>
            <a:off x="5090249" y="2013623"/>
            <a:ext cx="736920" cy="284760"/>
            <a:chOff x="5114520" y="1483199"/>
            <a:chExt cx="736920" cy="284760"/>
          </a:xfrm>
        </p:grpSpPr>
        <p:sp>
          <p:nvSpPr>
            <p:cNvPr id="115" name="Freeform 114">
              <a:extLst>
                <a:ext uri="{FF2B5EF4-FFF2-40B4-BE49-F238E27FC236}">
                  <a16:creationId xmlns:a16="http://schemas.microsoft.com/office/drawing/2014/main" id="{3C6F0CE8-5C7A-C94F-B735-EAD9CE25E137}"/>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16C3972-EF38-2049-882D-2EEE2E371708}"/>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540B3EA8-E350-BB45-81A2-4ECA3129C65F}"/>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67730B96-F6C3-9742-9084-7A360532EA9D}"/>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88B40366-731C-104F-A25C-F519E304CC87}"/>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90CEBC86-CA81-E84D-9599-3FD63F686EFD}"/>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21" name="Group 120" descr="28§display§\pi§svg§600§FALSE" title="TexMaths">
            <a:extLst>
              <a:ext uri="{FF2B5EF4-FFF2-40B4-BE49-F238E27FC236}">
                <a16:creationId xmlns:a16="http://schemas.microsoft.com/office/drawing/2014/main" id="{130112DF-FD76-5944-9FB6-07CF8F0B8ACD}"/>
              </a:ext>
            </a:extLst>
          </p:cNvPr>
          <p:cNvGrpSpPr/>
          <p:nvPr/>
        </p:nvGrpSpPr>
        <p:grpSpPr>
          <a:xfrm>
            <a:off x="8028929" y="2051785"/>
            <a:ext cx="267840" cy="196200"/>
            <a:chOff x="8053200" y="1521360"/>
            <a:chExt cx="267840" cy="196200"/>
          </a:xfrm>
        </p:grpSpPr>
        <p:sp>
          <p:nvSpPr>
            <p:cNvPr id="122" name="Freeform 121">
              <a:extLst>
                <a:ext uri="{FF2B5EF4-FFF2-40B4-BE49-F238E27FC236}">
                  <a16:creationId xmlns:a16="http://schemas.microsoft.com/office/drawing/2014/main" id="{53E4DA71-DB87-D94A-94A3-BF852C90A7EB}"/>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BA692A8-391E-0144-9177-6015801696BD}"/>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4" name="Title 123">
            <a:extLst>
              <a:ext uri="{FF2B5EF4-FFF2-40B4-BE49-F238E27FC236}">
                <a16:creationId xmlns:a16="http://schemas.microsoft.com/office/drawing/2014/main" id="{D8DC3957-DCA9-D74C-8A6B-B5734008E236}"/>
              </a:ext>
            </a:extLst>
          </p:cNvPr>
          <p:cNvSpPr>
            <a:spLocks noGrp="1"/>
          </p:cNvSpPr>
          <p:nvPr>
            <p:ph type="title"/>
          </p:nvPr>
        </p:nvSpPr>
        <p:spPr>
          <a:xfrm>
            <a:off x="693043" y="402483"/>
            <a:ext cx="8694539" cy="1145804"/>
          </a:xfrm>
        </p:spPr>
        <p:txBody>
          <a:bodyPr/>
          <a:lstStyle/>
          <a:p>
            <a:r>
              <a:rPr lang="en-US" dirty="0"/>
              <a:t>Think-pair-share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C14E6-8E23-344C-8049-E06323D9B572}"/>
              </a:ext>
            </a:extLst>
          </p:cNvPr>
          <p:cNvSpPr txBox="1"/>
          <p:nvPr/>
        </p:nvSpPr>
        <p:spPr>
          <a:xfrm>
            <a:off x="1164449" y="3547944"/>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9DE93375-1BF2-1343-862D-BFC587E5DA5B}"/>
              </a:ext>
            </a:extLst>
          </p:cNvPr>
          <p:cNvGrpSpPr/>
          <p:nvPr/>
        </p:nvGrpSpPr>
        <p:grpSpPr>
          <a:xfrm>
            <a:off x="4106729" y="3578184"/>
            <a:ext cx="982440" cy="273960"/>
            <a:chOff x="4131000" y="3047760"/>
            <a:chExt cx="982440" cy="273960"/>
          </a:xfrm>
        </p:grpSpPr>
        <p:sp>
          <p:nvSpPr>
            <p:cNvPr id="5" name="Freeform 4">
              <a:extLst>
                <a:ext uri="{FF2B5EF4-FFF2-40B4-BE49-F238E27FC236}">
                  <a16:creationId xmlns:a16="http://schemas.microsoft.com/office/drawing/2014/main" id="{48CD919A-005B-9C42-A1F0-887A03A31297}"/>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647DC14E-6272-2842-AD95-E32D4EC8C08E}"/>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3671D8FE-7886-AE4F-9C26-91E5F9E8C7AA}"/>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41486C9-D2A0-AF40-81FD-7EE5F6E2401E}"/>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B689871-9A3B-2243-898B-A8961E775ADB}"/>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46C921E-F848-7E40-B57E-071364B7B2B3}"/>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26D281B9-50E0-424D-96EF-3F22D117EA3C}"/>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3CDFAED4-7991-AB47-9F9F-E63A3EA230BE}"/>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8D955505-99F8-CF43-9F87-97A853E55CDF}"/>
              </a:ext>
            </a:extLst>
          </p:cNvPr>
          <p:cNvGrpSpPr/>
          <p:nvPr/>
        </p:nvGrpSpPr>
        <p:grpSpPr>
          <a:xfrm>
            <a:off x="5724209" y="3587544"/>
            <a:ext cx="743400" cy="307080"/>
            <a:chOff x="5748480" y="3057120"/>
            <a:chExt cx="743400" cy="307080"/>
          </a:xfrm>
        </p:grpSpPr>
        <p:sp>
          <p:nvSpPr>
            <p:cNvPr id="14" name="Freeform 13">
              <a:extLst>
                <a:ext uri="{FF2B5EF4-FFF2-40B4-BE49-F238E27FC236}">
                  <a16:creationId xmlns:a16="http://schemas.microsoft.com/office/drawing/2014/main" id="{0E7D4F72-7354-6C48-A428-10621B459321}"/>
                </a:ext>
              </a:extLst>
            </p:cNvPr>
            <p:cNvSpPr/>
            <p:nvPr/>
          </p:nvSpPr>
          <p:spPr>
            <a:xfrm>
              <a:off x="5748480" y="305784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9F719123-ABAB-EB49-976E-D6F2B97508DB}"/>
                </a:ext>
              </a:extLst>
            </p:cNvPr>
            <p:cNvSpPr/>
            <p:nvPr/>
          </p:nvSpPr>
          <p:spPr>
            <a:xfrm>
              <a:off x="5764680" y="3077279"/>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78B9EE6-3E95-B343-BB94-18D153EDB3FA}"/>
                </a:ext>
              </a:extLst>
            </p:cNvPr>
            <p:cNvSpPr/>
            <p:nvPr/>
          </p:nvSpPr>
          <p:spPr>
            <a:xfrm>
              <a:off x="5988240" y="3067559"/>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BDE5B28-ECE4-5D4F-B748-5C82110FFC03}"/>
                </a:ext>
              </a:extLst>
            </p:cNvPr>
            <p:cNvSpPr/>
            <p:nvPr/>
          </p:nvSpPr>
          <p:spPr>
            <a:xfrm>
              <a:off x="6163560" y="305712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EE7832D-783F-6F42-887D-DE8AC4D42035}"/>
                </a:ext>
              </a:extLst>
            </p:cNvPr>
            <p:cNvSpPr/>
            <p:nvPr/>
          </p:nvSpPr>
          <p:spPr>
            <a:xfrm>
              <a:off x="6260760" y="315144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A37B345A-DB3B-4840-B888-7B1BA1416D4C}"/>
                </a:ext>
              </a:extLst>
            </p:cNvPr>
            <p:cNvSpPr/>
            <p:nvPr/>
          </p:nvSpPr>
          <p:spPr>
            <a:xfrm>
              <a:off x="6396839" y="305712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0" name="Group 19" descr="22§display§Q^\pi(s_{t} = s, a_t=a)=§svg§600§FALSE" title="TexMaths">
            <a:extLst>
              <a:ext uri="{FF2B5EF4-FFF2-40B4-BE49-F238E27FC236}">
                <a16:creationId xmlns:a16="http://schemas.microsoft.com/office/drawing/2014/main" id="{5EE74842-F125-6B4D-85B1-632BF0ABCABE}"/>
              </a:ext>
            </a:extLst>
          </p:cNvPr>
          <p:cNvGrpSpPr/>
          <p:nvPr/>
        </p:nvGrpSpPr>
        <p:grpSpPr>
          <a:xfrm>
            <a:off x="1249049" y="4553784"/>
            <a:ext cx="3115440" cy="348120"/>
            <a:chOff x="1273320" y="4023360"/>
            <a:chExt cx="3115440" cy="348120"/>
          </a:xfrm>
        </p:grpSpPr>
        <p:sp>
          <p:nvSpPr>
            <p:cNvPr id="21" name="Freeform 20">
              <a:extLst>
                <a:ext uri="{FF2B5EF4-FFF2-40B4-BE49-F238E27FC236}">
                  <a16:creationId xmlns:a16="http://schemas.microsoft.com/office/drawing/2014/main" id="{AF857F41-0D64-8543-93E7-DCC78C5B3E88}"/>
                </a:ext>
              </a:extLst>
            </p:cNvPr>
            <p:cNvSpPr/>
            <p:nvPr/>
          </p:nvSpPr>
          <p:spPr>
            <a:xfrm>
              <a:off x="1273320" y="4024079"/>
              <a:ext cx="3115440" cy="347400"/>
            </a:xfrm>
            <a:custGeom>
              <a:avLst/>
              <a:gdLst/>
              <a:ahLst/>
              <a:cxnLst>
                <a:cxn ang="3cd4">
                  <a:pos x="hc" y="t"/>
                </a:cxn>
                <a:cxn ang="cd2">
                  <a:pos x="l" y="vc"/>
                </a:cxn>
                <a:cxn ang="cd4">
                  <a:pos x="hc" y="b"/>
                </a:cxn>
                <a:cxn ang="0">
                  <a:pos x="r" y="vc"/>
                </a:cxn>
              </a:cxnLst>
              <a:rect l="l" t="t" r="r" b="b"/>
              <a:pathLst>
                <a:path w="8655" h="966">
                  <a:moveTo>
                    <a:pt x="4328" y="966"/>
                  </a:moveTo>
                  <a:lnTo>
                    <a:pt x="0" y="966"/>
                  </a:lnTo>
                  <a:lnTo>
                    <a:pt x="0" y="0"/>
                  </a:lnTo>
                  <a:lnTo>
                    <a:pt x="8655" y="0"/>
                  </a:lnTo>
                  <a:lnTo>
                    <a:pt x="865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97CABCB3-E624-184F-85D5-623E378CF8A2}"/>
                </a:ext>
              </a:extLst>
            </p:cNvPr>
            <p:cNvSpPr/>
            <p:nvPr/>
          </p:nvSpPr>
          <p:spPr>
            <a:xfrm>
              <a:off x="1290600" y="4039199"/>
              <a:ext cx="241200" cy="313200"/>
            </a:xfrm>
            <a:custGeom>
              <a:avLst/>
              <a:gdLst/>
              <a:ahLst/>
              <a:cxnLst>
                <a:cxn ang="3cd4">
                  <a:pos x="hc" y="t"/>
                </a:cxn>
                <a:cxn ang="cd2">
                  <a:pos x="l" y="vc"/>
                </a:cxn>
                <a:cxn ang="cd4">
                  <a:pos x="hc" y="b"/>
                </a:cxn>
                <a:cxn ang="0">
                  <a:pos x="r" y="vc"/>
                </a:cxn>
              </a:cxnLst>
              <a:rect l="l" t="t" r="r" b="b"/>
              <a:pathLst>
                <a:path w="671" h="871">
                  <a:moveTo>
                    <a:pt x="376" y="678"/>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700"/>
                    <a:pt x="343" y="691"/>
                  </a:cubicBezTo>
                  <a:cubicBezTo>
                    <a:pt x="339" y="750"/>
                    <a:pt x="339" y="752"/>
                    <a:pt x="339" y="766"/>
                  </a:cubicBezTo>
                  <a:cubicBezTo>
                    <a:pt x="339" y="796"/>
                    <a:pt x="339" y="871"/>
                    <a:pt x="420" y="871"/>
                  </a:cubicBezTo>
                  <a:cubicBezTo>
                    <a:pt x="535" y="871"/>
                    <a:pt x="581" y="693"/>
                    <a:pt x="581" y="684"/>
                  </a:cubicBezTo>
                  <a:cubicBezTo>
                    <a:pt x="581" y="675"/>
                    <a:pt x="574" y="673"/>
                    <a:pt x="572" y="673"/>
                  </a:cubicBezTo>
                  <a:cubicBezTo>
                    <a:pt x="563" y="673"/>
                    <a:pt x="561" y="678"/>
                    <a:pt x="559" y="684"/>
                  </a:cubicBezTo>
                  <a:cubicBezTo>
                    <a:pt x="537" y="752"/>
                    <a:pt x="480" y="777"/>
                    <a:pt x="447" y="777"/>
                  </a:cubicBezTo>
                  <a:cubicBezTo>
                    <a:pt x="400" y="777"/>
                    <a:pt x="387" y="750"/>
                    <a:pt x="376" y="678"/>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5"/>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1"/>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0406A34B-9851-1B40-BED2-DEBB7A7B1031}"/>
                </a:ext>
              </a:extLst>
            </p:cNvPr>
            <p:cNvSpPr/>
            <p:nvPr/>
          </p:nvSpPr>
          <p:spPr>
            <a:xfrm>
              <a:off x="1558440" y="40352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926210F-9B76-C049-B72E-7AC55F2D9671}"/>
                </a:ext>
              </a:extLst>
            </p:cNvPr>
            <p:cNvSpPr/>
            <p:nvPr/>
          </p:nvSpPr>
          <p:spPr>
            <a:xfrm>
              <a:off x="1770840" y="402336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D4E9EA5F-DBA9-1440-8954-86A6B9FE8B43}"/>
                </a:ext>
              </a:extLst>
            </p:cNvPr>
            <p:cNvSpPr/>
            <p:nvPr/>
          </p:nvSpPr>
          <p:spPr>
            <a:xfrm>
              <a:off x="1889640"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1701FE08-AC23-0949-99DB-63700C6E5097}"/>
                </a:ext>
              </a:extLst>
            </p:cNvPr>
            <p:cNvSpPr/>
            <p:nvPr/>
          </p:nvSpPr>
          <p:spPr>
            <a:xfrm>
              <a:off x="204408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3"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85A1AA89-2CAA-DB4F-8109-755EF75D76B1}"/>
                </a:ext>
              </a:extLst>
            </p:cNvPr>
            <p:cNvSpPr/>
            <p:nvPr/>
          </p:nvSpPr>
          <p:spPr>
            <a:xfrm>
              <a:off x="227196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6E483283-B268-494F-B15D-2AC8B45DDB69}"/>
                </a:ext>
              </a:extLst>
            </p:cNvPr>
            <p:cNvSpPr/>
            <p:nvPr/>
          </p:nvSpPr>
          <p:spPr>
            <a:xfrm>
              <a:off x="2636999"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B12FD859-399B-BD48-A1E6-2A645BADDA94}"/>
                </a:ext>
              </a:extLst>
            </p:cNvPr>
            <p:cNvSpPr/>
            <p:nvPr/>
          </p:nvSpPr>
          <p:spPr>
            <a:xfrm>
              <a:off x="2811240" y="424764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D9AE3B2E-35BA-1C42-8C87-0A9E314181CC}"/>
                </a:ext>
              </a:extLst>
            </p:cNvPr>
            <p:cNvSpPr/>
            <p:nvPr/>
          </p:nvSpPr>
          <p:spPr>
            <a:xfrm>
              <a:off x="295020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53B88E2F-6811-5D4D-B3B7-66164AFAF7C0}"/>
                </a:ext>
              </a:extLst>
            </p:cNvPr>
            <p:cNvSpPr/>
            <p:nvPr/>
          </p:nvSpPr>
          <p:spPr>
            <a:xfrm>
              <a:off x="312912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A34936A-7C28-A84F-8F2D-48E3B2240634}"/>
                </a:ext>
              </a:extLst>
            </p:cNvPr>
            <p:cNvSpPr/>
            <p:nvPr/>
          </p:nvSpPr>
          <p:spPr>
            <a:xfrm>
              <a:off x="335808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14DA5980-3CAC-6349-92CA-D789A5BBBD50}"/>
                </a:ext>
              </a:extLst>
            </p:cNvPr>
            <p:cNvSpPr/>
            <p:nvPr/>
          </p:nvSpPr>
          <p:spPr>
            <a:xfrm>
              <a:off x="371844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D0804F56-F909-9242-8F1A-ABEE53190B73}"/>
                </a:ext>
              </a:extLst>
            </p:cNvPr>
            <p:cNvSpPr/>
            <p:nvPr/>
          </p:nvSpPr>
          <p:spPr>
            <a:xfrm>
              <a:off x="3907440" y="402336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4376D90-A903-604D-8567-B0292FDD8E23}"/>
                </a:ext>
              </a:extLst>
            </p:cNvPr>
            <p:cNvSpPr/>
            <p:nvPr/>
          </p:nvSpPr>
          <p:spPr>
            <a:xfrm>
              <a:off x="413892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6" name="Freeform 35">
            <a:extLst>
              <a:ext uri="{FF2B5EF4-FFF2-40B4-BE49-F238E27FC236}">
                <a16:creationId xmlns:a16="http://schemas.microsoft.com/office/drawing/2014/main" id="{188AE50E-0750-7448-9691-A27DA7E2273A}"/>
              </a:ext>
            </a:extLst>
          </p:cNvPr>
          <p:cNvSpPr/>
          <p:nvPr/>
        </p:nvSpPr>
        <p:spPr>
          <a:xfrm>
            <a:off x="4456289" y="4096585"/>
            <a:ext cx="5160600" cy="1371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37" name="Group 36" descr="28§display§V^\pi(s_{t} = s) = \sum_{a} \pi(a|s) \sum_{s',r} p(s',r|s,a) [ r + \gamma V^\pi(s_{t+1} = s') ]§svg§600§FALSE" title="TexMaths">
            <a:extLst>
              <a:ext uri="{FF2B5EF4-FFF2-40B4-BE49-F238E27FC236}">
                <a16:creationId xmlns:a16="http://schemas.microsoft.com/office/drawing/2014/main" id="{BACB7A21-71F3-9D46-BF3C-72FFB58650F3}"/>
              </a:ext>
            </a:extLst>
          </p:cNvPr>
          <p:cNvGrpSpPr/>
          <p:nvPr/>
        </p:nvGrpSpPr>
        <p:grpSpPr>
          <a:xfrm>
            <a:off x="2005561" y="6035040"/>
            <a:ext cx="6864120" cy="689400"/>
            <a:chOff x="2005560" y="6035040"/>
            <a:chExt cx="6864120" cy="689400"/>
          </a:xfrm>
        </p:grpSpPr>
        <p:sp>
          <p:nvSpPr>
            <p:cNvPr id="38" name="Freeform 37">
              <a:extLst>
                <a:ext uri="{FF2B5EF4-FFF2-40B4-BE49-F238E27FC236}">
                  <a16:creationId xmlns:a16="http://schemas.microsoft.com/office/drawing/2014/main" id="{AF6FE685-FFB9-FC46-A750-11EE9E7BBFD8}"/>
                </a:ext>
              </a:extLst>
            </p:cNvPr>
            <p:cNvSpPr/>
            <p:nvPr/>
          </p:nvSpPr>
          <p:spPr>
            <a:xfrm>
              <a:off x="2005560" y="6035040"/>
              <a:ext cx="6864120" cy="688679"/>
            </a:xfrm>
            <a:custGeom>
              <a:avLst/>
              <a:gdLst/>
              <a:ahLst/>
              <a:cxnLst>
                <a:cxn ang="3cd4">
                  <a:pos x="hc" y="t"/>
                </a:cxn>
                <a:cxn ang="cd2">
                  <a:pos x="l" y="vc"/>
                </a:cxn>
                <a:cxn ang="cd4">
                  <a:pos x="hc" y="b"/>
                </a:cxn>
                <a:cxn ang="0">
                  <a:pos x="r" y="vc"/>
                </a:cxn>
              </a:cxnLst>
              <a:rect l="l" t="t" r="r" b="b"/>
              <a:pathLst>
                <a:path w="19068" h="1914">
                  <a:moveTo>
                    <a:pt x="9533" y="1914"/>
                  </a:moveTo>
                  <a:lnTo>
                    <a:pt x="0" y="1914"/>
                  </a:lnTo>
                  <a:lnTo>
                    <a:pt x="0" y="0"/>
                  </a:lnTo>
                  <a:lnTo>
                    <a:pt x="19068" y="0"/>
                  </a:lnTo>
                  <a:lnTo>
                    <a:pt x="19068" y="19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0170D69B-3A8F-9B4A-B9D9-903540DA3FF5}"/>
                </a:ext>
              </a:extLst>
            </p:cNvPr>
            <p:cNvSpPr/>
            <p:nvPr/>
          </p:nvSpPr>
          <p:spPr>
            <a:xfrm>
              <a:off x="20206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7B4E300A-D1FF-774F-858C-E776C14188E2}"/>
                </a:ext>
              </a:extLst>
            </p:cNvPr>
            <p:cNvSpPr/>
            <p:nvPr/>
          </p:nvSpPr>
          <p:spPr>
            <a:xfrm>
              <a:off x="222948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4D5E539E-7342-D040-BA36-5AA4D28E7354}"/>
                </a:ext>
              </a:extLst>
            </p:cNvPr>
            <p:cNvSpPr/>
            <p:nvPr/>
          </p:nvSpPr>
          <p:spPr>
            <a:xfrm>
              <a:off x="239292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21791956-F615-0743-960B-5ACC2F4DBF65}"/>
                </a:ext>
              </a:extLst>
            </p:cNvPr>
            <p:cNvSpPr/>
            <p:nvPr/>
          </p:nvSpPr>
          <p:spPr>
            <a:xfrm>
              <a:off x="2483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2E05CCCA-B650-0544-B69A-00EAE6635EB2}"/>
                </a:ext>
              </a:extLst>
            </p:cNvPr>
            <p:cNvSpPr/>
            <p:nvPr/>
          </p:nvSpPr>
          <p:spPr>
            <a:xfrm>
              <a:off x="26031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F4102098-52BE-B94A-A3EC-D1CF112DC79C}"/>
                </a:ext>
              </a:extLst>
            </p:cNvPr>
            <p:cNvSpPr/>
            <p:nvPr/>
          </p:nvSpPr>
          <p:spPr>
            <a:xfrm>
              <a:off x="277884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3DB6181-9709-BB45-843F-08320C6A3DE7}"/>
                </a:ext>
              </a:extLst>
            </p:cNvPr>
            <p:cNvSpPr/>
            <p:nvPr/>
          </p:nvSpPr>
          <p:spPr>
            <a:xfrm>
              <a:off x="306000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C1083CC9-3298-9649-ABC7-454A5AE46994}"/>
                </a:ext>
              </a:extLst>
            </p:cNvPr>
            <p:cNvSpPr/>
            <p:nvPr/>
          </p:nvSpPr>
          <p:spPr>
            <a:xfrm>
              <a:off x="318636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C90D2A10-474B-5442-BADB-A528B362C691}"/>
                </a:ext>
              </a:extLst>
            </p:cNvPr>
            <p:cNvSpPr/>
            <p:nvPr/>
          </p:nvSpPr>
          <p:spPr>
            <a:xfrm>
              <a:off x="336456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3F844681-F592-114B-A564-DA32C650458D}"/>
                </a:ext>
              </a:extLst>
            </p:cNvPr>
            <p:cNvSpPr/>
            <p:nvPr/>
          </p:nvSpPr>
          <p:spPr>
            <a:xfrm>
              <a:off x="3646079" y="6064200"/>
              <a:ext cx="357120" cy="405360"/>
            </a:xfrm>
            <a:custGeom>
              <a:avLst/>
              <a:gdLst/>
              <a:ahLst/>
              <a:cxnLst>
                <a:cxn ang="3cd4">
                  <a:pos x="hc" y="t"/>
                </a:cxn>
                <a:cxn ang="cd2">
                  <a:pos x="l" y="vc"/>
                </a:cxn>
                <a:cxn ang="cd4">
                  <a:pos x="hc" y="b"/>
                </a:cxn>
                <a:cxn ang="0">
                  <a:pos x="r" y="vc"/>
                </a:cxn>
              </a:cxnLst>
              <a:rect l="l" t="t" r="r" b="b"/>
              <a:pathLst>
                <a:path w="993" h="1127">
                  <a:moveTo>
                    <a:pt x="901"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1"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7ACC6335-572A-6B4B-94DD-9F176036C311}"/>
                </a:ext>
              </a:extLst>
            </p:cNvPr>
            <p:cNvSpPr/>
            <p:nvPr/>
          </p:nvSpPr>
          <p:spPr>
            <a:xfrm>
              <a:off x="3778560" y="6582599"/>
              <a:ext cx="96120" cy="91800"/>
            </a:xfrm>
            <a:custGeom>
              <a:avLst/>
              <a:gdLst/>
              <a:ahLst/>
              <a:cxnLst>
                <a:cxn ang="3cd4">
                  <a:pos x="hc" y="t"/>
                </a:cxn>
                <a:cxn ang="cd2">
                  <a:pos x="l" y="vc"/>
                </a:cxn>
                <a:cxn ang="cd4">
                  <a:pos x="hc" y="b"/>
                </a:cxn>
                <a:cxn ang="0">
                  <a:pos x="r" y="vc"/>
                </a:cxn>
              </a:cxnLst>
              <a:rect l="l" t="t" r="r" b="b"/>
              <a:pathLst>
                <a:path w="268" h="256">
                  <a:moveTo>
                    <a:pt x="190" y="33"/>
                  </a:moveTo>
                  <a:cubicBezTo>
                    <a:pt x="178" y="15"/>
                    <a:pt x="161" y="0"/>
                    <a:pt x="136" y="0"/>
                  </a:cubicBezTo>
                  <a:cubicBezTo>
                    <a:pt x="68" y="0"/>
                    <a:pt x="0" y="81"/>
                    <a:pt x="0" y="161"/>
                  </a:cubicBezTo>
                  <a:cubicBezTo>
                    <a:pt x="0" y="216"/>
                    <a:pt x="34" y="256"/>
                    <a:pt x="80" y="256"/>
                  </a:cubicBezTo>
                  <a:cubicBezTo>
                    <a:pt x="107" y="256"/>
                    <a:pt x="132" y="238"/>
                    <a:pt x="154" y="216"/>
                  </a:cubicBezTo>
                  <a:cubicBezTo>
                    <a:pt x="164" y="251"/>
                    <a:pt x="193" y="256"/>
                    <a:pt x="208" y="256"/>
                  </a:cubicBezTo>
                  <a:cubicBezTo>
                    <a:pt x="227" y="256"/>
                    <a:pt x="239" y="243"/>
                    <a:pt x="249" y="225"/>
                  </a:cubicBezTo>
                  <a:cubicBezTo>
                    <a:pt x="261" y="203"/>
                    <a:pt x="268" y="172"/>
                    <a:pt x="268" y="168"/>
                  </a:cubicBezTo>
                  <a:cubicBezTo>
                    <a:pt x="268" y="161"/>
                    <a:pt x="261" y="161"/>
                    <a:pt x="259" y="161"/>
                  </a:cubicBezTo>
                  <a:cubicBezTo>
                    <a:pt x="252" y="161"/>
                    <a:pt x="251" y="165"/>
                    <a:pt x="247" y="179"/>
                  </a:cubicBezTo>
                  <a:cubicBezTo>
                    <a:pt x="241" y="207"/>
                    <a:pt x="230" y="240"/>
                    <a:pt x="208" y="240"/>
                  </a:cubicBezTo>
                  <a:cubicBezTo>
                    <a:pt x="195" y="240"/>
                    <a:pt x="191" y="227"/>
                    <a:pt x="191" y="212"/>
                  </a:cubicBezTo>
                  <a:cubicBezTo>
                    <a:pt x="191" y="203"/>
                    <a:pt x="197" y="181"/>
                    <a:pt x="200" y="167"/>
                  </a:cubicBezTo>
                  <a:cubicBezTo>
                    <a:pt x="203" y="152"/>
                    <a:pt x="208" y="128"/>
                    <a:pt x="212" y="115"/>
                  </a:cubicBezTo>
                  <a:lnTo>
                    <a:pt x="222" y="73"/>
                  </a:lnTo>
                  <a:cubicBezTo>
                    <a:pt x="225" y="59"/>
                    <a:pt x="230" y="31"/>
                    <a:pt x="230" y="29"/>
                  </a:cubicBezTo>
                  <a:cubicBezTo>
                    <a:pt x="230" y="16"/>
                    <a:pt x="222" y="11"/>
                    <a:pt x="213" y="11"/>
                  </a:cubicBezTo>
                  <a:cubicBezTo>
                    <a:pt x="205" y="11"/>
                    <a:pt x="193" y="18"/>
                    <a:pt x="190" y="33"/>
                  </a:cubicBezTo>
                  <a:close/>
                  <a:moveTo>
                    <a:pt x="156" y="179"/>
                  </a:moveTo>
                  <a:cubicBezTo>
                    <a:pt x="152" y="196"/>
                    <a:pt x="141" y="207"/>
                    <a:pt x="129" y="218"/>
                  </a:cubicBezTo>
                  <a:cubicBezTo>
                    <a:pt x="124" y="221"/>
                    <a:pt x="103" y="240"/>
                    <a:pt x="81" y="240"/>
                  </a:cubicBezTo>
                  <a:cubicBezTo>
                    <a:pt x="61" y="240"/>
                    <a:pt x="42" y="225"/>
                    <a:pt x="42" y="185"/>
                  </a:cubicBezTo>
                  <a:cubicBezTo>
                    <a:pt x="42" y="156"/>
                    <a:pt x="58" y="91"/>
                    <a:pt x="69" y="70"/>
                  </a:cubicBezTo>
                  <a:cubicBezTo>
                    <a:pt x="93" y="24"/>
                    <a:pt x="120" y="16"/>
                    <a:pt x="136" y="16"/>
                  </a:cubicBezTo>
                  <a:cubicBezTo>
                    <a:pt x="171" y="16"/>
                    <a:pt x="181" y="59"/>
                    <a:pt x="181" y="66"/>
                  </a:cubicBezTo>
                  <a:cubicBezTo>
                    <a:pt x="181" y="68"/>
                    <a:pt x="181" y="71"/>
                    <a:pt x="180"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F0108099-ED89-BF48-877D-68B2E279CFA4}"/>
                </a:ext>
              </a:extLst>
            </p:cNvPr>
            <p:cNvSpPr/>
            <p:nvPr/>
          </p:nvSpPr>
          <p:spPr>
            <a:xfrm>
              <a:off x="4070160" y="6214319"/>
              <a:ext cx="144720" cy="128160"/>
            </a:xfrm>
            <a:custGeom>
              <a:avLst/>
              <a:gdLst/>
              <a:ahLst/>
              <a:cxnLst>
                <a:cxn ang="3cd4">
                  <a:pos x="hc" y="t"/>
                </a:cxn>
                <a:cxn ang="cd2">
                  <a:pos x="l" y="vc"/>
                </a:cxn>
                <a:cxn ang="cd4">
                  <a:pos x="hc" y="b"/>
                </a:cxn>
                <a:cxn ang="0">
                  <a:pos x="r" y="vc"/>
                </a:cxn>
              </a:cxnLst>
              <a:rect l="l" t="t" r="r" b="b"/>
              <a:pathLst>
                <a:path w="403" h="357">
                  <a:moveTo>
                    <a:pt x="178" y="48"/>
                  </a:moveTo>
                  <a:lnTo>
                    <a:pt x="263" y="48"/>
                  </a:lnTo>
                  <a:cubicBezTo>
                    <a:pt x="237" y="167"/>
                    <a:pt x="230" y="201"/>
                    <a:pt x="230" y="256"/>
                  </a:cubicBezTo>
                  <a:cubicBezTo>
                    <a:pt x="230" y="267"/>
                    <a:pt x="230" y="289"/>
                    <a:pt x="237" y="317"/>
                  </a:cubicBezTo>
                  <a:cubicBezTo>
                    <a:pt x="244" y="353"/>
                    <a:pt x="252" y="357"/>
                    <a:pt x="264" y="357"/>
                  </a:cubicBezTo>
                  <a:cubicBezTo>
                    <a:pt x="280" y="357"/>
                    <a:pt x="295" y="342"/>
                    <a:pt x="295" y="326"/>
                  </a:cubicBezTo>
                  <a:cubicBezTo>
                    <a:pt x="295" y="322"/>
                    <a:pt x="295" y="320"/>
                    <a:pt x="290" y="309"/>
                  </a:cubicBezTo>
                  <a:cubicBezTo>
                    <a:pt x="268" y="251"/>
                    <a:pt x="268" y="198"/>
                    <a:pt x="268" y="176"/>
                  </a:cubicBezTo>
                  <a:cubicBezTo>
                    <a:pt x="268" y="132"/>
                    <a:pt x="273" y="90"/>
                    <a:pt x="281" y="48"/>
                  </a:cubicBezTo>
                  <a:lnTo>
                    <a:pt x="368" y="48"/>
                  </a:lnTo>
                  <a:cubicBezTo>
                    <a:pt x="376" y="48"/>
                    <a:pt x="403" y="48"/>
                    <a:pt x="403" y="20"/>
                  </a:cubicBezTo>
                  <a:cubicBezTo>
                    <a:pt x="403" y="0"/>
                    <a:pt x="388" y="0"/>
                    <a:pt x="374" y="0"/>
                  </a:cubicBezTo>
                  <a:lnTo>
                    <a:pt x="124" y="0"/>
                  </a:lnTo>
                  <a:cubicBezTo>
                    <a:pt x="107" y="0"/>
                    <a:pt x="78" y="0"/>
                    <a:pt x="46" y="38"/>
                  </a:cubicBezTo>
                  <a:cubicBezTo>
                    <a:pt x="19" y="70"/>
                    <a:pt x="0" y="106"/>
                    <a:pt x="0" y="110"/>
                  </a:cubicBezTo>
                  <a:cubicBezTo>
                    <a:pt x="0" y="112"/>
                    <a:pt x="0" y="119"/>
                    <a:pt x="8" y="119"/>
                  </a:cubicBezTo>
                  <a:cubicBezTo>
                    <a:pt x="15" y="119"/>
                    <a:pt x="17" y="115"/>
                    <a:pt x="20" y="110"/>
                  </a:cubicBezTo>
                  <a:cubicBezTo>
                    <a:pt x="58" y="48"/>
                    <a:pt x="102" y="48"/>
                    <a:pt x="115" y="48"/>
                  </a:cubicBezTo>
                  <a:lnTo>
                    <a:pt x="159" y="48"/>
                  </a:lnTo>
                  <a:cubicBezTo>
                    <a:pt x="134" y="145"/>
                    <a:pt x="95" y="242"/>
                    <a:pt x="63" y="317"/>
                  </a:cubicBezTo>
                  <a:cubicBezTo>
                    <a:pt x="58" y="328"/>
                    <a:pt x="58" y="329"/>
                    <a:pt x="58" y="335"/>
                  </a:cubicBezTo>
                  <a:cubicBezTo>
                    <a:pt x="58" y="351"/>
                    <a:pt x="69" y="357"/>
                    <a:pt x="78" y="357"/>
                  </a:cubicBezTo>
                  <a:cubicBezTo>
                    <a:pt x="102" y="357"/>
                    <a:pt x="107" y="335"/>
                    <a:pt x="115" y="304"/>
                  </a:cubicBezTo>
                  <a:cubicBezTo>
                    <a:pt x="127" y="267"/>
                    <a:pt x="127" y="265"/>
                    <a:pt x="136"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CDD540C5-6C2E-7B45-B119-461F30113FF3}"/>
                </a:ext>
              </a:extLst>
            </p:cNvPr>
            <p:cNvSpPr/>
            <p:nvPr/>
          </p:nvSpPr>
          <p:spPr>
            <a:xfrm>
              <a:off x="42512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F1CC7DCF-7F1B-814E-9FBB-26C11D5CC732}"/>
                </a:ext>
              </a:extLst>
            </p:cNvPr>
            <p:cNvSpPr/>
            <p:nvPr/>
          </p:nvSpPr>
          <p:spPr>
            <a:xfrm>
              <a:off x="433980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7ABF8CE3-779E-AE4B-A33C-B1C3058DA1C6}"/>
                </a:ext>
              </a:extLst>
            </p:cNvPr>
            <p:cNvSpPr/>
            <p:nvPr/>
          </p:nvSpPr>
          <p:spPr>
            <a:xfrm>
              <a:off x="450180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0FA3727-9280-114B-A1E4-9B32755F3E52}"/>
                </a:ext>
              </a:extLst>
            </p:cNvPr>
            <p:cNvSpPr/>
            <p:nvPr/>
          </p:nvSpPr>
          <p:spPr>
            <a:xfrm>
              <a:off x="45579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8"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513AB6A-7208-684F-AA69-BF379A715FA3}"/>
                </a:ext>
              </a:extLst>
            </p:cNvPr>
            <p:cNvSpPr/>
            <p:nvPr/>
          </p:nvSpPr>
          <p:spPr>
            <a:xfrm>
              <a:off x="468432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E9131BBE-8D31-F944-92AD-A480FE6DB59F}"/>
                </a:ext>
              </a:extLst>
            </p:cNvPr>
            <p:cNvSpPr/>
            <p:nvPr/>
          </p:nvSpPr>
          <p:spPr>
            <a:xfrm>
              <a:off x="4832640" y="6064200"/>
              <a:ext cx="357120" cy="405360"/>
            </a:xfrm>
            <a:custGeom>
              <a:avLst/>
              <a:gdLst/>
              <a:ahLst/>
              <a:cxnLst>
                <a:cxn ang="3cd4">
                  <a:pos x="hc" y="t"/>
                </a:cxn>
                <a:cxn ang="cd2">
                  <a:pos x="l" y="vc"/>
                </a:cxn>
                <a:cxn ang="cd4">
                  <a:pos x="hc" y="b"/>
                </a:cxn>
                <a:cxn ang="0">
                  <a:pos x="r" y="vc"/>
                </a:cxn>
              </a:cxnLst>
              <a:rect l="l" t="t" r="r" b="b"/>
              <a:pathLst>
                <a:path w="993" h="1127">
                  <a:moveTo>
                    <a:pt x="903"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3"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F577399-CB8C-504F-B2B7-CC58F21136C8}"/>
                </a:ext>
              </a:extLst>
            </p:cNvPr>
            <p:cNvSpPr/>
            <p:nvPr/>
          </p:nvSpPr>
          <p:spPr>
            <a:xfrm>
              <a:off x="4853160" y="6594840"/>
              <a:ext cx="75240" cy="91800"/>
            </a:xfrm>
            <a:custGeom>
              <a:avLst/>
              <a:gdLst/>
              <a:ahLst/>
              <a:cxnLst>
                <a:cxn ang="3cd4">
                  <a:pos x="hc" y="t"/>
                </a:cxn>
                <a:cxn ang="cd2">
                  <a:pos x="l" y="vc"/>
                </a:cxn>
                <a:cxn ang="cd4">
                  <a:pos x="hc" y="b"/>
                </a:cxn>
                <a:cxn ang="0">
                  <a:pos x="r" y="vc"/>
                </a:cxn>
              </a:cxnLst>
              <a:rect l="l" t="t" r="r" b="b"/>
              <a:pathLst>
                <a:path w="210" h="256">
                  <a:moveTo>
                    <a:pt x="190" y="37"/>
                  </a:moveTo>
                  <a:cubicBezTo>
                    <a:pt x="176" y="40"/>
                    <a:pt x="168" y="51"/>
                    <a:pt x="168" y="64"/>
                  </a:cubicBezTo>
                  <a:cubicBezTo>
                    <a:pt x="168" y="77"/>
                    <a:pt x="178" y="82"/>
                    <a:pt x="185" y="82"/>
                  </a:cubicBezTo>
                  <a:cubicBezTo>
                    <a:pt x="190" y="82"/>
                    <a:pt x="210" y="79"/>
                    <a:pt x="210" y="49"/>
                  </a:cubicBezTo>
                  <a:cubicBezTo>
                    <a:pt x="210" y="13"/>
                    <a:pt x="171" y="0"/>
                    <a:pt x="139" y="0"/>
                  </a:cubicBezTo>
                  <a:cubicBezTo>
                    <a:pt x="58" y="0"/>
                    <a:pt x="42" y="66"/>
                    <a:pt x="42" y="82"/>
                  </a:cubicBezTo>
                  <a:cubicBezTo>
                    <a:pt x="42" y="104"/>
                    <a:pt x="54" y="117"/>
                    <a:pt x="61" y="124"/>
                  </a:cubicBezTo>
                  <a:cubicBezTo>
                    <a:pt x="75" y="135"/>
                    <a:pt x="85" y="137"/>
                    <a:pt x="120" y="145"/>
                  </a:cubicBezTo>
                  <a:cubicBezTo>
                    <a:pt x="132" y="146"/>
                    <a:pt x="166" y="154"/>
                    <a:pt x="166" y="181"/>
                  </a:cubicBezTo>
                  <a:cubicBezTo>
                    <a:pt x="166" y="192"/>
                    <a:pt x="159" y="212"/>
                    <a:pt x="137" y="227"/>
                  </a:cubicBezTo>
                  <a:cubicBezTo>
                    <a:pt x="117" y="240"/>
                    <a:pt x="91" y="240"/>
                    <a:pt x="85" y="240"/>
                  </a:cubicBezTo>
                  <a:cubicBezTo>
                    <a:pt x="64" y="240"/>
                    <a:pt x="34" y="234"/>
                    <a:pt x="22" y="216"/>
                  </a:cubicBezTo>
                  <a:cubicBezTo>
                    <a:pt x="39" y="214"/>
                    <a:pt x="51" y="199"/>
                    <a:pt x="51" y="183"/>
                  </a:cubicBezTo>
                  <a:cubicBezTo>
                    <a:pt x="51" y="170"/>
                    <a:pt x="41" y="163"/>
                    <a:pt x="30" y="163"/>
                  </a:cubicBezTo>
                  <a:cubicBezTo>
                    <a:pt x="15" y="163"/>
                    <a:pt x="0" y="176"/>
                    <a:pt x="0" y="201"/>
                  </a:cubicBezTo>
                  <a:cubicBezTo>
                    <a:pt x="0" y="234"/>
                    <a:pt x="34" y="256"/>
                    <a:pt x="85" y="256"/>
                  </a:cubicBezTo>
                  <a:cubicBezTo>
                    <a:pt x="181" y="256"/>
                    <a:pt x="198" y="185"/>
                    <a:pt x="198" y="163"/>
                  </a:cubicBezTo>
                  <a:cubicBezTo>
                    <a:pt x="198" y="110"/>
                    <a:pt x="146" y="101"/>
                    <a:pt x="127" y="95"/>
                  </a:cubicBezTo>
                  <a:cubicBezTo>
                    <a:pt x="122" y="95"/>
                    <a:pt x="108" y="91"/>
                    <a:pt x="105" y="91"/>
                  </a:cubicBezTo>
                  <a:cubicBezTo>
                    <a:pt x="86" y="88"/>
                    <a:pt x="76" y="75"/>
                    <a:pt x="76" y="62"/>
                  </a:cubicBezTo>
                  <a:cubicBezTo>
                    <a:pt x="76" y="49"/>
                    <a:pt x="86" y="35"/>
                    <a:pt x="98" y="27"/>
                  </a:cubicBezTo>
                  <a:cubicBezTo>
                    <a:pt x="112" y="16"/>
                    <a:pt x="130" y="16"/>
                    <a:pt x="139" y="16"/>
                  </a:cubicBezTo>
                  <a:cubicBezTo>
                    <a:pt x="151" y="16"/>
                    <a:pt x="178" y="18"/>
                    <a:pt x="190" y="3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566F1B0A-1DF7-124C-9CB2-0F3DDF1AFCA9}"/>
                </a:ext>
              </a:extLst>
            </p:cNvPr>
            <p:cNvSpPr/>
            <p:nvPr/>
          </p:nvSpPr>
          <p:spPr>
            <a:xfrm>
              <a:off x="4953240" y="6545519"/>
              <a:ext cx="37440" cy="75240"/>
            </a:xfrm>
            <a:custGeom>
              <a:avLst/>
              <a:gdLst/>
              <a:ahLst/>
              <a:cxnLst>
                <a:cxn ang="3cd4">
                  <a:pos x="hc" y="t"/>
                </a:cxn>
                <a:cxn ang="cd2">
                  <a:pos x="l" y="vc"/>
                </a:cxn>
                <a:cxn ang="cd4">
                  <a:pos x="hc" y="b"/>
                </a:cxn>
                <a:cxn ang="0">
                  <a:pos x="r" y="vc"/>
                </a:cxn>
              </a:cxnLst>
              <a:rect l="l" t="t" r="r" b="b"/>
              <a:pathLst>
                <a:path w="105" h="210">
                  <a:moveTo>
                    <a:pt x="102" y="38"/>
                  </a:moveTo>
                  <a:cubicBezTo>
                    <a:pt x="102" y="38"/>
                    <a:pt x="105" y="29"/>
                    <a:pt x="105" y="24"/>
                  </a:cubicBezTo>
                  <a:cubicBezTo>
                    <a:pt x="105" y="9"/>
                    <a:pt x="93" y="0"/>
                    <a:pt x="81" y="0"/>
                  </a:cubicBezTo>
                  <a:cubicBezTo>
                    <a:pt x="66" y="0"/>
                    <a:pt x="61" y="13"/>
                    <a:pt x="59" y="18"/>
                  </a:cubicBezTo>
                  <a:lnTo>
                    <a:pt x="2" y="194"/>
                  </a:lnTo>
                  <a:cubicBezTo>
                    <a:pt x="0" y="199"/>
                    <a:pt x="0" y="199"/>
                    <a:pt x="0" y="201"/>
                  </a:cubicBezTo>
                  <a:cubicBezTo>
                    <a:pt x="0" y="207"/>
                    <a:pt x="15" y="210"/>
                    <a:pt x="17" y="210"/>
                  </a:cubicBezTo>
                  <a:cubicBezTo>
                    <a:pt x="20" y="210"/>
                    <a:pt x="20" y="209"/>
                    <a:pt x="22"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C6A4A6F-9BBF-A843-ABE2-D6F69F3CD120}"/>
                </a:ext>
              </a:extLst>
            </p:cNvPr>
            <p:cNvSpPr/>
            <p:nvPr/>
          </p:nvSpPr>
          <p:spPr>
            <a:xfrm>
              <a:off x="5034240" y="6661440"/>
              <a:ext cx="24120" cy="63000"/>
            </a:xfrm>
            <a:custGeom>
              <a:avLst/>
              <a:gdLst/>
              <a:ahLst/>
              <a:cxnLst>
                <a:cxn ang="3cd4">
                  <a:pos x="hc" y="t"/>
                </a:cxn>
                <a:cxn ang="cd2">
                  <a:pos x="l" y="vc"/>
                </a:cxn>
                <a:cxn ang="cd4">
                  <a:pos x="hc" y="b"/>
                </a:cxn>
                <a:cxn ang="0">
                  <a:pos x="r" y="vc"/>
                </a:cxn>
              </a:cxnLst>
              <a:rect l="l" t="t" r="r" b="b"/>
              <a:pathLst>
                <a:path w="68" h="176">
                  <a:moveTo>
                    <a:pt x="53" y="57"/>
                  </a:moveTo>
                  <a:cubicBezTo>
                    <a:pt x="53" y="88"/>
                    <a:pt x="47" y="124"/>
                    <a:pt x="12" y="161"/>
                  </a:cubicBezTo>
                  <a:cubicBezTo>
                    <a:pt x="8" y="163"/>
                    <a:pt x="7" y="165"/>
                    <a:pt x="7" y="167"/>
                  </a:cubicBezTo>
                  <a:cubicBezTo>
                    <a:pt x="7" y="172"/>
                    <a:pt x="12" y="176"/>
                    <a:pt x="15" y="176"/>
                  </a:cubicBezTo>
                  <a:cubicBezTo>
                    <a:pt x="22" y="176"/>
                    <a:pt x="68" y="130"/>
                    <a:pt x="68" y="62"/>
                  </a:cubicBezTo>
                  <a:cubicBezTo>
                    <a:pt x="68" y="27"/>
                    <a:pt x="54" y="0"/>
                    <a:pt x="30" y="0"/>
                  </a:cubicBezTo>
                  <a:cubicBezTo>
                    <a:pt x="14" y="0"/>
                    <a:pt x="0" y="15"/>
                    <a:pt x="0" y="33"/>
                  </a:cubicBezTo>
                  <a:cubicBezTo>
                    <a:pt x="0" y="51"/>
                    <a:pt x="12" y="66"/>
                    <a:pt x="30" y="66"/>
                  </a:cubicBezTo>
                  <a:cubicBezTo>
                    <a:pt x="44" y="66"/>
                    <a:pt x="53" y="57"/>
                    <a:pt x="53" y="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D7EE6D9D-4341-174E-B943-42F93BFB9AC6}"/>
                </a:ext>
              </a:extLst>
            </p:cNvPr>
            <p:cNvSpPr/>
            <p:nvPr/>
          </p:nvSpPr>
          <p:spPr>
            <a:xfrm>
              <a:off x="5085720" y="6594840"/>
              <a:ext cx="87480" cy="91800"/>
            </a:xfrm>
            <a:custGeom>
              <a:avLst/>
              <a:gdLst/>
              <a:ahLst/>
              <a:cxnLst>
                <a:cxn ang="3cd4">
                  <a:pos x="hc" y="t"/>
                </a:cxn>
                <a:cxn ang="cd2">
                  <a:pos x="l" y="vc"/>
                </a:cxn>
                <a:cxn ang="cd4">
                  <a:pos x="hc" y="b"/>
                </a:cxn>
                <a:cxn ang="0">
                  <a:pos x="r" y="vc"/>
                </a:cxn>
              </a:cxnLst>
              <a:rect l="l" t="t" r="r" b="b"/>
              <a:pathLst>
                <a:path w="244" h="256">
                  <a:moveTo>
                    <a:pt x="98" y="135"/>
                  </a:moveTo>
                  <a:cubicBezTo>
                    <a:pt x="100" y="132"/>
                    <a:pt x="112" y="81"/>
                    <a:pt x="112" y="79"/>
                  </a:cubicBezTo>
                  <a:cubicBezTo>
                    <a:pt x="114" y="73"/>
                    <a:pt x="129" y="46"/>
                    <a:pt x="146" y="31"/>
                  </a:cubicBezTo>
                  <a:cubicBezTo>
                    <a:pt x="151" y="27"/>
                    <a:pt x="166" y="16"/>
                    <a:pt x="188" y="16"/>
                  </a:cubicBezTo>
                  <a:cubicBezTo>
                    <a:pt x="193" y="16"/>
                    <a:pt x="207" y="16"/>
                    <a:pt x="217" y="24"/>
                  </a:cubicBezTo>
                  <a:cubicBezTo>
                    <a:pt x="200" y="29"/>
                    <a:pt x="193" y="44"/>
                    <a:pt x="193" y="55"/>
                  </a:cubicBezTo>
                  <a:cubicBezTo>
                    <a:pt x="193" y="68"/>
                    <a:pt x="203" y="77"/>
                    <a:pt x="215" y="77"/>
                  </a:cubicBezTo>
                  <a:cubicBezTo>
                    <a:pt x="227" y="77"/>
                    <a:pt x="244" y="66"/>
                    <a:pt x="244" y="42"/>
                  </a:cubicBezTo>
                  <a:cubicBezTo>
                    <a:pt x="244" y="13"/>
                    <a:pt x="215" y="0"/>
                    <a:pt x="188" y="0"/>
                  </a:cubicBezTo>
                  <a:cubicBezTo>
                    <a:pt x="161" y="0"/>
                    <a:pt x="137" y="13"/>
                    <a:pt x="114" y="40"/>
                  </a:cubicBezTo>
                  <a:cubicBezTo>
                    <a:pt x="105" y="5"/>
                    <a:pt x="73" y="0"/>
                    <a:pt x="61" y="0"/>
                  </a:cubicBezTo>
                  <a:cubicBezTo>
                    <a:pt x="41" y="0"/>
                    <a:pt x="27" y="13"/>
                    <a:pt x="19" y="29"/>
                  </a:cubicBezTo>
                  <a:cubicBezTo>
                    <a:pt x="7" y="51"/>
                    <a:pt x="0" y="84"/>
                    <a:pt x="0" y="86"/>
                  </a:cubicBezTo>
                  <a:cubicBezTo>
                    <a:pt x="0" y="93"/>
                    <a:pt x="7" y="93"/>
                    <a:pt x="8" y="93"/>
                  </a:cubicBezTo>
                  <a:cubicBezTo>
                    <a:pt x="17" y="93"/>
                    <a:pt x="17" y="91"/>
                    <a:pt x="20" y="77"/>
                  </a:cubicBezTo>
                  <a:cubicBezTo>
                    <a:pt x="29" y="42"/>
                    <a:pt x="39" y="16"/>
                    <a:pt x="59" y="16"/>
                  </a:cubicBezTo>
                  <a:cubicBezTo>
                    <a:pt x="73" y="16"/>
                    <a:pt x="76" y="27"/>
                    <a:pt x="76" y="44"/>
                  </a:cubicBezTo>
                  <a:cubicBezTo>
                    <a:pt x="76" y="55"/>
                    <a:pt x="71" y="75"/>
                    <a:pt x="68" y="91"/>
                  </a:cubicBezTo>
                  <a:cubicBezTo>
                    <a:pt x="64" y="106"/>
                    <a:pt x="59" y="130"/>
                    <a:pt x="56" y="141"/>
                  </a:cubicBezTo>
                  <a:lnTo>
                    <a:pt x="39" y="214"/>
                  </a:lnTo>
                  <a:cubicBezTo>
                    <a:pt x="37" y="221"/>
                    <a:pt x="34" y="236"/>
                    <a:pt x="34" y="238"/>
                  </a:cubicBezTo>
                  <a:cubicBezTo>
                    <a:pt x="34" y="251"/>
                    <a:pt x="44" y="256"/>
                    <a:pt x="53" y="256"/>
                  </a:cubicBezTo>
                  <a:cubicBezTo>
                    <a:pt x="59" y="256"/>
                    <a:pt x="71" y="251"/>
                    <a:pt x="75" y="240"/>
                  </a:cubicBezTo>
                  <a:cubicBezTo>
                    <a:pt x="76" y="236"/>
                    <a:pt x="81" y="210"/>
                    <a:pt x="85"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0B621EA8-606F-A64B-BE04-3371DC135C2D}"/>
                </a:ext>
              </a:extLst>
            </p:cNvPr>
            <p:cNvSpPr/>
            <p:nvPr/>
          </p:nvSpPr>
          <p:spPr>
            <a:xfrm>
              <a:off x="5240520" y="6211080"/>
              <a:ext cx="140040" cy="183960"/>
            </a:xfrm>
            <a:custGeom>
              <a:avLst/>
              <a:gdLst/>
              <a:ahLst/>
              <a:cxnLst>
                <a:cxn ang="3cd4">
                  <a:pos x="hc" y="t"/>
                </a:cxn>
                <a:cxn ang="cd2">
                  <a:pos x="l" y="vc"/>
                </a:cxn>
                <a:cxn ang="cd4">
                  <a:pos x="hc" y="b"/>
                </a:cxn>
                <a:cxn ang="0">
                  <a:pos x="r" y="vc"/>
                </a:cxn>
              </a:cxnLst>
              <a:rect l="l" t="t" r="r" b="b"/>
              <a:pathLst>
                <a:path w="390" h="512">
                  <a:moveTo>
                    <a:pt x="58" y="456"/>
                  </a:moveTo>
                  <a:cubicBezTo>
                    <a:pt x="51" y="483"/>
                    <a:pt x="51" y="489"/>
                    <a:pt x="17" y="489"/>
                  </a:cubicBezTo>
                  <a:cubicBezTo>
                    <a:pt x="8" y="489"/>
                    <a:pt x="0" y="489"/>
                    <a:pt x="0" y="503"/>
                  </a:cubicBezTo>
                  <a:cubicBezTo>
                    <a:pt x="0" y="511"/>
                    <a:pt x="3" y="512"/>
                    <a:pt x="10" y="512"/>
                  </a:cubicBezTo>
                  <a:cubicBezTo>
                    <a:pt x="30" y="512"/>
                    <a:pt x="51" y="511"/>
                    <a:pt x="73" y="511"/>
                  </a:cubicBezTo>
                  <a:cubicBezTo>
                    <a:pt x="97" y="511"/>
                    <a:pt x="122" y="512"/>
                    <a:pt x="146" y="512"/>
                  </a:cubicBezTo>
                  <a:cubicBezTo>
                    <a:pt x="151" y="512"/>
                    <a:pt x="159" y="512"/>
                    <a:pt x="159" y="498"/>
                  </a:cubicBezTo>
                  <a:cubicBezTo>
                    <a:pt x="159" y="489"/>
                    <a:pt x="152" y="489"/>
                    <a:pt x="142" y="489"/>
                  </a:cubicBezTo>
                  <a:cubicBezTo>
                    <a:pt x="105" y="489"/>
                    <a:pt x="105" y="483"/>
                    <a:pt x="105" y="476"/>
                  </a:cubicBezTo>
                  <a:cubicBezTo>
                    <a:pt x="105" y="465"/>
                    <a:pt x="136" y="335"/>
                    <a:pt x="141" y="315"/>
                  </a:cubicBezTo>
                  <a:cubicBezTo>
                    <a:pt x="151" y="337"/>
                    <a:pt x="173" y="366"/>
                    <a:pt x="210" y="366"/>
                  </a:cubicBezTo>
                  <a:cubicBezTo>
                    <a:pt x="296" y="366"/>
                    <a:pt x="390" y="247"/>
                    <a:pt x="390" y="130"/>
                  </a:cubicBezTo>
                  <a:cubicBezTo>
                    <a:pt x="390" y="53"/>
                    <a:pt x="347" y="0"/>
                    <a:pt x="291" y="0"/>
                  </a:cubicBezTo>
                  <a:cubicBezTo>
                    <a:pt x="254" y="0"/>
                    <a:pt x="217" y="29"/>
                    <a:pt x="193" y="60"/>
                  </a:cubicBezTo>
                  <a:cubicBezTo>
                    <a:pt x="185" y="16"/>
                    <a:pt x="152" y="0"/>
                    <a:pt x="125" y="0"/>
                  </a:cubicBezTo>
                  <a:cubicBezTo>
                    <a:pt x="91" y="0"/>
                    <a:pt x="76" y="31"/>
                    <a:pt x="69" y="46"/>
                  </a:cubicBezTo>
                  <a:cubicBezTo>
                    <a:pt x="58" y="73"/>
                    <a:pt x="47" y="123"/>
                    <a:pt x="47" y="124"/>
                  </a:cubicBezTo>
                  <a:cubicBezTo>
                    <a:pt x="47" y="132"/>
                    <a:pt x="54" y="132"/>
                    <a:pt x="56" y="132"/>
                  </a:cubicBezTo>
                  <a:cubicBezTo>
                    <a:pt x="64" y="132"/>
                    <a:pt x="64" y="132"/>
                    <a:pt x="69" y="113"/>
                  </a:cubicBezTo>
                  <a:cubicBezTo>
                    <a:pt x="81" y="57"/>
                    <a:pt x="97" y="18"/>
                    <a:pt x="124" y="18"/>
                  </a:cubicBezTo>
                  <a:cubicBezTo>
                    <a:pt x="136" y="18"/>
                    <a:pt x="146" y="24"/>
                    <a:pt x="146" y="55"/>
                  </a:cubicBezTo>
                  <a:cubicBezTo>
                    <a:pt x="146" y="73"/>
                    <a:pt x="144" y="82"/>
                    <a:pt x="141" y="95"/>
                  </a:cubicBezTo>
                  <a:close/>
                  <a:moveTo>
                    <a:pt x="190" y="104"/>
                  </a:moveTo>
                  <a:cubicBezTo>
                    <a:pt x="195" y="82"/>
                    <a:pt x="215" y="60"/>
                    <a:pt x="229" y="48"/>
                  </a:cubicBezTo>
                  <a:cubicBezTo>
                    <a:pt x="254" y="24"/>
                    <a:pt x="276" y="18"/>
                    <a:pt x="288" y="18"/>
                  </a:cubicBezTo>
                  <a:cubicBezTo>
                    <a:pt x="319" y="18"/>
                    <a:pt x="337" y="46"/>
                    <a:pt x="337" y="93"/>
                  </a:cubicBezTo>
                  <a:cubicBezTo>
                    <a:pt x="337" y="141"/>
                    <a:pt x="312" y="234"/>
                    <a:pt x="298" y="265"/>
                  </a:cubicBezTo>
                  <a:cubicBezTo>
                    <a:pt x="273" y="320"/>
                    <a:pt x="237" y="348"/>
                    <a:pt x="210" y="348"/>
                  </a:cubicBezTo>
                  <a:cubicBezTo>
                    <a:pt x="159" y="348"/>
                    <a:pt x="151" y="280"/>
                    <a:pt x="151" y="276"/>
                  </a:cubicBezTo>
                  <a:cubicBezTo>
                    <a:pt x="151" y="274"/>
                    <a:pt x="151" y="273"/>
                    <a:pt x="152" y="2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8588FD2E-414F-8C4A-AB5A-E9DAD653FD56}"/>
                </a:ext>
              </a:extLst>
            </p:cNvPr>
            <p:cNvSpPr/>
            <p:nvPr/>
          </p:nvSpPr>
          <p:spPr>
            <a:xfrm>
              <a:off x="5410079"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D6B5EC5-C258-B440-94B7-C0B3E68F0125}"/>
                </a:ext>
              </a:extLst>
            </p:cNvPr>
            <p:cNvSpPr/>
            <p:nvPr/>
          </p:nvSpPr>
          <p:spPr>
            <a:xfrm>
              <a:off x="550152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382D6920-941C-0049-81DE-F36A4E57148D}"/>
                </a:ext>
              </a:extLst>
            </p:cNvPr>
            <p:cNvSpPr/>
            <p:nvPr/>
          </p:nvSpPr>
          <p:spPr>
            <a:xfrm>
              <a:off x="562176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7"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85DCBF85-A973-B24C-ACA7-0A80DB96CBCE}"/>
                </a:ext>
              </a:extLst>
            </p:cNvPr>
            <p:cNvSpPr/>
            <p:nvPr/>
          </p:nvSpPr>
          <p:spPr>
            <a:xfrm>
              <a:off x="571068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1A267BFC-95C5-404E-86CE-67DEE3ACD1CC}"/>
                </a:ext>
              </a:extLst>
            </p:cNvPr>
            <p:cNvSpPr/>
            <p:nvPr/>
          </p:nvSpPr>
          <p:spPr>
            <a:xfrm>
              <a:off x="5814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07F4060E-0B9B-D64C-B39D-FC894B6DEEF0}"/>
                </a:ext>
              </a:extLst>
            </p:cNvPr>
            <p:cNvSpPr/>
            <p:nvPr/>
          </p:nvSpPr>
          <p:spPr>
            <a:xfrm>
              <a:off x="596628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08B4A9E9-5C8D-1443-A894-77B3D01A6171}"/>
                </a:ext>
              </a:extLst>
            </p:cNvPr>
            <p:cNvSpPr/>
            <p:nvPr/>
          </p:nvSpPr>
          <p:spPr>
            <a:xfrm>
              <a:off x="60224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556EA161-6C0D-904B-A2D9-D079B41688BC}"/>
                </a:ext>
              </a:extLst>
            </p:cNvPr>
            <p:cNvSpPr/>
            <p:nvPr/>
          </p:nvSpPr>
          <p:spPr>
            <a:xfrm>
              <a:off x="615672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AAAD4FAC-5643-A645-AD42-5C12392280EB}"/>
                </a:ext>
              </a:extLst>
            </p:cNvPr>
            <p:cNvSpPr/>
            <p:nvPr/>
          </p:nvSpPr>
          <p:spPr>
            <a:xfrm>
              <a:off x="626328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0219C7D1-ED6C-FC4C-AF8A-48A58551FE9F}"/>
                </a:ext>
              </a:extLst>
            </p:cNvPr>
            <p:cNvSpPr/>
            <p:nvPr/>
          </p:nvSpPr>
          <p:spPr>
            <a:xfrm>
              <a:off x="640908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4E612106-0E46-B14C-860E-3CEBCFB9DB71}"/>
                </a:ext>
              </a:extLst>
            </p:cNvPr>
            <p:cNvSpPr/>
            <p:nvPr/>
          </p:nvSpPr>
          <p:spPr>
            <a:xfrm>
              <a:off x="6529320" y="6122160"/>
              <a:ext cx="36720" cy="289440"/>
            </a:xfrm>
            <a:custGeom>
              <a:avLst/>
              <a:gdLst/>
              <a:ahLst/>
              <a:cxnLst>
                <a:cxn ang="3cd4">
                  <a:pos x="hc" y="t"/>
                </a:cxn>
                <a:cxn ang="cd2">
                  <a:pos x="l" y="vc"/>
                </a:cxn>
                <a:cxn ang="cd4">
                  <a:pos x="hc" y="b"/>
                </a:cxn>
                <a:cxn ang="0">
                  <a:pos x="r" y="vc"/>
                </a:cxn>
              </a:cxnLst>
              <a:rect l="l" t="t" r="r" b="b"/>
              <a:pathLst>
                <a:path w="103" h="805">
                  <a:moveTo>
                    <a:pt x="103" y="805"/>
                  </a:moveTo>
                  <a:lnTo>
                    <a:pt x="103" y="774"/>
                  </a:lnTo>
                  <a:lnTo>
                    <a:pt x="30" y="774"/>
                  </a:lnTo>
                  <a:lnTo>
                    <a:pt x="30" y="33"/>
                  </a:lnTo>
                  <a:lnTo>
                    <a:pt x="103" y="33"/>
                  </a:lnTo>
                  <a:lnTo>
                    <a:pt x="103" y="0"/>
                  </a:lnTo>
                  <a:lnTo>
                    <a:pt x="0" y="0"/>
                  </a:lnTo>
                  <a:lnTo>
                    <a:pt x="0"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B2EF54D2-FB9E-1D4B-A4AE-297BCE61BE7C}"/>
                </a:ext>
              </a:extLst>
            </p:cNvPr>
            <p:cNvSpPr/>
            <p:nvPr/>
          </p:nvSpPr>
          <p:spPr>
            <a:xfrm>
              <a:off x="6579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36CA387D-1009-254F-AC9C-54124801546B}"/>
                </a:ext>
              </a:extLst>
            </p:cNvPr>
            <p:cNvSpPr/>
            <p:nvPr/>
          </p:nvSpPr>
          <p:spPr>
            <a:xfrm>
              <a:off x="6773760" y="6170040"/>
              <a:ext cx="178200" cy="193320"/>
            </a:xfrm>
            <a:custGeom>
              <a:avLst/>
              <a:gdLst/>
              <a:ahLst/>
              <a:cxnLst>
                <a:cxn ang="3cd4">
                  <a:pos x="hc" y="t"/>
                </a:cxn>
                <a:cxn ang="cd2">
                  <a:pos x="l" y="vc"/>
                </a:cxn>
                <a:cxn ang="cd4">
                  <a:pos x="hc" y="b"/>
                </a:cxn>
                <a:cxn ang="0">
                  <a:pos x="r" y="vc"/>
                </a:cxn>
              </a:cxnLst>
              <a:rect l="l" t="t" r="r" b="b"/>
              <a:pathLst>
                <a:path w="496" h="538">
                  <a:moveTo>
                    <a:pt x="264" y="285"/>
                  </a:moveTo>
                  <a:lnTo>
                    <a:pt x="473" y="285"/>
                  </a:lnTo>
                  <a:cubicBezTo>
                    <a:pt x="483" y="285"/>
                    <a:pt x="496" y="285"/>
                    <a:pt x="496" y="269"/>
                  </a:cubicBezTo>
                  <a:cubicBezTo>
                    <a:pt x="496" y="253"/>
                    <a:pt x="483" y="253"/>
                    <a:pt x="473" y="253"/>
                  </a:cubicBezTo>
                  <a:lnTo>
                    <a:pt x="264" y="253"/>
                  </a:lnTo>
                  <a:lnTo>
                    <a:pt x="264" y="27"/>
                  </a:lnTo>
                  <a:cubicBezTo>
                    <a:pt x="264" y="15"/>
                    <a:pt x="264" y="0"/>
                    <a:pt x="249" y="0"/>
                  </a:cubicBezTo>
                  <a:cubicBezTo>
                    <a:pt x="234" y="0"/>
                    <a:pt x="234" y="15"/>
                    <a:pt x="234" y="27"/>
                  </a:cubicBezTo>
                  <a:lnTo>
                    <a:pt x="234" y="253"/>
                  </a:lnTo>
                  <a:lnTo>
                    <a:pt x="25" y="253"/>
                  </a:lnTo>
                  <a:cubicBezTo>
                    <a:pt x="14" y="253"/>
                    <a:pt x="0" y="253"/>
                    <a:pt x="0" y="269"/>
                  </a:cubicBezTo>
                  <a:cubicBezTo>
                    <a:pt x="0" y="285"/>
                    <a:pt x="14" y="285"/>
                    <a:pt x="25" y="285"/>
                  </a:cubicBezTo>
                  <a:lnTo>
                    <a:pt x="234" y="285"/>
                  </a:lnTo>
                  <a:lnTo>
                    <a:pt x="234" y="511"/>
                  </a:lnTo>
                  <a:cubicBezTo>
                    <a:pt x="234" y="522"/>
                    <a:pt x="234" y="538"/>
                    <a:pt x="249" y="538"/>
                  </a:cubicBezTo>
                  <a:cubicBezTo>
                    <a:pt x="264" y="538"/>
                    <a:pt x="264" y="522"/>
                    <a:pt x="264"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7BCE0454-3229-5743-85E0-B6F55E688035}"/>
                </a:ext>
              </a:extLst>
            </p:cNvPr>
            <p:cNvSpPr/>
            <p:nvPr/>
          </p:nvSpPr>
          <p:spPr>
            <a:xfrm>
              <a:off x="7031160" y="6211080"/>
              <a:ext cx="141120" cy="190800"/>
            </a:xfrm>
            <a:custGeom>
              <a:avLst/>
              <a:gdLst/>
              <a:ahLst/>
              <a:cxnLst>
                <a:cxn ang="3cd4">
                  <a:pos x="hc" y="t"/>
                </a:cxn>
                <a:cxn ang="cd2">
                  <a:pos x="l" y="vc"/>
                </a:cxn>
                <a:cxn ang="cd4">
                  <a:pos x="hc" y="b"/>
                </a:cxn>
                <a:cxn ang="0">
                  <a:pos x="r" y="vc"/>
                </a:cxn>
              </a:cxnLst>
              <a:rect l="l" t="t" r="r" b="b"/>
              <a:pathLst>
                <a:path w="393" h="531">
                  <a:moveTo>
                    <a:pt x="17" y="152"/>
                  </a:moveTo>
                  <a:cubicBezTo>
                    <a:pt x="46" y="59"/>
                    <a:pt x="127" y="59"/>
                    <a:pt x="136" y="59"/>
                  </a:cubicBezTo>
                  <a:cubicBezTo>
                    <a:pt x="249" y="59"/>
                    <a:pt x="258" y="199"/>
                    <a:pt x="258" y="264"/>
                  </a:cubicBezTo>
                  <a:cubicBezTo>
                    <a:pt x="258" y="313"/>
                    <a:pt x="254" y="326"/>
                    <a:pt x="247" y="342"/>
                  </a:cubicBezTo>
                  <a:cubicBezTo>
                    <a:pt x="232" y="401"/>
                    <a:pt x="210" y="494"/>
                    <a:pt x="210" y="516"/>
                  </a:cubicBezTo>
                  <a:cubicBezTo>
                    <a:pt x="210" y="525"/>
                    <a:pt x="213" y="531"/>
                    <a:pt x="219" y="531"/>
                  </a:cubicBezTo>
                  <a:cubicBezTo>
                    <a:pt x="229" y="531"/>
                    <a:pt x="235" y="512"/>
                    <a:pt x="242" y="481"/>
                  </a:cubicBezTo>
                  <a:cubicBezTo>
                    <a:pt x="261" y="414"/>
                    <a:pt x="268" y="368"/>
                    <a:pt x="271" y="342"/>
                  </a:cubicBezTo>
                  <a:cubicBezTo>
                    <a:pt x="273" y="333"/>
                    <a:pt x="273" y="322"/>
                    <a:pt x="276" y="311"/>
                  </a:cubicBezTo>
                  <a:cubicBezTo>
                    <a:pt x="300" y="232"/>
                    <a:pt x="349" y="112"/>
                    <a:pt x="378" y="48"/>
                  </a:cubicBezTo>
                  <a:cubicBezTo>
                    <a:pt x="383" y="38"/>
                    <a:pt x="393" y="20"/>
                    <a:pt x="393" y="16"/>
                  </a:cubicBezTo>
                  <a:cubicBezTo>
                    <a:pt x="393" y="9"/>
                    <a:pt x="385" y="9"/>
                    <a:pt x="383" y="9"/>
                  </a:cubicBezTo>
                  <a:cubicBezTo>
                    <a:pt x="381" y="9"/>
                    <a:pt x="376" y="9"/>
                    <a:pt x="374" y="15"/>
                  </a:cubicBezTo>
                  <a:cubicBezTo>
                    <a:pt x="335" y="91"/>
                    <a:pt x="305" y="172"/>
                    <a:pt x="276" y="253"/>
                  </a:cubicBezTo>
                  <a:cubicBezTo>
                    <a:pt x="274" y="229"/>
                    <a:pt x="274" y="167"/>
                    <a:pt x="246" y="88"/>
                  </a:cubicBezTo>
                  <a:cubicBezTo>
                    <a:pt x="227" y="40"/>
                    <a:pt x="197" y="0"/>
                    <a:pt x="146" y="0"/>
                  </a:cubicBezTo>
                  <a:cubicBezTo>
                    <a:pt x="53"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C84CDA84-AA1B-DB4E-BCA7-F61C700939DB}"/>
                </a:ext>
              </a:extLst>
            </p:cNvPr>
            <p:cNvSpPr/>
            <p:nvPr/>
          </p:nvSpPr>
          <p:spPr>
            <a:xfrm>
              <a:off x="71938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0552A07E-CE6E-0445-9347-A595955963B5}"/>
                </a:ext>
              </a:extLst>
            </p:cNvPr>
            <p:cNvSpPr/>
            <p:nvPr/>
          </p:nvSpPr>
          <p:spPr>
            <a:xfrm>
              <a:off x="740304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589FD74F-8A0B-1348-84EA-F9A65EE1C6C2}"/>
                </a:ext>
              </a:extLst>
            </p:cNvPr>
            <p:cNvSpPr/>
            <p:nvPr/>
          </p:nvSpPr>
          <p:spPr>
            <a:xfrm>
              <a:off x="75668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06039D76-99BA-9343-898A-B27AC4149C71}"/>
                </a:ext>
              </a:extLst>
            </p:cNvPr>
            <p:cNvSpPr/>
            <p:nvPr/>
          </p:nvSpPr>
          <p:spPr>
            <a:xfrm>
              <a:off x="76575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8B4BC5D6-3307-A140-91D9-23470C79BECF}"/>
                </a:ext>
              </a:extLst>
            </p:cNvPr>
            <p:cNvSpPr/>
            <p:nvPr/>
          </p:nvSpPr>
          <p:spPr>
            <a:xfrm>
              <a:off x="77763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8AB62CE-B9BE-DD49-B981-FA3FC7BE27D8}"/>
                </a:ext>
              </a:extLst>
            </p:cNvPr>
            <p:cNvSpPr/>
            <p:nvPr/>
          </p:nvSpPr>
          <p:spPr>
            <a:xfrm>
              <a:off x="7862400" y="6257160"/>
              <a:ext cx="138240" cy="149760"/>
            </a:xfrm>
            <a:custGeom>
              <a:avLst/>
              <a:gdLst/>
              <a:ahLst/>
              <a:cxnLst>
                <a:cxn ang="3cd4">
                  <a:pos x="hc" y="t"/>
                </a:cxn>
                <a:cxn ang="cd2">
                  <a:pos x="l" y="vc"/>
                </a:cxn>
                <a:cxn ang="cd4">
                  <a:pos x="hc" y="b"/>
                </a:cxn>
                <a:cxn ang="0">
                  <a:pos x="r" y="vc"/>
                </a:cxn>
              </a:cxnLst>
              <a:rect l="l" t="t" r="r" b="b"/>
              <a:pathLst>
                <a:path w="385" h="417">
                  <a:moveTo>
                    <a:pt x="205" y="221"/>
                  </a:moveTo>
                  <a:lnTo>
                    <a:pt x="366" y="221"/>
                  </a:lnTo>
                  <a:cubicBezTo>
                    <a:pt x="373" y="221"/>
                    <a:pt x="385" y="221"/>
                    <a:pt x="385" y="209"/>
                  </a:cubicBezTo>
                  <a:cubicBezTo>
                    <a:pt x="385" y="194"/>
                    <a:pt x="373" y="194"/>
                    <a:pt x="366" y="194"/>
                  </a:cubicBezTo>
                  <a:lnTo>
                    <a:pt x="205" y="194"/>
                  </a:lnTo>
                  <a:lnTo>
                    <a:pt x="205" y="20"/>
                  </a:lnTo>
                  <a:cubicBezTo>
                    <a:pt x="205" y="13"/>
                    <a:pt x="205" y="0"/>
                    <a:pt x="193" y="0"/>
                  </a:cubicBezTo>
                  <a:cubicBezTo>
                    <a:pt x="180" y="0"/>
                    <a:pt x="180" y="13"/>
                    <a:pt x="180" y="20"/>
                  </a:cubicBezTo>
                  <a:lnTo>
                    <a:pt x="180" y="194"/>
                  </a:lnTo>
                  <a:lnTo>
                    <a:pt x="19" y="194"/>
                  </a:lnTo>
                  <a:cubicBezTo>
                    <a:pt x="12" y="194"/>
                    <a:pt x="0" y="194"/>
                    <a:pt x="0" y="209"/>
                  </a:cubicBezTo>
                  <a:cubicBezTo>
                    <a:pt x="0" y="221"/>
                    <a:pt x="12" y="221"/>
                    <a:pt x="19" y="221"/>
                  </a:cubicBezTo>
                  <a:lnTo>
                    <a:pt x="180" y="221"/>
                  </a:lnTo>
                  <a:lnTo>
                    <a:pt x="180" y="395"/>
                  </a:lnTo>
                  <a:cubicBezTo>
                    <a:pt x="180" y="403"/>
                    <a:pt x="180" y="417"/>
                    <a:pt x="193" y="417"/>
                  </a:cubicBezTo>
                  <a:cubicBezTo>
                    <a:pt x="205" y="417"/>
                    <a:pt x="205" y="404"/>
                    <a:pt x="205" y="3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6824EE75-6BF9-BB40-85E8-B18ECC25CC08}"/>
                </a:ext>
              </a:extLst>
            </p:cNvPr>
            <p:cNvSpPr/>
            <p:nvPr/>
          </p:nvSpPr>
          <p:spPr>
            <a:xfrm>
              <a:off x="8033760" y="6247800"/>
              <a:ext cx="68400" cy="134640"/>
            </a:xfrm>
            <a:custGeom>
              <a:avLst/>
              <a:gdLst/>
              <a:ahLst/>
              <a:cxnLst>
                <a:cxn ang="3cd4">
                  <a:pos x="hc" y="t"/>
                </a:cxn>
                <a:cxn ang="cd2">
                  <a:pos x="l" y="vc"/>
                </a:cxn>
                <a:cxn ang="cd4">
                  <a:pos x="hc" y="b"/>
                </a:cxn>
                <a:cxn ang="0">
                  <a:pos x="r" y="vc"/>
                </a:cxn>
              </a:cxnLst>
              <a:rect l="l" t="t" r="r" b="b"/>
              <a:pathLst>
                <a:path w="191" h="375">
                  <a:moveTo>
                    <a:pt x="119" y="16"/>
                  </a:moveTo>
                  <a:cubicBezTo>
                    <a:pt x="119" y="0"/>
                    <a:pt x="119" y="0"/>
                    <a:pt x="103" y="0"/>
                  </a:cubicBezTo>
                  <a:cubicBezTo>
                    <a:pt x="69" y="35"/>
                    <a:pt x="22" y="37"/>
                    <a:pt x="0" y="37"/>
                  </a:cubicBezTo>
                  <a:lnTo>
                    <a:pt x="0" y="57"/>
                  </a:lnTo>
                  <a:cubicBezTo>
                    <a:pt x="12" y="57"/>
                    <a:pt x="47" y="57"/>
                    <a:pt x="76" y="40"/>
                  </a:cubicBezTo>
                  <a:lnTo>
                    <a:pt x="76" y="329"/>
                  </a:lnTo>
                  <a:cubicBezTo>
                    <a:pt x="76" y="348"/>
                    <a:pt x="76" y="355"/>
                    <a:pt x="24" y="355"/>
                  </a:cubicBezTo>
                  <a:lnTo>
                    <a:pt x="3" y="355"/>
                  </a:lnTo>
                  <a:lnTo>
                    <a:pt x="3" y="375"/>
                  </a:lnTo>
                  <a:cubicBezTo>
                    <a:pt x="14" y="375"/>
                    <a:pt x="78" y="373"/>
                    <a:pt x="97" y="373"/>
                  </a:cubicBezTo>
                  <a:cubicBezTo>
                    <a:pt x="114" y="373"/>
                    <a:pt x="180" y="375"/>
                    <a:pt x="191" y="375"/>
                  </a:cubicBezTo>
                  <a:lnTo>
                    <a:pt x="191" y="355"/>
                  </a:lnTo>
                  <a:lnTo>
                    <a:pt x="171" y="355"/>
                  </a:lnTo>
                  <a:cubicBezTo>
                    <a:pt x="119" y="355"/>
                    <a:pt x="119" y="348"/>
                    <a:pt x="119" y="3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7F553112-D56E-8748-AB0D-56277AEBF66F}"/>
                </a:ext>
              </a:extLst>
            </p:cNvPr>
            <p:cNvSpPr/>
            <p:nvPr/>
          </p:nvSpPr>
          <p:spPr>
            <a:xfrm>
              <a:off x="822420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1356B286-F549-624B-ACD8-BAFCDC9AB56D}"/>
                </a:ext>
              </a:extLst>
            </p:cNvPr>
            <p:cNvSpPr/>
            <p:nvPr/>
          </p:nvSpPr>
          <p:spPr>
            <a:xfrm>
              <a:off x="8504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3E393469-B968-0347-8A1E-51B1C8FCE566}"/>
                </a:ext>
              </a:extLst>
            </p:cNvPr>
            <p:cNvSpPr/>
            <p:nvPr/>
          </p:nvSpPr>
          <p:spPr>
            <a:xfrm>
              <a:off x="862488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9"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F55ABA51-8489-BD46-A75C-208805A13D9B}"/>
                </a:ext>
              </a:extLst>
            </p:cNvPr>
            <p:cNvSpPr/>
            <p:nvPr/>
          </p:nvSpPr>
          <p:spPr>
            <a:xfrm>
              <a:off x="870660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26EFE615-DA81-BA49-A1B2-6E30DE519D5C}"/>
                </a:ext>
              </a:extLst>
            </p:cNvPr>
            <p:cNvSpPr/>
            <p:nvPr/>
          </p:nvSpPr>
          <p:spPr>
            <a:xfrm>
              <a:off x="8801279" y="6122160"/>
              <a:ext cx="36720" cy="289440"/>
            </a:xfrm>
            <a:custGeom>
              <a:avLst/>
              <a:gdLst/>
              <a:ahLst/>
              <a:cxnLst>
                <a:cxn ang="3cd4">
                  <a:pos x="hc" y="t"/>
                </a:cxn>
                <a:cxn ang="cd2">
                  <a:pos x="l" y="vc"/>
                </a:cxn>
                <a:cxn ang="cd4">
                  <a:pos x="hc" y="b"/>
                </a:cxn>
                <a:cxn ang="0">
                  <a:pos x="r" y="vc"/>
                </a:cxn>
              </a:cxnLst>
              <a:rect l="l" t="t" r="r" b="b"/>
              <a:pathLst>
                <a:path w="103" h="805">
                  <a:moveTo>
                    <a:pt x="103" y="0"/>
                  </a:moveTo>
                  <a:lnTo>
                    <a:pt x="0" y="0"/>
                  </a:lnTo>
                  <a:lnTo>
                    <a:pt x="0" y="33"/>
                  </a:lnTo>
                  <a:lnTo>
                    <a:pt x="73" y="33"/>
                  </a:lnTo>
                  <a:lnTo>
                    <a:pt x="73" y="774"/>
                  </a:lnTo>
                  <a:lnTo>
                    <a:pt x="0" y="774"/>
                  </a:lnTo>
                  <a:lnTo>
                    <a:pt x="0" y="805"/>
                  </a:lnTo>
                  <a:lnTo>
                    <a:pt x="103"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88" name="TextBox 87">
            <a:extLst>
              <a:ext uri="{FF2B5EF4-FFF2-40B4-BE49-F238E27FC236}">
                <a16:creationId xmlns:a16="http://schemas.microsoft.com/office/drawing/2014/main" id="{79A1C4F7-864C-6F43-975F-8B80C4DEB98D}"/>
              </a:ext>
            </a:extLst>
          </p:cNvPr>
          <p:cNvSpPr txBox="1"/>
          <p:nvPr/>
        </p:nvSpPr>
        <p:spPr>
          <a:xfrm>
            <a:off x="1226160" y="5486400"/>
            <a:ext cx="3568711"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Hint: remember the Bellman eqn:</a:t>
            </a:r>
          </a:p>
        </p:txBody>
      </p:sp>
      <p:sp>
        <p:nvSpPr>
          <p:cNvPr id="91" name="TextBox 90">
            <a:extLst>
              <a:ext uri="{FF2B5EF4-FFF2-40B4-BE49-F238E27FC236}">
                <a16:creationId xmlns:a16="http://schemas.microsoft.com/office/drawing/2014/main" id="{32D86C61-863A-0E48-B130-B7EFCE976412}"/>
              </a:ext>
            </a:extLst>
          </p:cNvPr>
          <p:cNvSpPr txBox="1"/>
          <p:nvPr/>
        </p:nvSpPr>
        <p:spPr>
          <a:xfrm>
            <a:off x="1200449" y="1445184"/>
            <a:ext cx="6913024" cy="168266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procedure:</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1. calculate the action-value function,             , for the latest policy,</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2. use Q to calculate a better policy:</a:t>
            </a:r>
          </a:p>
        </p:txBody>
      </p:sp>
      <p:grpSp>
        <p:nvGrpSpPr>
          <p:cNvPr id="92" name="Group 91" descr="28§display§\pi'(s) = \arg\max_{a} Q^\pi(s,a)§svg§600§FALSE" title="TexMaths">
            <a:extLst>
              <a:ext uri="{FF2B5EF4-FFF2-40B4-BE49-F238E27FC236}">
                <a16:creationId xmlns:a16="http://schemas.microsoft.com/office/drawing/2014/main" id="{4605F373-239D-3B46-828B-6D687EBDDF77}"/>
              </a:ext>
            </a:extLst>
          </p:cNvPr>
          <p:cNvGrpSpPr/>
          <p:nvPr/>
        </p:nvGrpSpPr>
        <p:grpSpPr>
          <a:xfrm>
            <a:off x="5036664" y="2721410"/>
            <a:ext cx="3546000" cy="522000"/>
            <a:chOff x="5049360" y="2109960"/>
            <a:chExt cx="3546000" cy="522000"/>
          </a:xfrm>
        </p:grpSpPr>
        <p:sp>
          <p:nvSpPr>
            <p:cNvPr id="93" name="Freeform 92">
              <a:extLst>
                <a:ext uri="{FF2B5EF4-FFF2-40B4-BE49-F238E27FC236}">
                  <a16:creationId xmlns:a16="http://schemas.microsoft.com/office/drawing/2014/main" id="{3C0FEDCC-C500-914E-AD12-E1A8E26FEAE5}"/>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981D341F-F47B-714F-B7D1-1C319FFB708D}"/>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307253E8-A77F-F147-B503-C0DE6F4D8BED}"/>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A04264FE-E9AF-CA4F-A90D-78C6BCFAFEC3}"/>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5860FC1-2C12-3444-8892-0806C4EB36FA}"/>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06111FD5-CAC8-4848-95D6-949406FD9343}"/>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A3685BD9-28E7-064F-9993-46FE9D6BC558}"/>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D70B4CEB-A315-A542-A21C-50668CFDF7FA}"/>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E61AFE5E-E84F-2941-980E-360A3FA7463C}"/>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C7F1347-1D9E-4E4A-A255-FED2DD9F0174}"/>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8566CFB3-45A1-3D4D-A64A-7CCAAF5D2DA4}"/>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1ADEE8AE-6EB4-ED41-8C3D-F56CDD0CBC89}"/>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EFDFC81E-8855-764A-8715-ED2B11469B7E}"/>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92F41DD-9C6A-FC46-92B1-233E9349B678}"/>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1273A11C-7AE6-F34D-BEB4-6070C9D0F825}"/>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846BF50F-3E0D-3E41-9033-0FCAE5BF1837}"/>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809AF563-317B-C14C-AC80-0059754C6C0B}"/>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BF0910BC-8967-4043-A42E-8B8EA46A9FDA}"/>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6DE32C29-A35E-7B44-B8DE-28630E899451}"/>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10E1FD5C-0547-4040-944F-C13D072450CC}"/>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80EC3834-0EC0-A04D-BEA0-159A1A71664D}"/>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4" name="Group 113" descr="18§display§V^\pi(s)§svg§600§FALSE" title="TexMaths">
            <a:extLst>
              <a:ext uri="{FF2B5EF4-FFF2-40B4-BE49-F238E27FC236}">
                <a16:creationId xmlns:a16="http://schemas.microsoft.com/office/drawing/2014/main" id="{A1A06F74-418A-DB45-95F0-B248F1BBA56D}"/>
              </a:ext>
            </a:extLst>
          </p:cNvPr>
          <p:cNvGrpSpPr/>
          <p:nvPr/>
        </p:nvGrpSpPr>
        <p:grpSpPr>
          <a:xfrm>
            <a:off x="5090249" y="2013623"/>
            <a:ext cx="736920" cy="284760"/>
            <a:chOff x="5114520" y="1483199"/>
            <a:chExt cx="736920" cy="284760"/>
          </a:xfrm>
        </p:grpSpPr>
        <p:sp>
          <p:nvSpPr>
            <p:cNvPr id="115" name="Freeform 114">
              <a:extLst>
                <a:ext uri="{FF2B5EF4-FFF2-40B4-BE49-F238E27FC236}">
                  <a16:creationId xmlns:a16="http://schemas.microsoft.com/office/drawing/2014/main" id="{3C6F0CE8-5C7A-C94F-B735-EAD9CE25E137}"/>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16C3972-EF38-2049-882D-2EEE2E371708}"/>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540B3EA8-E350-BB45-81A2-4ECA3129C65F}"/>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67730B96-F6C3-9742-9084-7A360532EA9D}"/>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88B40366-731C-104F-A25C-F519E304CC87}"/>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90CEBC86-CA81-E84D-9599-3FD63F686EFD}"/>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21" name="Group 120" descr="28§display§\pi§svg§600§FALSE" title="TexMaths">
            <a:extLst>
              <a:ext uri="{FF2B5EF4-FFF2-40B4-BE49-F238E27FC236}">
                <a16:creationId xmlns:a16="http://schemas.microsoft.com/office/drawing/2014/main" id="{130112DF-FD76-5944-9FB6-07CF8F0B8ACD}"/>
              </a:ext>
            </a:extLst>
          </p:cNvPr>
          <p:cNvGrpSpPr/>
          <p:nvPr/>
        </p:nvGrpSpPr>
        <p:grpSpPr>
          <a:xfrm>
            <a:off x="8028929" y="2051785"/>
            <a:ext cx="267840" cy="196200"/>
            <a:chOff x="8053200" y="1521360"/>
            <a:chExt cx="267840" cy="196200"/>
          </a:xfrm>
        </p:grpSpPr>
        <p:sp>
          <p:nvSpPr>
            <p:cNvPr id="122" name="Freeform 121">
              <a:extLst>
                <a:ext uri="{FF2B5EF4-FFF2-40B4-BE49-F238E27FC236}">
                  <a16:creationId xmlns:a16="http://schemas.microsoft.com/office/drawing/2014/main" id="{53E4DA71-DB87-D94A-94A3-BF852C90A7EB}"/>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BA692A8-391E-0144-9177-6015801696BD}"/>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4" name="Title 123">
            <a:extLst>
              <a:ext uri="{FF2B5EF4-FFF2-40B4-BE49-F238E27FC236}">
                <a16:creationId xmlns:a16="http://schemas.microsoft.com/office/drawing/2014/main" id="{D8DC3957-DCA9-D74C-8A6B-B5734008E236}"/>
              </a:ext>
            </a:extLst>
          </p:cNvPr>
          <p:cNvSpPr>
            <a:spLocks noGrp="1"/>
          </p:cNvSpPr>
          <p:nvPr>
            <p:ph type="title"/>
          </p:nvPr>
        </p:nvSpPr>
        <p:spPr>
          <a:xfrm>
            <a:off x="693043" y="402483"/>
            <a:ext cx="8694539" cy="1145804"/>
          </a:xfrm>
        </p:spPr>
        <p:txBody>
          <a:bodyPr/>
          <a:lstStyle/>
          <a:p>
            <a:r>
              <a:rPr lang="en-US" dirty="0"/>
              <a:t>Think-pair-share</a:t>
            </a:r>
          </a:p>
        </p:txBody>
      </p:sp>
      <p:sp>
        <p:nvSpPr>
          <p:cNvPr id="125" name="Freeform 124">
            <a:extLst>
              <a:ext uri="{FF2B5EF4-FFF2-40B4-BE49-F238E27FC236}">
                <a16:creationId xmlns:a16="http://schemas.microsoft.com/office/drawing/2014/main" id="{5D29A697-07DA-FC42-85B1-C1F962279CAB}"/>
              </a:ext>
            </a:extLst>
          </p:cNvPr>
          <p:cNvSpPr/>
          <p:nvPr/>
        </p:nvSpPr>
        <p:spPr>
          <a:xfrm>
            <a:off x="5363087" y="6784008"/>
            <a:ext cx="3406154" cy="639025"/>
          </a:xfrm>
          <a:custGeom>
            <a:avLst>
              <a:gd name="f0" fmla="val 3441"/>
              <a:gd name="f1" fmla="val -938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dirty="0">
                <a:latin typeface="Liberation Sans" pitchFamily="18"/>
                <a:ea typeface="Noto Sans CJK SC Regular" pitchFamily="2"/>
                <a:cs typeface="FreeSans" pitchFamily="2"/>
              </a:rPr>
              <a:t>Use 4-tuple version</a:t>
            </a:r>
          </a:p>
        </p:txBody>
      </p:sp>
    </p:spTree>
    <p:extLst>
      <p:ext uri="{BB962C8B-B14F-4D97-AF65-F5344CB8AC3E}">
        <p14:creationId xmlns:p14="http://schemas.microsoft.com/office/powerpoint/2010/main" val="1333074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C14E6-8E23-344C-8049-E06323D9B572}"/>
              </a:ext>
            </a:extLst>
          </p:cNvPr>
          <p:cNvSpPr txBox="1"/>
          <p:nvPr/>
        </p:nvSpPr>
        <p:spPr>
          <a:xfrm>
            <a:off x="1164449" y="3547944"/>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9DE93375-1BF2-1343-862D-BFC587E5DA5B}"/>
              </a:ext>
            </a:extLst>
          </p:cNvPr>
          <p:cNvGrpSpPr/>
          <p:nvPr/>
        </p:nvGrpSpPr>
        <p:grpSpPr>
          <a:xfrm>
            <a:off x="4106729" y="3578184"/>
            <a:ext cx="982440" cy="273960"/>
            <a:chOff x="4131000" y="3047760"/>
            <a:chExt cx="982440" cy="273960"/>
          </a:xfrm>
        </p:grpSpPr>
        <p:sp>
          <p:nvSpPr>
            <p:cNvPr id="5" name="Freeform 4">
              <a:extLst>
                <a:ext uri="{FF2B5EF4-FFF2-40B4-BE49-F238E27FC236}">
                  <a16:creationId xmlns:a16="http://schemas.microsoft.com/office/drawing/2014/main" id="{48CD919A-005B-9C42-A1F0-887A03A31297}"/>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647DC14E-6272-2842-AD95-E32D4EC8C08E}"/>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3671D8FE-7886-AE4F-9C26-91E5F9E8C7AA}"/>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41486C9-D2A0-AF40-81FD-7EE5F6E2401E}"/>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BB689871-9A3B-2243-898B-A8961E775ADB}"/>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46C921E-F848-7E40-B57E-071364B7B2B3}"/>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26D281B9-50E0-424D-96EF-3F22D117EA3C}"/>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3CDFAED4-7991-AB47-9F9F-E63A3EA230BE}"/>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8D955505-99F8-CF43-9F87-97A853E55CDF}"/>
              </a:ext>
            </a:extLst>
          </p:cNvPr>
          <p:cNvGrpSpPr/>
          <p:nvPr/>
        </p:nvGrpSpPr>
        <p:grpSpPr>
          <a:xfrm>
            <a:off x="5724209" y="3587544"/>
            <a:ext cx="743400" cy="307080"/>
            <a:chOff x="5748480" y="3057120"/>
            <a:chExt cx="743400" cy="307080"/>
          </a:xfrm>
        </p:grpSpPr>
        <p:sp>
          <p:nvSpPr>
            <p:cNvPr id="14" name="Freeform 13">
              <a:extLst>
                <a:ext uri="{FF2B5EF4-FFF2-40B4-BE49-F238E27FC236}">
                  <a16:creationId xmlns:a16="http://schemas.microsoft.com/office/drawing/2014/main" id="{0E7D4F72-7354-6C48-A428-10621B459321}"/>
                </a:ext>
              </a:extLst>
            </p:cNvPr>
            <p:cNvSpPr/>
            <p:nvPr/>
          </p:nvSpPr>
          <p:spPr>
            <a:xfrm>
              <a:off x="5748480" y="305784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9F719123-ABAB-EB49-976E-D6F2B97508DB}"/>
                </a:ext>
              </a:extLst>
            </p:cNvPr>
            <p:cNvSpPr/>
            <p:nvPr/>
          </p:nvSpPr>
          <p:spPr>
            <a:xfrm>
              <a:off x="5764680" y="3077279"/>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78B9EE6-3E95-B343-BB94-18D153EDB3FA}"/>
                </a:ext>
              </a:extLst>
            </p:cNvPr>
            <p:cNvSpPr/>
            <p:nvPr/>
          </p:nvSpPr>
          <p:spPr>
            <a:xfrm>
              <a:off x="5988240" y="3067559"/>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BDE5B28-ECE4-5D4F-B748-5C82110FFC03}"/>
                </a:ext>
              </a:extLst>
            </p:cNvPr>
            <p:cNvSpPr/>
            <p:nvPr/>
          </p:nvSpPr>
          <p:spPr>
            <a:xfrm>
              <a:off x="6163560" y="305712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4EE7832D-783F-6F42-887D-DE8AC4D42035}"/>
                </a:ext>
              </a:extLst>
            </p:cNvPr>
            <p:cNvSpPr/>
            <p:nvPr/>
          </p:nvSpPr>
          <p:spPr>
            <a:xfrm>
              <a:off x="6260760" y="315144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A37B345A-DB3B-4840-B888-7B1BA1416D4C}"/>
                </a:ext>
              </a:extLst>
            </p:cNvPr>
            <p:cNvSpPr/>
            <p:nvPr/>
          </p:nvSpPr>
          <p:spPr>
            <a:xfrm>
              <a:off x="6396839" y="305712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0" name="Group 19" descr="22§display§Q^\pi(s_{t} = s, a_t=a)=§svg§600§FALSE" title="TexMaths">
            <a:extLst>
              <a:ext uri="{FF2B5EF4-FFF2-40B4-BE49-F238E27FC236}">
                <a16:creationId xmlns:a16="http://schemas.microsoft.com/office/drawing/2014/main" id="{5EE74842-F125-6B4D-85B1-632BF0ABCABE}"/>
              </a:ext>
            </a:extLst>
          </p:cNvPr>
          <p:cNvGrpSpPr/>
          <p:nvPr/>
        </p:nvGrpSpPr>
        <p:grpSpPr>
          <a:xfrm>
            <a:off x="1249049" y="4553784"/>
            <a:ext cx="3115440" cy="348120"/>
            <a:chOff x="1273320" y="4023360"/>
            <a:chExt cx="3115440" cy="348120"/>
          </a:xfrm>
        </p:grpSpPr>
        <p:sp>
          <p:nvSpPr>
            <p:cNvPr id="21" name="Freeform 20">
              <a:extLst>
                <a:ext uri="{FF2B5EF4-FFF2-40B4-BE49-F238E27FC236}">
                  <a16:creationId xmlns:a16="http://schemas.microsoft.com/office/drawing/2014/main" id="{AF857F41-0D64-8543-93E7-DCC78C5B3E88}"/>
                </a:ext>
              </a:extLst>
            </p:cNvPr>
            <p:cNvSpPr/>
            <p:nvPr/>
          </p:nvSpPr>
          <p:spPr>
            <a:xfrm>
              <a:off x="1273320" y="4024079"/>
              <a:ext cx="3115440" cy="347400"/>
            </a:xfrm>
            <a:custGeom>
              <a:avLst/>
              <a:gdLst/>
              <a:ahLst/>
              <a:cxnLst>
                <a:cxn ang="3cd4">
                  <a:pos x="hc" y="t"/>
                </a:cxn>
                <a:cxn ang="cd2">
                  <a:pos x="l" y="vc"/>
                </a:cxn>
                <a:cxn ang="cd4">
                  <a:pos x="hc" y="b"/>
                </a:cxn>
                <a:cxn ang="0">
                  <a:pos x="r" y="vc"/>
                </a:cxn>
              </a:cxnLst>
              <a:rect l="l" t="t" r="r" b="b"/>
              <a:pathLst>
                <a:path w="8655" h="966">
                  <a:moveTo>
                    <a:pt x="4328" y="966"/>
                  </a:moveTo>
                  <a:lnTo>
                    <a:pt x="0" y="966"/>
                  </a:lnTo>
                  <a:lnTo>
                    <a:pt x="0" y="0"/>
                  </a:lnTo>
                  <a:lnTo>
                    <a:pt x="8655" y="0"/>
                  </a:lnTo>
                  <a:lnTo>
                    <a:pt x="865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97CABCB3-E624-184F-85D5-623E378CF8A2}"/>
                </a:ext>
              </a:extLst>
            </p:cNvPr>
            <p:cNvSpPr/>
            <p:nvPr/>
          </p:nvSpPr>
          <p:spPr>
            <a:xfrm>
              <a:off x="1290600" y="4039199"/>
              <a:ext cx="241200" cy="313200"/>
            </a:xfrm>
            <a:custGeom>
              <a:avLst/>
              <a:gdLst/>
              <a:ahLst/>
              <a:cxnLst>
                <a:cxn ang="3cd4">
                  <a:pos x="hc" y="t"/>
                </a:cxn>
                <a:cxn ang="cd2">
                  <a:pos x="l" y="vc"/>
                </a:cxn>
                <a:cxn ang="cd4">
                  <a:pos x="hc" y="b"/>
                </a:cxn>
                <a:cxn ang="0">
                  <a:pos x="r" y="vc"/>
                </a:cxn>
              </a:cxnLst>
              <a:rect l="l" t="t" r="r" b="b"/>
              <a:pathLst>
                <a:path w="671" h="871">
                  <a:moveTo>
                    <a:pt x="376" y="678"/>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700"/>
                    <a:pt x="343" y="691"/>
                  </a:cubicBezTo>
                  <a:cubicBezTo>
                    <a:pt x="339" y="750"/>
                    <a:pt x="339" y="752"/>
                    <a:pt x="339" y="766"/>
                  </a:cubicBezTo>
                  <a:cubicBezTo>
                    <a:pt x="339" y="796"/>
                    <a:pt x="339" y="871"/>
                    <a:pt x="420" y="871"/>
                  </a:cubicBezTo>
                  <a:cubicBezTo>
                    <a:pt x="535" y="871"/>
                    <a:pt x="581" y="693"/>
                    <a:pt x="581" y="684"/>
                  </a:cubicBezTo>
                  <a:cubicBezTo>
                    <a:pt x="581" y="675"/>
                    <a:pt x="574" y="673"/>
                    <a:pt x="572" y="673"/>
                  </a:cubicBezTo>
                  <a:cubicBezTo>
                    <a:pt x="563" y="673"/>
                    <a:pt x="561" y="678"/>
                    <a:pt x="559" y="684"/>
                  </a:cubicBezTo>
                  <a:cubicBezTo>
                    <a:pt x="537" y="752"/>
                    <a:pt x="480" y="777"/>
                    <a:pt x="447" y="777"/>
                  </a:cubicBezTo>
                  <a:cubicBezTo>
                    <a:pt x="400" y="777"/>
                    <a:pt x="387" y="750"/>
                    <a:pt x="376" y="678"/>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5"/>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1"/>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0406A34B-9851-1B40-BED2-DEBB7A7B1031}"/>
                </a:ext>
              </a:extLst>
            </p:cNvPr>
            <p:cNvSpPr/>
            <p:nvPr/>
          </p:nvSpPr>
          <p:spPr>
            <a:xfrm>
              <a:off x="1558440" y="40352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926210F-9B76-C049-B72E-7AC55F2D9671}"/>
                </a:ext>
              </a:extLst>
            </p:cNvPr>
            <p:cNvSpPr/>
            <p:nvPr/>
          </p:nvSpPr>
          <p:spPr>
            <a:xfrm>
              <a:off x="1770840" y="402336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D4E9EA5F-DBA9-1440-8954-86A6B9FE8B43}"/>
                </a:ext>
              </a:extLst>
            </p:cNvPr>
            <p:cNvSpPr/>
            <p:nvPr/>
          </p:nvSpPr>
          <p:spPr>
            <a:xfrm>
              <a:off x="1889640"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1701FE08-AC23-0949-99DB-63700C6E5097}"/>
                </a:ext>
              </a:extLst>
            </p:cNvPr>
            <p:cNvSpPr/>
            <p:nvPr/>
          </p:nvSpPr>
          <p:spPr>
            <a:xfrm>
              <a:off x="204408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3"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85A1AA89-2CAA-DB4F-8109-755EF75D76B1}"/>
                </a:ext>
              </a:extLst>
            </p:cNvPr>
            <p:cNvSpPr/>
            <p:nvPr/>
          </p:nvSpPr>
          <p:spPr>
            <a:xfrm>
              <a:off x="227196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6E483283-B268-494F-B15D-2AC8B45DDB69}"/>
                </a:ext>
              </a:extLst>
            </p:cNvPr>
            <p:cNvSpPr/>
            <p:nvPr/>
          </p:nvSpPr>
          <p:spPr>
            <a:xfrm>
              <a:off x="2636999"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B12FD859-399B-BD48-A1E6-2A645BADDA94}"/>
                </a:ext>
              </a:extLst>
            </p:cNvPr>
            <p:cNvSpPr/>
            <p:nvPr/>
          </p:nvSpPr>
          <p:spPr>
            <a:xfrm>
              <a:off x="2811240" y="424764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D9AE3B2E-35BA-1C42-8C87-0A9E314181CC}"/>
                </a:ext>
              </a:extLst>
            </p:cNvPr>
            <p:cNvSpPr/>
            <p:nvPr/>
          </p:nvSpPr>
          <p:spPr>
            <a:xfrm>
              <a:off x="295020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53B88E2F-6811-5D4D-B3B7-66164AFAF7C0}"/>
                </a:ext>
              </a:extLst>
            </p:cNvPr>
            <p:cNvSpPr/>
            <p:nvPr/>
          </p:nvSpPr>
          <p:spPr>
            <a:xfrm>
              <a:off x="312912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A34936A-7C28-A84F-8F2D-48E3B2240634}"/>
                </a:ext>
              </a:extLst>
            </p:cNvPr>
            <p:cNvSpPr/>
            <p:nvPr/>
          </p:nvSpPr>
          <p:spPr>
            <a:xfrm>
              <a:off x="335808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14DA5980-3CAC-6349-92CA-D789A5BBBD50}"/>
                </a:ext>
              </a:extLst>
            </p:cNvPr>
            <p:cNvSpPr/>
            <p:nvPr/>
          </p:nvSpPr>
          <p:spPr>
            <a:xfrm>
              <a:off x="371844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D0804F56-F909-9242-8F1A-ABEE53190B73}"/>
                </a:ext>
              </a:extLst>
            </p:cNvPr>
            <p:cNvSpPr/>
            <p:nvPr/>
          </p:nvSpPr>
          <p:spPr>
            <a:xfrm>
              <a:off x="3907440" y="402336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4376D90-A903-604D-8567-B0292FDD8E23}"/>
                </a:ext>
              </a:extLst>
            </p:cNvPr>
            <p:cNvSpPr/>
            <p:nvPr/>
          </p:nvSpPr>
          <p:spPr>
            <a:xfrm>
              <a:off x="413892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6" name="Freeform 35">
            <a:extLst>
              <a:ext uri="{FF2B5EF4-FFF2-40B4-BE49-F238E27FC236}">
                <a16:creationId xmlns:a16="http://schemas.microsoft.com/office/drawing/2014/main" id="{188AE50E-0750-7448-9691-A27DA7E2273A}"/>
              </a:ext>
            </a:extLst>
          </p:cNvPr>
          <p:cNvSpPr/>
          <p:nvPr/>
        </p:nvSpPr>
        <p:spPr>
          <a:xfrm>
            <a:off x="4456289" y="4096585"/>
            <a:ext cx="5160600" cy="1371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FF00FF"/>
            </a:solidFill>
            <a:prstDash val="solid"/>
          </a:ln>
        </p:spPr>
        <p:txBody>
          <a:bodyPr wrap="none" lIns="99360" tIns="54360" rIns="99360" bIns="5436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37" name="Group 36" descr="28§display§V^\pi(s_{t} = s) = \sum_{a} \pi(a|s) \sum_{s',r} p(s',r|s,a) [ r + \gamma V^\pi(s_{t+1} = s') ]§svg§600§FALSE" title="TexMaths">
            <a:extLst>
              <a:ext uri="{FF2B5EF4-FFF2-40B4-BE49-F238E27FC236}">
                <a16:creationId xmlns:a16="http://schemas.microsoft.com/office/drawing/2014/main" id="{BACB7A21-71F3-9D46-BF3C-72FFB58650F3}"/>
              </a:ext>
            </a:extLst>
          </p:cNvPr>
          <p:cNvGrpSpPr/>
          <p:nvPr/>
        </p:nvGrpSpPr>
        <p:grpSpPr>
          <a:xfrm>
            <a:off x="2005561" y="6035040"/>
            <a:ext cx="6864120" cy="689400"/>
            <a:chOff x="2005560" y="6035040"/>
            <a:chExt cx="6864120" cy="689400"/>
          </a:xfrm>
        </p:grpSpPr>
        <p:sp>
          <p:nvSpPr>
            <p:cNvPr id="38" name="Freeform 37">
              <a:extLst>
                <a:ext uri="{FF2B5EF4-FFF2-40B4-BE49-F238E27FC236}">
                  <a16:creationId xmlns:a16="http://schemas.microsoft.com/office/drawing/2014/main" id="{AF6FE685-FFB9-FC46-A750-11EE9E7BBFD8}"/>
                </a:ext>
              </a:extLst>
            </p:cNvPr>
            <p:cNvSpPr/>
            <p:nvPr/>
          </p:nvSpPr>
          <p:spPr>
            <a:xfrm>
              <a:off x="2005560" y="6035040"/>
              <a:ext cx="6864120" cy="688679"/>
            </a:xfrm>
            <a:custGeom>
              <a:avLst/>
              <a:gdLst/>
              <a:ahLst/>
              <a:cxnLst>
                <a:cxn ang="3cd4">
                  <a:pos x="hc" y="t"/>
                </a:cxn>
                <a:cxn ang="cd2">
                  <a:pos x="l" y="vc"/>
                </a:cxn>
                <a:cxn ang="cd4">
                  <a:pos x="hc" y="b"/>
                </a:cxn>
                <a:cxn ang="0">
                  <a:pos x="r" y="vc"/>
                </a:cxn>
              </a:cxnLst>
              <a:rect l="l" t="t" r="r" b="b"/>
              <a:pathLst>
                <a:path w="19068" h="1914">
                  <a:moveTo>
                    <a:pt x="9533" y="1914"/>
                  </a:moveTo>
                  <a:lnTo>
                    <a:pt x="0" y="1914"/>
                  </a:lnTo>
                  <a:lnTo>
                    <a:pt x="0" y="0"/>
                  </a:lnTo>
                  <a:lnTo>
                    <a:pt x="19068" y="0"/>
                  </a:lnTo>
                  <a:lnTo>
                    <a:pt x="19068" y="19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0170D69B-3A8F-9B4A-B9D9-903540DA3FF5}"/>
                </a:ext>
              </a:extLst>
            </p:cNvPr>
            <p:cNvSpPr/>
            <p:nvPr/>
          </p:nvSpPr>
          <p:spPr>
            <a:xfrm>
              <a:off x="20206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7B4E300A-D1FF-774F-858C-E776C14188E2}"/>
                </a:ext>
              </a:extLst>
            </p:cNvPr>
            <p:cNvSpPr/>
            <p:nvPr/>
          </p:nvSpPr>
          <p:spPr>
            <a:xfrm>
              <a:off x="222948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4D5E539E-7342-D040-BA36-5AA4D28E7354}"/>
                </a:ext>
              </a:extLst>
            </p:cNvPr>
            <p:cNvSpPr/>
            <p:nvPr/>
          </p:nvSpPr>
          <p:spPr>
            <a:xfrm>
              <a:off x="239292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21791956-F615-0743-960B-5ACC2F4DBF65}"/>
                </a:ext>
              </a:extLst>
            </p:cNvPr>
            <p:cNvSpPr/>
            <p:nvPr/>
          </p:nvSpPr>
          <p:spPr>
            <a:xfrm>
              <a:off x="2483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2E05CCCA-B650-0544-B69A-00EAE6635EB2}"/>
                </a:ext>
              </a:extLst>
            </p:cNvPr>
            <p:cNvSpPr/>
            <p:nvPr/>
          </p:nvSpPr>
          <p:spPr>
            <a:xfrm>
              <a:off x="26031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F4102098-52BE-B94A-A3EC-D1CF112DC79C}"/>
                </a:ext>
              </a:extLst>
            </p:cNvPr>
            <p:cNvSpPr/>
            <p:nvPr/>
          </p:nvSpPr>
          <p:spPr>
            <a:xfrm>
              <a:off x="277884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83DB6181-9709-BB45-843F-08320C6A3DE7}"/>
                </a:ext>
              </a:extLst>
            </p:cNvPr>
            <p:cNvSpPr/>
            <p:nvPr/>
          </p:nvSpPr>
          <p:spPr>
            <a:xfrm>
              <a:off x="306000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C1083CC9-3298-9649-ABC7-454A5AE46994}"/>
                </a:ext>
              </a:extLst>
            </p:cNvPr>
            <p:cNvSpPr/>
            <p:nvPr/>
          </p:nvSpPr>
          <p:spPr>
            <a:xfrm>
              <a:off x="318636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C90D2A10-474B-5442-BADB-A528B362C691}"/>
                </a:ext>
              </a:extLst>
            </p:cNvPr>
            <p:cNvSpPr/>
            <p:nvPr/>
          </p:nvSpPr>
          <p:spPr>
            <a:xfrm>
              <a:off x="336456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3F844681-F592-114B-A564-DA32C650458D}"/>
                </a:ext>
              </a:extLst>
            </p:cNvPr>
            <p:cNvSpPr/>
            <p:nvPr/>
          </p:nvSpPr>
          <p:spPr>
            <a:xfrm>
              <a:off x="3646079" y="6064200"/>
              <a:ext cx="357120" cy="405360"/>
            </a:xfrm>
            <a:custGeom>
              <a:avLst/>
              <a:gdLst/>
              <a:ahLst/>
              <a:cxnLst>
                <a:cxn ang="3cd4">
                  <a:pos x="hc" y="t"/>
                </a:cxn>
                <a:cxn ang="cd2">
                  <a:pos x="l" y="vc"/>
                </a:cxn>
                <a:cxn ang="cd4">
                  <a:pos x="hc" y="b"/>
                </a:cxn>
                <a:cxn ang="0">
                  <a:pos x="r" y="vc"/>
                </a:cxn>
              </a:cxnLst>
              <a:rect l="l" t="t" r="r" b="b"/>
              <a:pathLst>
                <a:path w="993" h="1127">
                  <a:moveTo>
                    <a:pt x="901"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1"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7ACC6335-572A-6B4B-94DD-9F176036C311}"/>
                </a:ext>
              </a:extLst>
            </p:cNvPr>
            <p:cNvSpPr/>
            <p:nvPr/>
          </p:nvSpPr>
          <p:spPr>
            <a:xfrm>
              <a:off x="3778560" y="6582599"/>
              <a:ext cx="96120" cy="91800"/>
            </a:xfrm>
            <a:custGeom>
              <a:avLst/>
              <a:gdLst/>
              <a:ahLst/>
              <a:cxnLst>
                <a:cxn ang="3cd4">
                  <a:pos x="hc" y="t"/>
                </a:cxn>
                <a:cxn ang="cd2">
                  <a:pos x="l" y="vc"/>
                </a:cxn>
                <a:cxn ang="cd4">
                  <a:pos x="hc" y="b"/>
                </a:cxn>
                <a:cxn ang="0">
                  <a:pos x="r" y="vc"/>
                </a:cxn>
              </a:cxnLst>
              <a:rect l="l" t="t" r="r" b="b"/>
              <a:pathLst>
                <a:path w="268" h="256">
                  <a:moveTo>
                    <a:pt x="190" y="33"/>
                  </a:moveTo>
                  <a:cubicBezTo>
                    <a:pt x="178" y="15"/>
                    <a:pt x="161" y="0"/>
                    <a:pt x="136" y="0"/>
                  </a:cubicBezTo>
                  <a:cubicBezTo>
                    <a:pt x="68" y="0"/>
                    <a:pt x="0" y="81"/>
                    <a:pt x="0" y="161"/>
                  </a:cubicBezTo>
                  <a:cubicBezTo>
                    <a:pt x="0" y="216"/>
                    <a:pt x="34" y="256"/>
                    <a:pt x="80" y="256"/>
                  </a:cubicBezTo>
                  <a:cubicBezTo>
                    <a:pt x="107" y="256"/>
                    <a:pt x="132" y="238"/>
                    <a:pt x="154" y="216"/>
                  </a:cubicBezTo>
                  <a:cubicBezTo>
                    <a:pt x="164" y="251"/>
                    <a:pt x="193" y="256"/>
                    <a:pt x="208" y="256"/>
                  </a:cubicBezTo>
                  <a:cubicBezTo>
                    <a:pt x="227" y="256"/>
                    <a:pt x="239" y="243"/>
                    <a:pt x="249" y="225"/>
                  </a:cubicBezTo>
                  <a:cubicBezTo>
                    <a:pt x="261" y="203"/>
                    <a:pt x="268" y="172"/>
                    <a:pt x="268" y="168"/>
                  </a:cubicBezTo>
                  <a:cubicBezTo>
                    <a:pt x="268" y="161"/>
                    <a:pt x="261" y="161"/>
                    <a:pt x="259" y="161"/>
                  </a:cubicBezTo>
                  <a:cubicBezTo>
                    <a:pt x="252" y="161"/>
                    <a:pt x="251" y="165"/>
                    <a:pt x="247" y="179"/>
                  </a:cubicBezTo>
                  <a:cubicBezTo>
                    <a:pt x="241" y="207"/>
                    <a:pt x="230" y="240"/>
                    <a:pt x="208" y="240"/>
                  </a:cubicBezTo>
                  <a:cubicBezTo>
                    <a:pt x="195" y="240"/>
                    <a:pt x="191" y="227"/>
                    <a:pt x="191" y="212"/>
                  </a:cubicBezTo>
                  <a:cubicBezTo>
                    <a:pt x="191" y="203"/>
                    <a:pt x="197" y="181"/>
                    <a:pt x="200" y="167"/>
                  </a:cubicBezTo>
                  <a:cubicBezTo>
                    <a:pt x="203" y="152"/>
                    <a:pt x="208" y="128"/>
                    <a:pt x="212" y="115"/>
                  </a:cubicBezTo>
                  <a:lnTo>
                    <a:pt x="222" y="73"/>
                  </a:lnTo>
                  <a:cubicBezTo>
                    <a:pt x="225" y="59"/>
                    <a:pt x="230" y="31"/>
                    <a:pt x="230" y="29"/>
                  </a:cubicBezTo>
                  <a:cubicBezTo>
                    <a:pt x="230" y="16"/>
                    <a:pt x="222" y="11"/>
                    <a:pt x="213" y="11"/>
                  </a:cubicBezTo>
                  <a:cubicBezTo>
                    <a:pt x="205" y="11"/>
                    <a:pt x="193" y="18"/>
                    <a:pt x="190" y="33"/>
                  </a:cubicBezTo>
                  <a:close/>
                  <a:moveTo>
                    <a:pt x="156" y="179"/>
                  </a:moveTo>
                  <a:cubicBezTo>
                    <a:pt x="152" y="196"/>
                    <a:pt x="141" y="207"/>
                    <a:pt x="129" y="218"/>
                  </a:cubicBezTo>
                  <a:cubicBezTo>
                    <a:pt x="124" y="221"/>
                    <a:pt x="103" y="240"/>
                    <a:pt x="81" y="240"/>
                  </a:cubicBezTo>
                  <a:cubicBezTo>
                    <a:pt x="61" y="240"/>
                    <a:pt x="42" y="225"/>
                    <a:pt x="42" y="185"/>
                  </a:cubicBezTo>
                  <a:cubicBezTo>
                    <a:pt x="42" y="156"/>
                    <a:pt x="58" y="91"/>
                    <a:pt x="69" y="70"/>
                  </a:cubicBezTo>
                  <a:cubicBezTo>
                    <a:pt x="93" y="24"/>
                    <a:pt x="120" y="16"/>
                    <a:pt x="136" y="16"/>
                  </a:cubicBezTo>
                  <a:cubicBezTo>
                    <a:pt x="171" y="16"/>
                    <a:pt x="181" y="59"/>
                    <a:pt x="181" y="66"/>
                  </a:cubicBezTo>
                  <a:cubicBezTo>
                    <a:pt x="181" y="68"/>
                    <a:pt x="181" y="71"/>
                    <a:pt x="180"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F0108099-ED89-BF48-877D-68B2E279CFA4}"/>
                </a:ext>
              </a:extLst>
            </p:cNvPr>
            <p:cNvSpPr/>
            <p:nvPr/>
          </p:nvSpPr>
          <p:spPr>
            <a:xfrm>
              <a:off x="4070160" y="6214319"/>
              <a:ext cx="144720" cy="128160"/>
            </a:xfrm>
            <a:custGeom>
              <a:avLst/>
              <a:gdLst/>
              <a:ahLst/>
              <a:cxnLst>
                <a:cxn ang="3cd4">
                  <a:pos x="hc" y="t"/>
                </a:cxn>
                <a:cxn ang="cd2">
                  <a:pos x="l" y="vc"/>
                </a:cxn>
                <a:cxn ang="cd4">
                  <a:pos x="hc" y="b"/>
                </a:cxn>
                <a:cxn ang="0">
                  <a:pos x="r" y="vc"/>
                </a:cxn>
              </a:cxnLst>
              <a:rect l="l" t="t" r="r" b="b"/>
              <a:pathLst>
                <a:path w="403" h="357">
                  <a:moveTo>
                    <a:pt x="178" y="48"/>
                  </a:moveTo>
                  <a:lnTo>
                    <a:pt x="263" y="48"/>
                  </a:lnTo>
                  <a:cubicBezTo>
                    <a:pt x="237" y="167"/>
                    <a:pt x="230" y="201"/>
                    <a:pt x="230" y="256"/>
                  </a:cubicBezTo>
                  <a:cubicBezTo>
                    <a:pt x="230" y="267"/>
                    <a:pt x="230" y="289"/>
                    <a:pt x="237" y="317"/>
                  </a:cubicBezTo>
                  <a:cubicBezTo>
                    <a:pt x="244" y="353"/>
                    <a:pt x="252" y="357"/>
                    <a:pt x="264" y="357"/>
                  </a:cubicBezTo>
                  <a:cubicBezTo>
                    <a:pt x="280" y="357"/>
                    <a:pt x="295" y="342"/>
                    <a:pt x="295" y="326"/>
                  </a:cubicBezTo>
                  <a:cubicBezTo>
                    <a:pt x="295" y="322"/>
                    <a:pt x="295" y="320"/>
                    <a:pt x="290" y="309"/>
                  </a:cubicBezTo>
                  <a:cubicBezTo>
                    <a:pt x="268" y="251"/>
                    <a:pt x="268" y="198"/>
                    <a:pt x="268" y="176"/>
                  </a:cubicBezTo>
                  <a:cubicBezTo>
                    <a:pt x="268" y="132"/>
                    <a:pt x="273" y="90"/>
                    <a:pt x="281" y="48"/>
                  </a:cubicBezTo>
                  <a:lnTo>
                    <a:pt x="368" y="48"/>
                  </a:lnTo>
                  <a:cubicBezTo>
                    <a:pt x="376" y="48"/>
                    <a:pt x="403" y="48"/>
                    <a:pt x="403" y="20"/>
                  </a:cubicBezTo>
                  <a:cubicBezTo>
                    <a:pt x="403" y="0"/>
                    <a:pt x="388" y="0"/>
                    <a:pt x="374" y="0"/>
                  </a:cubicBezTo>
                  <a:lnTo>
                    <a:pt x="124" y="0"/>
                  </a:lnTo>
                  <a:cubicBezTo>
                    <a:pt x="107" y="0"/>
                    <a:pt x="78" y="0"/>
                    <a:pt x="46" y="38"/>
                  </a:cubicBezTo>
                  <a:cubicBezTo>
                    <a:pt x="19" y="70"/>
                    <a:pt x="0" y="106"/>
                    <a:pt x="0" y="110"/>
                  </a:cubicBezTo>
                  <a:cubicBezTo>
                    <a:pt x="0" y="112"/>
                    <a:pt x="0" y="119"/>
                    <a:pt x="8" y="119"/>
                  </a:cubicBezTo>
                  <a:cubicBezTo>
                    <a:pt x="15" y="119"/>
                    <a:pt x="17" y="115"/>
                    <a:pt x="20" y="110"/>
                  </a:cubicBezTo>
                  <a:cubicBezTo>
                    <a:pt x="58" y="48"/>
                    <a:pt x="102" y="48"/>
                    <a:pt x="115" y="48"/>
                  </a:cubicBezTo>
                  <a:lnTo>
                    <a:pt x="159" y="48"/>
                  </a:lnTo>
                  <a:cubicBezTo>
                    <a:pt x="134" y="145"/>
                    <a:pt x="95" y="242"/>
                    <a:pt x="63" y="317"/>
                  </a:cubicBezTo>
                  <a:cubicBezTo>
                    <a:pt x="58" y="328"/>
                    <a:pt x="58" y="329"/>
                    <a:pt x="58" y="335"/>
                  </a:cubicBezTo>
                  <a:cubicBezTo>
                    <a:pt x="58" y="351"/>
                    <a:pt x="69" y="357"/>
                    <a:pt x="78" y="357"/>
                  </a:cubicBezTo>
                  <a:cubicBezTo>
                    <a:pt x="102" y="357"/>
                    <a:pt x="107" y="335"/>
                    <a:pt x="115" y="304"/>
                  </a:cubicBezTo>
                  <a:cubicBezTo>
                    <a:pt x="127" y="267"/>
                    <a:pt x="127" y="265"/>
                    <a:pt x="136"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CDD540C5-6C2E-7B45-B119-461F30113FF3}"/>
                </a:ext>
              </a:extLst>
            </p:cNvPr>
            <p:cNvSpPr/>
            <p:nvPr/>
          </p:nvSpPr>
          <p:spPr>
            <a:xfrm>
              <a:off x="42512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F1CC7DCF-7F1B-814E-9FBB-26C11D5CC732}"/>
                </a:ext>
              </a:extLst>
            </p:cNvPr>
            <p:cNvSpPr/>
            <p:nvPr/>
          </p:nvSpPr>
          <p:spPr>
            <a:xfrm>
              <a:off x="433980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7ABF8CE3-779E-AE4B-A33C-B1C3058DA1C6}"/>
                </a:ext>
              </a:extLst>
            </p:cNvPr>
            <p:cNvSpPr/>
            <p:nvPr/>
          </p:nvSpPr>
          <p:spPr>
            <a:xfrm>
              <a:off x="450180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30FA3727-9280-114B-A1E4-9B32755F3E52}"/>
                </a:ext>
              </a:extLst>
            </p:cNvPr>
            <p:cNvSpPr/>
            <p:nvPr/>
          </p:nvSpPr>
          <p:spPr>
            <a:xfrm>
              <a:off x="45579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8"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D513AB6A-7208-684F-AA69-BF379A715FA3}"/>
                </a:ext>
              </a:extLst>
            </p:cNvPr>
            <p:cNvSpPr/>
            <p:nvPr/>
          </p:nvSpPr>
          <p:spPr>
            <a:xfrm>
              <a:off x="468432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E9131BBE-8D31-F944-92AD-A480FE6DB59F}"/>
                </a:ext>
              </a:extLst>
            </p:cNvPr>
            <p:cNvSpPr/>
            <p:nvPr/>
          </p:nvSpPr>
          <p:spPr>
            <a:xfrm>
              <a:off x="4832640" y="6064200"/>
              <a:ext cx="357120" cy="405360"/>
            </a:xfrm>
            <a:custGeom>
              <a:avLst/>
              <a:gdLst/>
              <a:ahLst/>
              <a:cxnLst>
                <a:cxn ang="3cd4">
                  <a:pos x="hc" y="t"/>
                </a:cxn>
                <a:cxn ang="cd2">
                  <a:pos x="l" y="vc"/>
                </a:cxn>
                <a:cxn ang="cd4">
                  <a:pos x="hc" y="b"/>
                </a:cxn>
                <a:cxn ang="0">
                  <a:pos x="r" y="vc"/>
                </a:cxn>
              </a:cxnLst>
              <a:rect l="l" t="t" r="r" b="b"/>
              <a:pathLst>
                <a:path w="993" h="1127">
                  <a:moveTo>
                    <a:pt x="903"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3"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F577399-CB8C-504F-B2B7-CC58F21136C8}"/>
                </a:ext>
              </a:extLst>
            </p:cNvPr>
            <p:cNvSpPr/>
            <p:nvPr/>
          </p:nvSpPr>
          <p:spPr>
            <a:xfrm>
              <a:off x="4853160" y="6594840"/>
              <a:ext cx="75240" cy="91800"/>
            </a:xfrm>
            <a:custGeom>
              <a:avLst/>
              <a:gdLst/>
              <a:ahLst/>
              <a:cxnLst>
                <a:cxn ang="3cd4">
                  <a:pos x="hc" y="t"/>
                </a:cxn>
                <a:cxn ang="cd2">
                  <a:pos x="l" y="vc"/>
                </a:cxn>
                <a:cxn ang="cd4">
                  <a:pos x="hc" y="b"/>
                </a:cxn>
                <a:cxn ang="0">
                  <a:pos x="r" y="vc"/>
                </a:cxn>
              </a:cxnLst>
              <a:rect l="l" t="t" r="r" b="b"/>
              <a:pathLst>
                <a:path w="210" h="256">
                  <a:moveTo>
                    <a:pt x="190" y="37"/>
                  </a:moveTo>
                  <a:cubicBezTo>
                    <a:pt x="176" y="40"/>
                    <a:pt x="168" y="51"/>
                    <a:pt x="168" y="64"/>
                  </a:cubicBezTo>
                  <a:cubicBezTo>
                    <a:pt x="168" y="77"/>
                    <a:pt x="178" y="82"/>
                    <a:pt x="185" y="82"/>
                  </a:cubicBezTo>
                  <a:cubicBezTo>
                    <a:pt x="190" y="82"/>
                    <a:pt x="210" y="79"/>
                    <a:pt x="210" y="49"/>
                  </a:cubicBezTo>
                  <a:cubicBezTo>
                    <a:pt x="210" y="13"/>
                    <a:pt x="171" y="0"/>
                    <a:pt x="139" y="0"/>
                  </a:cubicBezTo>
                  <a:cubicBezTo>
                    <a:pt x="58" y="0"/>
                    <a:pt x="42" y="66"/>
                    <a:pt x="42" y="82"/>
                  </a:cubicBezTo>
                  <a:cubicBezTo>
                    <a:pt x="42" y="104"/>
                    <a:pt x="54" y="117"/>
                    <a:pt x="61" y="124"/>
                  </a:cubicBezTo>
                  <a:cubicBezTo>
                    <a:pt x="75" y="135"/>
                    <a:pt x="85" y="137"/>
                    <a:pt x="120" y="145"/>
                  </a:cubicBezTo>
                  <a:cubicBezTo>
                    <a:pt x="132" y="146"/>
                    <a:pt x="166" y="154"/>
                    <a:pt x="166" y="181"/>
                  </a:cubicBezTo>
                  <a:cubicBezTo>
                    <a:pt x="166" y="192"/>
                    <a:pt x="159" y="212"/>
                    <a:pt x="137" y="227"/>
                  </a:cubicBezTo>
                  <a:cubicBezTo>
                    <a:pt x="117" y="240"/>
                    <a:pt x="91" y="240"/>
                    <a:pt x="85" y="240"/>
                  </a:cubicBezTo>
                  <a:cubicBezTo>
                    <a:pt x="64" y="240"/>
                    <a:pt x="34" y="234"/>
                    <a:pt x="22" y="216"/>
                  </a:cubicBezTo>
                  <a:cubicBezTo>
                    <a:pt x="39" y="214"/>
                    <a:pt x="51" y="199"/>
                    <a:pt x="51" y="183"/>
                  </a:cubicBezTo>
                  <a:cubicBezTo>
                    <a:pt x="51" y="170"/>
                    <a:pt x="41" y="163"/>
                    <a:pt x="30" y="163"/>
                  </a:cubicBezTo>
                  <a:cubicBezTo>
                    <a:pt x="15" y="163"/>
                    <a:pt x="0" y="176"/>
                    <a:pt x="0" y="201"/>
                  </a:cubicBezTo>
                  <a:cubicBezTo>
                    <a:pt x="0" y="234"/>
                    <a:pt x="34" y="256"/>
                    <a:pt x="85" y="256"/>
                  </a:cubicBezTo>
                  <a:cubicBezTo>
                    <a:pt x="181" y="256"/>
                    <a:pt x="198" y="185"/>
                    <a:pt x="198" y="163"/>
                  </a:cubicBezTo>
                  <a:cubicBezTo>
                    <a:pt x="198" y="110"/>
                    <a:pt x="146" y="101"/>
                    <a:pt x="127" y="95"/>
                  </a:cubicBezTo>
                  <a:cubicBezTo>
                    <a:pt x="122" y="95"/>
                    <a:pt x="108" y="91"/>
                    <a:pt x="105" y="91"/>
                  </a:cubicBezTo>
                  <a:cubicBezTo>
                    <a:pt x="86" y="88"/>
                    <a:pt x="76" y="75"/>
                    <a:pt x="76" y="62"/>
                  </a:cubicBezTo>
                  <a:cubicBezTo>
                    <a:pt x="76" y="49"/>
                    <a:pt x="86" y="35"/>
                    <a:pt x="98" y="27"/>
                  </a:cubicBezTo>
                  <a:cubicBezTo>
                    <a:pt x="112" y="16"/>
                    <a:pt x="130" y="16"/>
                    <a:pt x="139" y="16"/>
                  </a:cubicBezTo>
                  <a:cubicBezTo>
                    <a:pt x="151" y="16"/>
                    <a:pt x="178" y="18"/>
                    <a:pt x="190" y="3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566F1B0A-1DF7-124C-9CB2-0F3DDF1AFCA9}"/>
                </a:ext>
              </a:extLst>
            </p:cNvPr>
            <p:cNvSpPr/>
            <p:nvPr/>
          </p:nvSpPr>
          <p:spPr>
            <a:xfrm>
              <a:off x="4953240" y="6545519"/>
              <a:ext cx="37440" cy="75240"/>
            </a:xfrm>
            <a:custGeom>
              <a:avLst/>
              <a:gdLst/>
              <a:ahLst/>
              <a:cxnLst>
                <a:cxn ang="3cd4">
                  <a:pos x="hc" y="t"/>
                </a:cxn>
                <a:cxn ang="cd2">
                  <a:pos x="l" y="vc"/>
                </a:cxn>
                <a:cxn ang="cd4">
                  <a:pos x="hc" y="b"/>
                </a:cxn>
                <a:cxn ang="0">
                  <a:pos x="r" y="vc"/>
                </a:cxn>
              </a:cxnLst>
              <a:rect l="l" t="t" r="r" b="b"/>
              <a:pathLst>
                <a:path w="105" h="210">
                  <a:moveTo>
                    <a:pt x="102" y="38"/>
                  </a:moveTo>
                  <a:cubicBezTo>
                    <a:pt x="102" y="38"/>
                    <a:pt x="105" y="29"/>
                    <a:pt x="105" y="24"/>
                  </a:cubicBezTo>
                  <a:cubicBezTo>
                    <a:pt x="105" y="9"/>
                    <a:pt x="93" y="0"/>
                    <a:pt x="81" y="0"/>
                  </a:cubicBezTo>
                  <a:cubicBezTo>
                    <a:pt x="66" y="0"/>
                    <a:pt x="61" y="13"/>
                    <a:pt x="59" y="18"/>
                  </a:cubicBezTo>
                  <a:lnTo>
                    <a:pt x="2" y="194"/>
                  </a:lnTo>
                  <a:cubicBezTo>
                    <a:pt x="0" y="199"/>
                    <a:pt x="0" y="199"/>
                    <a:pt x="0" y="201"/>
                  </a:cubicBezTo>
                  <a:cubicBezTo>
                    <a:pt x="0" y="207"/>
                    <a:pt x="15" y="210"/>
                    <a:pt x="17" y="210"/>
                  </a:cubicBezTo>
                  <a:cubicBezTo>
                    <a:pt x="20" y="210"/>
                    <a:pt x="20" y="209"/>
                    <a:pt x="22"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1C6A4A6F-9BBF-A843-ABE2-D6F69F3CD120}"/>
                </a:ext>
              </a:extLst>
            </p:cNvPr>
            <p:cNvSpPr/>
            <p:nvPr/>
          </p:nvSpPr>
          <p:spPr>
            <a:xfrm>
              <a:off x="5034240" y="6661440"/>
              <a:ext cx="24120" cy="63000"/>
            </a:xfrm>
            <a:custGeom>
              <a:avLst/>
              <a:gdLst/>
              <a:ahLst/>
              <a:cxnLst>
                <a:cxn ang="3cd4">
                  <a:pos x="hc" y="t"/>
                </a:cxn>
                <a:cxn ang="cd2">
                  <a:pos x="l" y="vc"/>
                </a:cxn>
                <a:cxn ang="cd4">
                  <a:pos x="hc" y="b"/>
                </a:cxn>
                <a:cxn ang="0">
                  <a:pos x="r" y="vc"/>
                </a:cxn>
              </a:cxnLst>
              <a:rect l="l" t="t" r="r" b="b"/>
              <a:pathLst>
                <a:path w="68" h="176">
                  <a:moveTo>
                    <a:pt x="53" y="57"/>
                  </a:moveTo>
                  <a:cubicBezTo>
                    <a:pt x="53" y="88"/>
                    <a:pt x="47" y="124"/>
                    <a:pt x="12" y="161"/>
                  </a:cubicBezTo>
                  <a:cubicBezTo>
                    <a:pt x="8" y="163"/>
                    <a:pt x="7" y="165"/>
                    <a:pt x="7" y="167"/>
                  </a:cubicBezTo>
                  <a:cubicBezTo>
                    <a:pt x="7" y="172"/>
                    <a:pt x="12" y="176"/>
                    <a:pt x="15" y="176"/>
                  </a:cubicBezTo>
                  <a:cubicBezTo>
                    <a:pt x="22" y="176"/>
                    <a:pt x="68" y="130"/>
                    <a:pt x="68" y="62"/>
                  </a:cubicBezTo>
                  <a:cubicBezTo>
                    <a:pt x="68" y="27"/>
                    <a:pt x="54" y="0"/>
                    <a:pt x="30" y="0"/>
                  </a:cubicBezTo>
                  <a:cubicBezTo>
                    <a:pt x="14" y="0"/>
                    <a:pt x="0" y="15"/>
                    <a:pt x="0" y="33"/>
                  </a:cubicBezTo>
                  <a:cubicBezTo>
                    <a:pt x="0" y="51"/>
                    <a:pt x="12" y="66"/>
                    <a:pt x="30" y="66"/>
                  </a:cubicBezTo>
                  <a:cubicBezTo>
                    <a:pt x="44" y="66"/>
                    <a:pt x="53" y="57"/>
                    <a:pt x="53" y="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D7EE6D9D-4341-174E-B943-42F93BFB9AC6}"/>
                </a:ext>
              </a:extLst>
            </p:cNvPr>
            <p:cNvSpPr/>
            <p:nvPr/>
          </p:nvSpPr>
          <p:spPr>
            <a:xfrm>
              <a:off x="5085720" y="6594840"/>
              <a:ext cx="87480" cy="91800"/>
            </a:xfrm>
            <a:custGeom>
              <a:avLst/>
              <a:gdLst/>
              <a:ahLst/>
              <a:cxnLst>
                <a:cxn ang="3cd4">
                  <a:pos x="hc" y="t"/>
                </a:cxn>
                <a:cxn ang="cd2">
                  <a:pos x="l" y="vc"/>
                </a:cxn>
                <a:cxn ang="cd4">
                  <a:pos x="hc" y="b"/>
                </a:cxn>
                <a:cxn ang="0">
                  <a:pos x="r" y="vc"/>
                </a:cxn>
              </a:cxnLst>
              <a:rect l="l" t="t" r="r" b="b"/>
              <a:pathLst>
                <a:path w="244" h="256">
                  <a:moveTo>
                    <a:pt x="98" y="135"/>
                  </a:moveTo>
                  <a:cubicBezTo>
                    <a:pt x="100" y="132"/>
                    <a:pt x="112" y="81"/>
                    <a:pt x="112" y="79"/>
                  </a:cubicBezTo>
                  <a:cubicBezTo>
                    <a:pt x="114" y="73"/>
                    <a:pt x="129" y="46"/>
                    <a:pt x="146" y="31"/>
                  </a:cubicBezTo>
                  <a:cubicBezTo>
                    <a:pt x="151" y="27"/>
                    <a:pt x="166" y="16"/>
                    <a:pt x="188" y="16"/>
                  </a:cubicBezTo>
                  <a:cubicBezTo>
                    <a:pt x="193" y="16"/>
                    <a:pt x="207" y="16"/>
                    <a:pt x="217" y="24"/>
                  </a:cubicBezTo>
                  <a:cubicBezTo>
                    <a:pt x="200" y="29"/>
                    <a:pt x="193" y="44"/>
                    <a:pt x="193" y="55"/>
                  </a:cubicBezTo>
                  <a:cubicBezTo>
                    <a:pt x="193" y="68"/>
                    <a:pt x="203" y="77"/>
                    <a:pt x="215" y="77"/>
                  </a:cubicBezTo>
                  <a:cubicBezTo>
                    <a:pt x="227" y="77"/>
                    <a:pt x="244" y="66"/>
                    <a:pt x="244" y="42"/>
                  </a:cubicBezTo>
                  <a:cubicBezTo>
                    <a:pt x="244" y="13"/>
                    <a:pt x="215" y="0"/>
                    <a:pt x="188" y="0"/>
                  </a:cubicBezTo>
                  <a:cubicBezTo>
                    <a:pt x="161" y="0"/>
                    <a:pt x="137" y="13"/>
                    <a:pt x="114" y="40"/>
                  </a:cubicBezTo>
                  <a:cubicBezTo>
                    <a:pt x="105" y="5"/>
                    <a:pt x="73" y="0"/>
                    <a:pt x="61" y="0"/>
                  </a:cubicBezTo>
                  <a:cubicBezTo>
                    <a:pt x="41" y="0"/>
                    <a:pt x="27" y="13"/>
                    <a:pt x="19" y="29"/>
                  </a:cubicBezTo>
                  <a:cubicBezTo>
                    <a:pt x="7" y="51"/>
                    <a:pt x="0" y="84"/>
                    <a:pt x="0" y="86"/>
                  </a:cubicBezTo>
                  <a:cubicBezTo>
                    <a:pt x="0" y="93"/>
                    <a:pt x="7" y="93"/>
                    <a:pt x="8" y="93"/>
                  </a:cubicBezTo>
                  <a:cubicBezTo>
                    <a:pt x="17" y="93"/>
                    <a:pt x="17" y="91"/>
                    <a:pt x="20" y="77"/>
                  </a:cubicBezTo>
                  <a:cubicBezTo>
                    <a:pt x="29" y="42"/>
                    <a:pt x="39" y="16"/>
                    <a:pt x="59" y="16"/>
                  </a:cubicBezTo>
                  <a:cubicBezTo>
                    <a:pt x="73" y="16"/>
                    <a:pt x="76" y="27"/>
                    <a:pt x="76" y="44"/>
                  </a:cubicBezTo>
                  <a:cubicBezTo>
                    <a:pt x="76" y="55"/>
                    <a:pt x="71" y="75"/>
                    <a:pt x="68" y="91"/>
                  </a:cubicBezTo>
                  <a:cubicBezTo>
                    <a:pt x="64" y="106"/>
                    <a:pt x="59" y="130"/>
                    <a:pt x="56" y="141"/>
                  </a:cubicBezTo>
                  <a:lnTo>
                    <a:pt x="39" y="214"/>
                  </a:lnTo>
                  <a:cubicBezTo>
                    <a:pt x="37" y="221"/>
                    <a:pt x="34" y="236"/>
                    <a:pt x="34" y="238"/>
                  </a:cubicBezTo>
                  <a:cubicBezTo>
                    <a:pt x="34" y="251"/>
                    <a:pt x="44" y="256"/>
                    <a:pt x="53" y="256"/>
                  </a:cubicBezTo>
                  <a:cubicBezTo>
                    <a:pt x="59" y="256"/>
                    <a:pt x="71" y="251"/>
                    <a:pt x="75" y="240"/>
                  </a:cubicBezTo>
                  <a:cubicBezTo>
                    <a:pt x="76" y="236"/>
                    <a:pt x="81" y="210"/>
                    <a:pt x="85"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0B621EA8-606F-A64B-BE04-3371DC135C2D}"/>
                </a:ext>
              </a:extLst>
            </p:cNvPr>
            <p:cNvSpPr/>
            <p:nvPr/>
          </p:nvSpPr>
          <p:spPr>
            <a:xfrm>
              <a:off x="5240520" y="6211080"/>
              <a:ext cx="140040" cy="183960"/>
            </a:xfrm>
            <a:custGeom>
              <a:avLst/>
              <a:gdLst/>
              <a:ahLst/>
              <a:cxnLst>
                <a:cxn ang="3cd4">
                  <a:pos x="hc" y="t"/>
                </a:cxn>
                <a:cxn ang="cd2">
                  <a:pos x="l" y="vc"/>
                </a:cxn>
                <a:cxn ang="cd4">
                  <a:pos x="hc" y="b"/>
                </a:cxn>
                <a:cxn ang="0">
                  <a:pos x="r" y="vc"/>
                </a:cxn>
              </a:cxnLst>
              <a:rect l="l" t="t" r="r" b="b"/>
              <a:pathLst>
                <a:path w="390" h="512">
                  <a:moveTo>
                    <a:pt x="58" y="456"/>
                  </a:moveTo>
                  <a:cubicBezTo>
                    <a:pt x="51" y="483"/>
                    <a:pt x="51" y="489"/>
                    <a:pt x="17" y="489"/>
                  </a:cubicBezTo>
                  <a:cubicBezTo>
                    <a:pt x="8" y="489"/>
                    <a:pt x="0" y="489"/>
                    <a:pt x="0" y="503"/>
                  </a:cubicBezTo>
                  <a:cubicBezTo>
                    <a:pt x="0" y="511"/>
                    <a:pt x="3" y="512"/>
                    <a:pt x="10" y="512"/>
                  </a:cubicBezTo>
                  <a:cubicBezTo>
                    <a:pt x="30" y="512"/>
                    <a:pt x="51" y="511"/>
                    <a:pt x="73" y="511"/>
                  </a:cubicBezTo>
                  <a:cubicBezTo>
                    <a:pt x="97" y="511"/>
                    <a:pt x="122" y="512"/>
                    <a:pt x="146" y="512"/>
                  </a:cubicBezTo>
                  <a:cubicBezTo>
                    <a:pt x="151" y="512"/>
                    <a:pt x="159" y="512"/>
                    <a:pt x="159" y="498"/>
                  </a:cubicBezTo>
                  <a:cubicBezTo>
                    <a:pt x="159" y="489"/>
                    <a:pt x="152" y="489"/>
                    <a:pt x="142" y="489"/>
                  </a:cubicBezTo>
                  <a:cubicBezTo>
                    <a:pt x="105" y="489"/>
                    <a:pt x="105" y="483"/>
                    <a:pt x="105" y="476"/>
                  </a:cubicBezTo>
                  <a:cubicBezTo>
                    <a:pt x="105" y="465"/>
                    <a:pt x="136" y="335"/>
                    <a:pt x="141" y="315"/>
                  </a:cubicBezTo>
                  <a:cubicBezTo>
                    <a:pt x="151" y="337"/>
                    <a:pt x="173" y="366"/>
                    <a:pt x="210" y="366"/>
                  </a:cubicBezTo>
                  <a:cubicBezTo>
                    <a:pt x="296" y="366"/>
                    <a:pt x="390" y="247"/>
                    <a:pt x="390" y="130"/>
                  </a:cubicBezTo>
                  <a:cubicBezTo>
                    <a:pt x="390" y="53"/>
                    <a:pt x="347" y="0"/>
                    <a:pt x="291" y="0"/>
                  </a:cubicBezTo>
                  <a:cubicBezTo>
                    <a:pt x="254" y="0"/>
                    <a:pt x="217" y="29"/>
                    <a:pt x="193" y="60"/>
                  </a:cubicBezTo>
                  <a:cubicBezTo>
                    <a:pt x="185" y="16"/>
                    <a:pt x="152" y="0"/>
                    <a:pt x="125" y="0"/>
                  </a:cubicBezTo>
                  <a:cubicBezTo>
                    <a:pt x="91" y="0"/>
                    <a:pt x="76" y="31"/>
                    <a:pt x="69" y="46"/>
                  </a:cubicBezTo>
                  <a:cubicBezTo>
                    <a:pt x="58" y="73"/>
                    <a:pt x="47" y="123"/>
                    <a:pt x="47" y="124"/>
                  </a:cubicBezTo>
                  <a:cubicBezTo>
                    <a:pt x="47" y="132"/>
                    <a:pt x="54" y="132"/>
                    <a:pt x="56" y="132"/>
                  </a:cubicBezTo>
                  <a:cubicBezTo>
                    <a:pt x="64" y="132"/>
                    <a:pt x="64" y="132"/>
                    <a:pt x="69" y="113"/>
                  </a:cubicBezTo>
                  <a:cubicBezTo>
                    <a:pt x="81" y="57"/>
                    <a:pt x="97" y="18"/>
                    <a:pt x="124" y="18"/>
                  </a:cubicBezTo>
                  <a:cubicBezTo>
                    <a:pt x="136" y="18"/>
                    <a:pt x="146" y="24"/>
                    <a:pt x="146" y="55"/>
                  </a:cubicBezTo>
                  <a:cubicBezTo>
                    <a:pt x="146" y="73"/>
                    <a:pt x="144" y="82"/>
                    <a:pt x="141" y="95"/>
                  </a:cubicBezTo>
                  <a:close/>
                  <a:moveTo>
                    <a:pt x="190" y="104"/>
                  </a:moveTo>
                  <a:cubicBezTo>
                    <a:pt x="195" y="82"/>
                    <a:pt x="215" y="60"/>
                    <a:pt x="229" y="48"/>
                  </a:cubicBezTo>
                  <a:cubicBezTo>
                    <a:pt x="254" y="24"/>
                    <a:pt x="276" y="18"/>
                    <a:pt x="288" y="18"/>
                  </a:cubicBezTo>
                  <a:cubicBezTo>
                    <a:pt x="319" y="18"/>
                    <a:pt x="337" y="46"/>
                    <a:pt x="337" y="93"/>
                  </a:cubicBezTo>
                  <a:cubicBezTo>
                    <a:pt x="337" y="141"/>
                    <a:pt x="312" y="234"/>
                    <a:pt x="298" y="265"/>
                  </a:cubicBezTo>
                  <a:cubicBezTo>
                    <a:pt x="273" y="320"/>
                    <a:pt x="237" y="348"/>
                    <a:pt x="210" y="348"/>
                  </a:cubicBezTo>
                  <a:cubicBezTo>
                    <a:pt x="159" y="348"/>
                    <a:pt x="151" y="280"/>
                    <a:pt x="151" y="276"/>
                  </a:cubicBezTo>
                  <a:cubicBezTo>
                    <a:pt x="151" y="274"/>
                    <a:pt x="151" y="273"/>
                    <a:pt x="152" y="2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8588FD2E-414F-8C4A-AB5A-E9DAD653FD56}"/>
                </a:ext>
              </a:extLst>
            </p:cNvPr>
            <p:cNvSpPr/>
            <p:nvPr/>
          </p:nvSpPr>
          <p:spPr>
            <a:xfrm>
              <a:off x="5410079"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D6B5EC5-C258-B440-94B7-C0B3E68F0125}"/>
                </a:ext>
              </a:extLst>
            </p:cNvPr>
            <p:cNvSpPr/>
            <p:nvPr/>
          </p:nvSpPr>
          <p:spPr>
            <a:xfrm>
              <a:off x="550152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382D6920-941C-0049-81DE-F36A4E57148D}"/>
                </a:ext>
              </a:extLst>
            </p:cNvPr>
            <p:cNvSpPr/>
            <p:nvPr/>
          </p:nvSpPr>
          <p:spPr>
            <a:xfrm>
              <a:off x="562176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7"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85DCBF85-A973-B24C-ACA7-0A80DB96CBCE}"/>
                </a:ext>
              </a:extLst>
            </p:cNvPr>
            <p:cNvSpPr/>
            <p:nvPr/>
          </p:nvSpPr>
          <p:spPr>
            <a:xfrm>
              <a:off x="571068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1A267BFC-95C5-404E-86CE-67DEE3ACD1CC}"/>
                </a:ext>
              </a:extLst>
            </p:cNvPr>
            <p:cNvSpPr/>
            <p:nvPr/>
          </p:nvSpPr>
          <p:spPr>
            <a:xfrm>
              <a:off x="5814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07F4060E-0B9B-D64C-B39D-FC894B6DEEF0}"/>
                </a:ext>
              </a:extLst>
            </p:cNvPr>
            <p:cNvSpPr/>
            <p:nvPr/>
          </p:nvSpPr>
          <p:spPr>
            <a:xfrm>
              <a:off x="596628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08B4A9E9-5C8D-1443-A894-77B3D01A6171}"/>
                </a:ext>
              </a:extLst>
            </p:cNvPr>
            <p:cNvSpPr/>
            <p:nvPr/>
          </p:nvSpPr>
          <p:spPr>
            <a:xfrm>
              <a:off x="60224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556EA161-6C0D-904B-A2D9-D079B41688BC}"/>
                </a:ext>
              </a:extLst>
            </p:cNvPr>
            <p:cNvSpPr/>
            <p:nvPr/>
          </p:nvSpPr>
          <p:spPr>
            <a:xfrm>
              <a:off x="615672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AAAD4FAC-5643-A645-AD42-5C12392280EB}"/>
                </a:ext>
              </a:extLst>
            </p:cNvPr>
            <p:cNvSpPr/>
            <p:nvPr/>
          </p:nvSpPr>
          <p:spPr>
            <a:xfrm>
              <a:off x="626328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0219C7D1-ED6C-FC4C-AF8A-48A58551FE9F}"/>
                </a:ext>
              </a:extLst>
            </p:cNvPr>
            <p:cNvSpPr/>
            <p:nvPr/>
          </p:nvSpPr>
          <p:spPr>
            <a:xfrm>
              <a:off x="640908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4E612106-0E46-B14C-860E-3CEBCFB9DB71}"/>
                </a:ext>
              </a:extLst>
            </p:cNvPr>
            <p:cNvSpPr/>
            <p:nvPr/>
          </p:nvSpPr>
          <p:spPr>
            <a:xfrm>
              <a:off x="6529320" y="6122160"/>
              <a:ext cx="36720" cy="289440"/>
            </a:xfrm>
            <a:custGeom>
              <a:avLst/>
              <a:gdLst/>
              <a:ahLst/>
              <a:cxnLst>
                <a:cxn ang="3cd4">
                  <a:pos x="hc" y="t"/>
                </a:cxn>
                <a:cxn ang="cd2">
                  <a:pos x="l" y="vc"/>
                </a:cxn>
                <a:cxn ang="cd4">
                  <a:pos x="hc" y="b"/>
                </a:cxn>
                <a:cxn ang="0">
                  <a:pos x="r" y="vc"/>
                </a:cxn>
              </a:cxnLst>
              <a:rect l="l" t="t" r="r" b="b"/>
              <a:pathLst>
                <a:path w="103" h="805">
                  <a:moveTo>
                    <a:pt x="103" y="805"/>
                  </a:moveTo>
                  <a:lnTo>
                    <a:pt x="103" y="774"/>
                  </a:lnTo>
                  <a:lnTo>
                    <a:pt x="30" y="774"/>
                  </a:lnTo>
                  <a:lnTo>
                    <a:pt x="30" y="33"/>
                  </a:lnTo>
                  <a:lnTo>
                    <a:pt x="103" y="33"/>
                  </a:lnTo>
                  <a:lnTo>
                    <a:pt x="103" y="0"/>
                  </a:lnTo>
                  <a:lnTo>
                    <a:pt x="0" y="0"/>
                  </a:lnTo>
                  <a:lnTo>
                    <a:pt x="0"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B2EF54D2-FB9E-1D4B-A4AE-297BCE61BE7C}"/>
                </a:ext>
              </a:extLst>
            </p:cNvPr>
            <p:cNvSpPr/>
            <p:nvPr/>
          </p:nvSpPr>
          <p:spPr>
            <a:xfrm>
              <a:off x="6579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36CA387D-1009-254F-AC9C-54124801546B}"/>
                </a:ext>
              </a:extLst>
            </p:cNvPr>
            <p:cNvSpPr/>
            <p:nvPr/>
          </p:nvSpPr>
          <p:spPr>
            <a:xfrm>
              <a:off x="6773760" y="6170040"/>
              <a:ext cx="178200" cy="193320"/>
            </a:xfrm>
            <a:custGeom>
              <a:avLst/>
              <a:gdLst/>
              <a:ahLst/>
              <a:cxnLst>
                <a:cxn ang="3cd4">
                  <a:pos x="hc" y="t"/>
                </a:cxn>
                <a:cxn ang="cd2">
                  <a:pos x="l" y="vc"/>
                </a:cxn>
                <a:cxn ang="cd4">
                  <a:pos x="hc" y="b"/>
                </a:cxn>
                <a:cxn ang="0">
                  <a:pos x="r" y="vc"/>
                </a:cxn>
              </a:cxnLst>
              <a:rect l="l" t="t" r="r" b="b"/>
              <a:pathLst>
                <a:path w="496" h="538">
                  <a:moveTo>
                    <a:pt x="264" y="285"/>
                  </a:moveTo>
                  <a:lnTo>
                    <a:pt x="473" y="285"/>
                  </a:lnTo>
                  <a:cubicBezTo>
                    <a:pt x="483" y="285"/>
                    <a:pt x="496" y="285"/>
                    <a:pt x="496" y="269"/>
                  </a:cubicBezTo>
                  <a:cubicBezTo>
                    <a:pt x="496" y="253"/>
                    <a:pt x="483" y="253"/>
                    <a:pt x="473" y="253"/>
                  </a:cubicBezTo>
                  <a:lnTo>
                    <a:pt x="264" y="253"/>
                  </a:lnTo>
                  <a:lnTo>
                    <a:pt x="264" y="27"/>
                  </a:lnTo>
                  <a:cubicBezTo>
                    <a:pt x="264" y="15"/>
                    <a:pt x="264" y="0"/>
                    <a:pt x="249" y="0"/>
                  </a:cubicBezTo>
                  <a:cubicBezTo>
                    <a:pt x="234" y="0"/>
                    <a:pt x="234" y="15"/>
                    <a:pt x="234" y="27"/>
                  </a:cubicBezTo>
                  <a:lnTo>
                    <a:pt x="234" y="253"/>
                  </a:lnTo>
                  <a:lnTo>
                    <a:pt x="25" y="253"/>
                  </a:lnTo>
                  <a:cubicBezTo>
                    <a:pt x="14" y="253"/>
                    <a:pt x="0" y="253"/>
                    <a:pt x="0" y="269"/>
                  </a:cubicBezTo>
                  <a:cubicBezTo>
                    <a:pt x="0" y="285"/>
                    <a:pt x="14" y="285"/>
                    <a:pt x="25" y="285"/>
                  </a:cubicBezTo>
                  <a:lnTo>
                    <a:pt x="234" y="285"/>
                  </a:lnTo>
                  <a:lnTo>
                    <a:pt x="234" y="511"/>
                  </a:lnTo>
                  <a:cubicBezTo>
                    <a:pt x="234" y="522"/>
                    <a:pt x="234" y="538"/>
                    <a:pt x="249" y="538"/>
                  </a:cubicBezTo>
                  <a:cubicBezTo>
                    <a:pt x="264" y="538"/>
                    <a:pt x="264" y="522"/>
                    <a:pt x="264"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7BCE0454-3229-5743-85E0-B6F55E688035}"/>
                </a:ext>
              </a:extLst>
            </p:cNvPr>
            <p:cNvSpPr/>
            <p:nvPr/>
          </p:nvSpPr>
          <p:spPr>
            <a:xfrm>
              <a:off x="7031160" y="6211080"/>
              <a:ext cx="141120" cy="190800"/>
            </a:xfrm>
            <a:custGeom>
              <a:avLst/>
              <a:gdLst/>
              <a:ahLst/>
              <a:cxnLst>
                <a:cxn ang="3cd4">
                  <a:pos x="hc" y="t"/>
                </a:cxn>
                <a:cxn ang="cd2">
                  <a:pos x="l" y="vc"/>
                </a:cxn>
                <a:cxn ang="cd4">
                  <a:pos x="hc" y="b"/>
                </a:cxn>
                <a:cxn ang="0">
                  <a:pos x="r" y="vc"/>
                </a:cxn>
              </a:cxnLst>
              <a:rect l="l" t="t" r="r" b="b"/>
              <a:pathLst>
                <a:path w="393" h="531">
                  <a:moveTo>
                    <a:pt x="17" y="152"/>
                  </a:moveTo>
                  <a:cubicBezTo>
                    <a:pt x="46" y="59"/>
                    <a:pt x="127" y="59"/>
                    <a:pt x="136" y="59"/>
                  </a:cubicBezTo>
                  <a:cubicBezTo>
                    <a:pt x="249" y="59"/>
                    <a:pt x="258" y="199"/>
                    <a:pt x="258" y="264"/>
                  </a:cubicBezTo>
                  <a:cubicBezTo>
                    <a:pt x="258" y="313"/>
                    <a:pt x="254" y="326"/>
                    <a:pt x="247" y="342"/>
                  </a:cubicBezTo>
                  <a:cubicBezTo>
                    <a:pt x="232" y="401"/>
                    <a:pt x="210" y="494"/>
                    <a:pt x="210" y="516"/>
                  </a:cubicBezTo>
                  <a:cubicBezTo>
                    <a:pt x="210" y="525"/>
                    <a:pt x="213" y="531"/>
                    <a:pt x="219" y="531"/>
                  </a:cubicBezTo>
                  <a:cubicBezTo>
                    <a:pt x="229" y="531"/>
                    <a:pt x="235" y="512"/>
                    <a:pt x="242" y="481"/>
                  </a:cubicBezTo>
                  <a:cubicBezTo>
                    <a:pt x="261" y="414"/>
                    <a:pt x="268" y="368"/>
                    <a:pt x="271" y="342"/>
                  </a:cubicBezTo>
                  <a:cubicBezTo>
                    <a:pt x="273" y="333"/>
                    <a:pt x="273" y="322"/>
                    <a:pt x="276" y="311"/>
                  </a:cubicBezTo>
                  <a:cubicBezTo>
                    <a:pt x="300" y="232"/>
                    <a:pt x="349" y="112"/>
                    <a:pt x="378" y="48"/>
                  </a:cubicBezTo>
                  <a:cubicBezTo>
                    <a:pt x="383" y="38"/>
                    <a:pt x="393" y="20"/>
                    <a:pt x="393" y="16"/>
                  </a:cubicBezTo>
                  <a:cubicBezTo>
                    <a:pt x="393" y="9"/>
                    <a:pt x="385" y="9"/>
                    <a:pt x="383" y="9"/>
                  </a:cubicBezTo>
                  <a:cubicBezTo>
                    <a:pt x="381" y="9"/>
                    <a:pt x="376" y="9"/>
                    <a:pt x="374" y="15"/>
                  </a:cubicBezTo>
                  <a:cubicBezTo>
                    <a:pt x="335" y="91"/>
                    <a:pt x="305" y="172"/>
                    <a:pt x="276" y="253"/>
                  </a:cubicBezTo>
                  <a:cubicBezTo>
                    <a:pt x="274" y="229"/>
                    <a:pt x="274" y="167"/>
                    <a:pt x="246" y="88"/>
                  </a:cubicBezTo>
                  <a:cubicBezTo>
                    <a:pt x="227" y="40"/>
                    <a:pt x="197" y="0"/>
                    <a:pt x="146" y="0"/>
                  </a:cubicBezTo>
                  <a:cubicBezTo>
                    <a:pt x="53"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C84CDA84-AA1B-DB4E-BCA7-F61C700939DB}"/>
                </a:ext>
              </a:extLst>
            </p:cNvPr>
            <p:cNvSpPr/>
            <p:nvPr/>
          </p:nvSpPr>
          <p:spPr>
            <a:xfrm>
              <a:off x="71938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0552A07E-CE6E-0445-9347-A595955963B5}"/>
                </a:ext>
              </a:extLst>
            </p:cNvPr>
            <p:cNvSpPr/>
            <p:nvPr/>
          </p:nvSpPr>
          <p:spPr>
            <a:xfrm>
              <a:off x="740304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589FD74F-8A0B-1348-84EA-F9A65EE1C6C2}"/>
                </a:ext>
              </a:extLst>
            </p:cNvPr>
            <p:cNvSpPr/>
            <p:nvPr/>
          </p:nvSpPr>
          <p:spPr>
            <a:xfrm>
              <a:off x="75668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06039D76-99BA-9343-898A-B27AC4149C71}"/>
                </a:ext>
              </a:extLst>
            </p:cNvPr>
            <p:cNvSpPr/>
            <p:nvPr/>
          </p:nvSpPr>
          <p:spPr>
            <a:xfrm>
              <a:off x="76575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8B4BC5D6-3307-A140-91D9-23470C79BECF}"/>
                </a:ext>
              </a:extLst>
            </p:cNvPr>
            <p:cNvSpPr/>
            <p:nvPr/>
          </p:nvSpPr>
          <p:spPr>
            <a:xfrm>
              <a:off x="77763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88AB62CE-B9BE-DD49-B981-FA3FC7BE27D8}"/>
                </a:ext>
              </a:extLst>
            </p:cNvPr>
            <p:cNvSpPr/>
            <p:nvPr/>
          </p:nvSpPr>
          <p:spPr>
            <a:xfrm>
              <a:off x="7862400" y="6257160"/>
              <a:ext cx="138240" cy="149760"/>
            </a:xfrm>
            <a:custGeom>
              <a:avLst/>
              <a:gdLst/>
              <a:ahLst/>
              <a:cxnLst>
                <a:cxn ang="3cd4">
                  <a:pos x="hc" y="t"/>
                </a:cxn>
                <a:cxn ang="cd2">
                  <a:pos x="l" y="vc"/>
                </a:cxn>
                <a:cxn ang="cd4">
                  <a:pos x="hc" y="b"/>
                </a:cxn>
                <a:cxn ang="0">
                  <a:pos x="r" y="vc"/>
                </a:cxn>
              </a:cxnLst>
              <a:rect l="l" t="t" r="r" b="b"/>
              <a:pathLst>
                <a:path w="385" h="417">
                  <a:moveTo>
                    <a:pt x="205" y="221"/>
                  </a:moveTo>
                  <a:lnTo>
                    <a:pt x="366" y="221"/>
                  </a:lnTo>
                  <a:cubicBezTo>
                    <a:pt x="373" y="221"/>
                    <a:pt x="385" y="221"/>
                    <a:pt x="385" y="209"/>
                  </a:cubicBezTo>
                  <a:cubicBezTo>
                    <a:pt x="385" y="194"/>
                    <a:pt x="373" y="194"/>
                    <a:pt x="366" y="194"/>
                  </a:cubicBezTo>
                  <a:lnTo>
                    <a:pt x="205" y="194"/>
                  </a:lnTo>
                  <a:lnTo>
                    <a:pt x="205" y="20"/>
                  </a:lnTo>
                  <a:cubicBezTo>
                    <a:pt x="205" y="13"/>
                    <a:pt x="205" y="0"/>
                    <a:pt x="193" y="0"/>
                  </a:cubicBezTo>
                  <a:cubicBezTo>
                    <a:pt x="180" y="0"/>
                    <a:pt x="180" y="13"/>
                    <a:pt x="180" y="20"/>
                  </a:cubicBezTo>
                  <a:lnTo>
                    <a:pt x="180" y="194"/>
                  </a:lnTo>
                  <a:lnTo>
                    <a:pt x="19" y="194"/>
                  </a:lnTo>
                  <a:cubicBezTo>
                    <a:pt x="12" y="194"/>
                    <a:pt x="0" y="194"/>
                    <a:pt x="0" y="209"/>
                  </a:cubicBezTo>
                  <a:cubicBezTo>
                    <a:pt x="0" y="221"/>
                    <a:pt x="12" y="221"/>
                    <a:pt x="19" y="221"/>
                  </a:cubicBezTo>
                  <a:lnTo>
                    <a:pt x="180" y="221"/>
                  </a:lnTo>
                  <a:lnTo>
                    <a:pt x="180" y="395"/>
                  </a:lnTo>
                  <a:cubicBezTo>
                    <a:pt x="180" y="403"/>
                    <a:pt x="180" y="417"/>
                    <a:pt x="193" y="417"/>
                  </a:cubicBezTo>
                  <a:cubicBezTo>
                    <a:pt x="205" y="417"/>
                    <a:pt x="205" y="404"/>
                    <a:pt x="205" y="3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6824EE75-6BF9-BB40-85E8-B18ECC25CC08}"/>
                </a:ext>
              </a:extLst>
            </p:cNvPr>
            <p:cNvSpPr/>
            <p:nvPr/>
          </p:nvSpPr>
          <p:spPr>
            <a:xfrm>
              <a:off x="8033760" y="6247800"/>
              <a:ext cx="68400" cy="134640"/>
            </a:xfrm>
            <a:custGeom>
              <a:avLst/>
              <a:gdLst/>
              <a:ahLst/>
              <a:cxnLst>
                <a:cxn ang="3cd4">
                  <a:pos x="hc" y="t"/>
                </a:cxn>
                <a:cxn ang="cd2">
                  <a:pos x="l" y="vc"/>
                </a:cxn>
                <a:cxn ang="cd4">
                  <a:pos x="hc" y="b"/>
                </a:cxn>
                <a:cxn ang="0">
                  <a:pos x="r" y="vc"/>
                </a:cxn>
              </a:cxnLst>
              <a:rect l="l" t="t" r="r" b="b"/>
              <a:pathLst>
                <a:path w="191" h="375">
                  <a:moveTo>
                    <a:pt x="119" y="16"/>
                  </a:moveTo>
                  <a:cubicBezTo>
                    <a:pt x="119" y="0"/>
                    <a:pt x="119" y="0"/>
                    <a:pt x="103" y="0"/>
                  </a:cubicBezTo>
                  <a:cubicBezTo>
                    <a:pt x="69" y="35"/>
                    <a:pt x="22" y="37"/>
                    <a:pt x="0" y="37"/>
                  </a:cubicBezTo>
                  <a:lnTo>
                    <a:pt x="0" y="57"/>
                  </a:lnTo>
                  <a:cubicBezTo>
                    <a:pt x="12" y="57"/>
                    <a:pt x="47" y="57"/>
                    <a:pt x="76" y="40"/>
                  </a:cubicBezTo>
                  <a:lnTo>
                    <a:pt x="76" y="329"/>
                  </a:lnTo>
                  <a:cubicBezTo>
                    <a:pt x="76" y="348"/>
                    <a:pt x="76" y="355"/>
                    <a:pt x="24" y="355"/>
                  </a:cubicBezTo>
                  <a:lnTo>
                    <a:pt x="3" y="355"/>
                  </a:lnTo>
                  <a:lnTo>
                    <a:pt x="3" y="375"/>
                  </a:lnTo>
                  <a:cubicBezTo>
                    <a:pt x="14" y="375"/>
                    <a:pt x="78" y="373"/>
                    <a:pt x="97" y="373"/>
                  </a:cubicBezTo>
                  <a:cubicBezTo>
                    <a:pt x="114" y="373"/>
                    <a:pt x="180" y="375"/>
                    <a:pt x="191" y="375"/>
                  </a:cubicBezTo>
                  <a:lnTo>
                    <a:pt x="191" y="355"/>
                  </a:lnTo>
                  <a:lnTo>
                    <a:pt x="171" y="355"/>
                  </a:lnTo>
                  <a:cubicBezTo>
                    <a:pt x="119" y="355"/>
                    <a:pt x="119" y="348"/>
                    <a:pt x="119" y="3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7F553112-D56E-8748-AB0D-56277AEBF66F}"/>
                </a:ext>
              </a:extLst>
            </p:cNvPr>
            <p:cNvSpPr/>
            <p:nvPr/>
          </p:nvSpPr>
          <p:spPr>
            <a:xfrm>
              <a:off x="822420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1356B286-F549-624B-ACD8-BAFCDC9AB56D}"/>
                </a:ext>
              </a:extLst>
            </p:cNvPr>
            <p:cNvSpPr/>
            <p:nvPr/>
          </p:nvSpPr>
          <p:spPr>
            <a:xfrm>
              <a:off x="8504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3E393469-B968-0347-8A1E-51B1C8FCE566}"/>
                </a:ext>
              </a:extLst>
            </p:cNvPr>
            <p:cNvSpPr/>
            <p:nvPr/>
          </p:nvSpPr>
          <p:spPr>
            <a:xfrm>
              <a:off x="862488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9"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F55ABA51-8489-BD46-A75C-208805A13D9B}"/>
                </a:ext>
              </a:extLst>
            </p:cNvPr>
            <p:cNvSpPr/>
            <p:nvPr/>
          </p:nvSpPr>
          <p:spPr>
            <a:xfrm>
              <a:off x="870660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26EFE615-DA81-BA49-A1B2-6E30DE519D5C}"/>
                </a:ext>
              </a:extLst>
            </p:cNvPr>
            <p:cNvSpPr/>
            <p:nvPr/>
          </p:nvSpPr>
          <p:spPr>
            <a:xfrm>
              <a:off x="8801279" y="6122160"/>
              <a:ext cx="36720" cy="289440"/>
            </a:xfrm>
            <a:custGeom>
              <a:avLst/>
              <a:gdLst/>
              <a:ahLst/>
              <a:cxnLst>
                <a:cxn ang="3cd4">
                  <a:pos x="hc" y="t"/>
                </a:cxn>
                <a:cxn ang="cd2">
                  <a:pos x="l" y="vc"/>
                </a:cxn>
                <a:cxn ang="cd4">
                  <a:pos x="hc" y="b"/>
                </a:cxn>
                <a:cxn ang="0">
                  <a:pos x="r" y="vc"/>
                </a:cxn>
              </a:cxnLst>
              <a:rect l="l" t="t" r="r" b="b"/>
              <a:pathLst>
                <a:path w="103" h="805">
                  <a:moveTo>
                    <a:pt x="103" y="0"/>
                  </a:moveTo>
                  <a:lnTo>
                    <a:pt x="0" y="0"/>
                  </a:lnTo>
                  <a:lnTo>
                    <a:pt x="0" y="33"/>
                  </a:lnTo>
                  <a:lnTo>
                    <a:pt x="73" y="33"/>
                  </a:lnTo>
                  <a:lnTo>
                    <a:pt x="73" y="774"/>
                  </a:lnTo>
                  <a:lnTo>
                    <a:pt x="0" y="774"/>
                  </a:lnTo>
                  <a:lnTo>
                    <a:pt x="0" y="805"/>
                  </a:lnTo>
                  <a:lnTo>
                    <a:pt x="103"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88" name="TextBox 87">
            <a:extLst>
              <a:ext uri="{FF2B5EF4-FFF2-40B4-BE49-F238E27FC236}">
                <a16:creationId xmlns:a16="http://schemas.microsoft.com/office/drawing/2014/main" id="{79A1C4F7-864C-6F43-975F-8B80C4DEB98D}"/>
              </a:ext>
            </a:extLst>
          </p:cNvPr>
          <p:cNvSpPr txBox="1"/>
          <p:nvPr/>
        </p:nvSpPr>
        <p:spPr>
          <a:xfrm>
            <a:off x="1226160" y="5486400"/>
            <a:ext cx="3568711"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Hint: remember the Bellman eqn:</a:t>
            </a:r>
          </a:p>
        </p:txBody>
      </p:sp>
      <p:sp>
        <p:nvSpPr>
          <p:cNvPr id="89" name="Straight Connector 88">
            <a:extLst>
              <a:ext uri="{FF2B5EF4-FFF2-40B4-BE49-F238E27FC236}">
                <a16:creationId xmlns:a16="http://schemas.microsoft.com/office/drawing/2014/main" id="{A9A6B016-D75D-3341-B05A-432B3FEE63AB}"/>
              </a:ext>
            </a:extLst>
          </p:cNvPr>
          <p:cNvSpPr/>
          <p:nvPr/>
        </p:nvSpPr>
        <p:spPr>
          <a:xfrm flipH="1">
            <a:off x="3749041" y="5943240"/>
            <a:ext cx="1371599" cy="731520"/>
          </a:xfrm>
          <a:prstGeom prst="line">
            <a:avLst/>
          </a:prstGeom>
          <a:noFill/>
          <a:ln w="0">
            <a:solidFill>
              <a:srgbClr val="000000"/>
            </a:solidFill>
            <a:prstDash val="solid"/>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90" name="Straight Connector 89">
            <a:extLst>
              <a:ext uri="{FF2B5EF4-FFF2-40B4-BE49-F238E27FC236}">
                <a16:creationId xmlns:a16="http://schemas.microsoft.com/office/drawing/2014/main" id="{8B4B9041-2A9B-AE41-87EB-73D07FCF3C46}"/>
              </a:ext>
            </a:extLst>
          </p:cNvPr>
          <p:cNvSpPr/>
          <p:nvPr/>
        </p:nvSpPr>
        <p:spPr>
          <a:xfrm flipH="1" flipV="1">
            <a:off x="3749041" y="5943240"/>
            <a:ext cx="1371599" cy="731520"/>
          </a:xfrm>
          <a:prstGeom prst="line">
            <a:avLst/>
          </a:prstGeom>
          <a:noFill/>
          <a:ln w="0">
            <a:solidFill>
              <a:srgbClr val="000000"/>
            </a:solidFill>
            <a:prstDash val="solid"/>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91" name="TextBox 90">
            <a:extLst>
              <a:ext uri="{FF2B5EF4-FFF2-40B4-BE49-F238E27FC236}">
                <a16:creationId xmlns:a16="http://schemas.microsoft.com/office/drawing/2014/main" id="{32D86C61-863A-0E48-B130-B7EFCE976412}"/>
              </a:ext>
            </a:extLst>
          </p:cNvPr>
          <p:cNvSpPr txBox="1"/>
          <p:nvPr/>
        </p:nvSpPr>
        <p:spPr>
          <a:xfrm>
            <a:off x="1200449" y="1445184"/>
            <a:ext cx="6913024" cy="168266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procedure:</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1. calculate the action-value function,             , for the latest policy,</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2. use Q to calculate a better policy:</a:t>
            </a:r>
          </a:p>
        </p:txBody>
      </p:sp>
      <p:grpSp>
        <p:nvGrpSpPr>
          <p:cNvPr id="92" name="Group 91" descr="28§display§\pi'(s) = \arg\max_{a} Q^\pi(s,a)§svg§600§FALSE" title="TexMaths">
            <a:extLst>
              <a:ext uri="{FF2B5EF4-FFF2-40B4-BE49-F238E27FC236}">
                <a16:creationId xmlns:a16="http://schemas.microsoft.com/office/drawing/2014/main" id="{4605F373-239D-3B46-828B-6D687EBDDF77}"/>
              </a:ext>
            </a:extLst>
          </p:cNvPr>
          <p:cNvGrpSpPr/>
          <p:nvPr/>
        </p:nvGrpSpPr>
        <p:grpSpPr>
          <a:xfrm>
            <a:off x="5025089" y="2721410"/>
            <a:ext cx="3546000" cy="522000"/>
            <a:chOff x="5049360" y="2109960"/>
            <a:chExt cx="3546000" cy="522000"/>
          </a:xfrm>
        </p:grpSpPr>
        <p:sp>
          <p:nvSpPr>
            <p:cNvPr id="93" name="Freeform 92">
              <a:extLst>
                <a:ext uri="{FF2B5EF4-FFF2-40B4-BE49-F238E27FC236}">
                  <a16:creationId xmlns:a16="http://schemas.microsoft.com/office/drawing/2014/main" id="{3C0FEDCC-C500-914E-AD12-E1A8E26FEAE5}"/>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981D341F-F47B-714F-B7D1-1C319FFB708D}"/>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307253E8-A77F-F147-B503-C0DE6F4D8BED}"/>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A04264FE-E9AF-CA4F-A90D-78C6BCFAFEC3}"/>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65860FC1-2C12-3444-8892-0806C4EB36FA}"/>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06111FD5-CAC8-4848-95D6-949406FD9343}"/>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A3685BD9-28E7-064F-9993-46FE9D6BC558}"/>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D70B4CEB-A315-A542-A21C-50668CFDF7FA}"/>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E61AFE5E-E84F-2941-980E-360A3FA7463C}"/>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AC7F1347-1D9E-4E4A-A255-FED2DD9F0174}"/>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8566CFB3-45A1-3D4D-A64A-7CCAAF5D2DA4}"/>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1ADEE8AE-6EB4-ED41-8C3D-F56CDD0CBC89}"/>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EFDFC81E-8855-764A-8715-ED2B11469B7E}"/>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B92F41DD-9C6A-FC46-92B1-233E9349B678}"/>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1273A11C-7AE6-F34D-BEB4-6070C9D0F825}"/>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846BF50F-3E0D-3E41-9033-0FCAE5BF1837}"/>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809AF563-317B-C14C-AC80-0059754C6C0B}"/>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BF0910BC-8967-4043-A42E-8B8EA46A9FDA}"/>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6DE32C29-A35E-7B44-B8DE-28630E899451}"/>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10E1FD5C-0547-4040-944F-C13D072450CC}"/>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80EC3834-0EC0-A04D-BEA0-159A1A71664D}"/>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14" name="Group 113" descr="18§display§V^\pi(s)§svg§600§FALSE" title="TexMaths">
            <a:extLst>
              <a:ext uri="{FF2B5EF4-FFF2-40B4-BE49-F238E27FC236}">
                <a16:creationId xmlns:a16="http://schemas.microsoft.com/office/drawing/2014/main" id="{A1A06F74-418A-DB45-95F0-B248F1BBA56D}"/>
              </a:ext>
            </a:extLst>
          </p:cNvPr>
          <p:cNvGrpSpPr/>
          <p:nvPr/>
        </p:nvGrpSpPr>
        <p:grpSpPr>
          <a:xfrm>
            <a:off x="5090249" y="2013623"/>
            <a:ext cx="736920" cy="284760"/>
            <a:chOff x="5114520" y="1483199"/>
            <a:chExt cx="736920" cy="284760"/>
          </a:xfrm>
        </p:grpSpPr>
        <p:sp>
          <p:nvSpPr>
            <p:cNvPr id="115" name="Freeform 114">
              <a:extLst>
                <a:ext uri="{FF2B5EF4-FFF2-40B4-BE49-F238E27FC236}">
                  <a16:creationId xmlns:a16="http://schemas.microsoft.com/office/drawing/2014/main" id="{3C6F0CE8-5C7A-C94F-B735-EAD9CE25E137}"/>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316C3972-EF38-2049-882D-2EEE2E371708}"/>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540B3EA8-E350-BB45-81A2-4ECA3129C65F}"/>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67730B96-F6C3-9742-9084-7A360532EA9D}"/>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88B40366-731C-104F-A25C-F519E304CC87}"/>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90CEBC86-CA81-E84D-9599-3FD63F686EFD}"/>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21" name="Group 120" descr="28§display§\pi§svg§600§FALSE" title="TexMaths">
            <a:extLst>
              <a:ext uri="{FF2B5EF4-FFF2-40B4-BE49-F238E27FC236}">
                <a16:creationId xmlns:a16="http://schemas.microsoft.com/office/drawing/2014/main" id="{130112DF-FD76-5944-9FB6-07CF8F0B8ACD}"/>
              </a:ext>
            </a:extLst>
          </p:cNvPr>
          <p:cNvGrpSpPr/>
          <p:nvPr/>
        </p:nvGrpSpPr>
        <p:grpSpPr>
          <a:xfrm>
            <a:off x="8028929" y="2051785"/>
            <a:ext cx="267840" cy="196200"/>
            <a:chOff x="8053200" y="1521360"/>
            <a:chExt cx="267840" cy="196200"/>
          </a:xfrm>
        </p:grpSpPr>
        <p:sp>
          <p:nvSpPr>
            <p:cNvPr id="122" name="Freeform 121">
              <a:extLst>
                <a:ext uri="{FF2B5EF4-FFF2-40B4-BE49-F238E27FC236}">
                  <a16:creationId xmlns:a16="http://schemas.microsoft.com/office/drawing/2014/main" id="{53E4DA71-DB87-D94A-94A3-BF852C90A7EB}"/>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6BA692A8-391E-0144-9177-6015801696BD}"/>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4" name="Title 123">
            <a:extLst>
              <a:ext uri="{FF2B5EF4-FFF2-40B4-BE49-F238E27FC236}">
                <a16:creationId xmlns:a16="http://schemas.microsoft.com/office/drawing/2014/main" id="{D8DC3957-DCA9-D74C-8A6B-B5734008E236}"/>
              </a:ext>
            </a:extLst>
          </p:cNvPr>
          <p:cNvSpPr>
            <a:spLocks noGrp="1"/>
          </p:cNvSpPr>
          <p:nvPr>
            <p:ph type="title"/>
          </p:nvPr>
        </p:nvSpPr>
        <p:spPr>
          <a:xfrm>
            <a:off x="693043" y="402483"/>
            <a:ext cx="8694539" cy="1145804"/>
          </a:xfrm>
        </p:spPr>
        <p:txBody>
          <a:bodyPr/>
          <a:lstStyle/>
          <a:p>
            <a:r>
              <a:rPr lang="en-US" dirty="0"/>
              <a:t>Think-pair-share</a:t>
            </a:r>
          </a:p>
        </p:txBody>
      </p:sp>
    </p:spTree>
    <p:extLst>
      <p:ext uri="{BB962C8B-B14F-4D97-AF65-F5344CB8AC3E}">
        <p14:creationId xmlns:p14="http://schemas.microsoft.com/office/powerpoint/2010/main" val="1416240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C7C27A-769C-8F40-B59D-F35EB21D629D}"/>
              </a:ext>
            </a:extLst>
          </p:cNvPr>
          <p:cNvSpPr txBox="1"/>
          <p:nvPr/>
        </p:nvSpPr>
        <p:spPr>
          <a:xfrm>
            <a:off x="1188720" y="3318467"/>
            <a:ext cx="5760401" cy="356336"/>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But, how do we calculate                   from               ?</a:t>
            </a:r>
          </a:p>
        </p:txBody>
      </p:sp>
      <p:grpSp>
        <p:nvGrpSpPr>
          <p:cNvPr id="4" name="Group 3" descr="28§display§Q^\pi(s,a)§svg§600§FALSE" title="TexMaths">
            <a:extLst>
              <a:ext uri="{FF2B5EF4-FFF2-40B4-BE49-F238E27FC236}">
                <a16:creationId xmlns:a16="http://schemas.microsoft.com/office/drawing/2014/main" id="{631DA0C6-436B-E248-B132-EF8C36F3DC85}"/>
              </a:ext>
            </a:extLst>
          </p:cNvPr>
          <p:cNvGrpSpPr/>
          <p:nvPr/>
        </p:nvGrpSpPr>
        <p:grpSpPr>
          <a:xfrm>
            <a:off x="4131000" y="3348707"/>
            <a:ext cx="982440" cy="273960"/>
            <a:chOff x="4131000" y="3047760"/>
            <a:chExt cx="982440" cy="273960"/>
          </a:xfrm>
        </p:grpSpPr>
        <p:sp>
          <p:nvSpPr>
            <p:cNvPr id="5" name="Freeform 4">
              <a:extLst>
                <a:ext uri="{FF2B5EF4-FFF2-40B4-BE49-F238E27FC236}">
                  <a16:creationId xmlns:a16="http://schemas.microsoft.com/office/drawing/2014/main" id="{811D1A56-BD93-154C-A51F-BA65857E403D}"/>
                </a:ext>
              </a:extLst>
            </p:cNvPr>
            <p:cNvSpPr/>
            <p:nvPr/>
          </p:nvSpPr>
          <p:spPr>
            <a:xfrm>
              <a:off x="4131000" y="3048480"/>
              <a:ext cx="982440" cy="273240"/>
            </a:xfrm>
            <a:custGeom>
              <a:avLst/>
              <a:gdLst/>
              <a:ahLst/>
              <a:cxnLst>
                <a:cxn ang="3cd4">
                  <a:pos x="hc" y="t"/>
                </a:cxn>
                <a:cxn ang="cd2">
                  <a:pos x="l" y="vc"/>
                </a:cxn>
                <a:cxn ang="cd4">
                  <a:pos x="hc" y="b"/>
                </a:cxn>
                <a:cxn ang="0">
                  <a:pos x="r" y="vc"/>
                </a:cxn>
              </a:cxnLst>
              <a:rect l="l" t="t" r="r" b="b"/>
              <a:pathLst>
                <a:path w="2730" h="760">
                  <a:moveTo>
                    <a:pt x="1366" y="760"/>
                  </a:moveTo>
                  <a:lnTo>
                    <a:pt x="0" y="760"/>
                  </a:lnTo>
                  <a:lnTo>
                    <a:pt x="0" y="0"/>
                  </a:lnTo>
                  <a:lnTo>
                    <a:pt x="2730" y="0"/>
                  </a:lnTo>
                  <a:lnTo>
                    <a:pt x="2730" y="76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660110FD-6197-1545-B51E-FDD9AB51FFBA}"/>
                </a:ext>
              </a:extLst>
            </p:cNvPr>
            <p:cNvSpPr/>
            <p:nvPr/>
          </p:nvSpPr>
          <p:spPr>
            <a:xfrm>
              <a:off x="4145039" y="3060360"/>
              <a:ext cx="192240" cy="246600"/>
            </a:xfrm>
            <a:custGeom>
              <a:avLst/>
              <a:gdLst/>
              <a:ahLst/>
              <a:cxnLst>
                <a:cxn ang="3cd4">
                  <a:pos x="hc" y="t"/>
                </a:cxn>
                <a:cxn ang="cd2">
                  <a:pos x="l" y="vc"/>
                </a:cxn>
                <a:cxn ang="cd4">
                  <a:pos x="hc" y="b"/>
                </a:cxn>
                <a:cxn ang="0">
                  <a:pos x="r" y="vc"/>
                </a:cxn>
              </a:cxnLst>
              <a:rect l="l" t="t" r="r" b="b"/>
              <a:pathLst>
                <a:path w="535" h="686">
                  <a:moveTo>
                    <a:pt x="300" y="533"/>
                  </a:moveTo>
                  <a:cubicBezTo>
                    <a:pt x="421" y="488"/>
                    <a:pt x="535" y="352"/>
                    <a:pt x="535" y="204"/>
                  </a:cubicBezTo>
                  <a:cubicBezTo>
                    <a:pt x="535" y="83"/>
                    <a:pt x="452" y="0"/>
                    <a:pt x="337" y="0"/>
                  </a:cubicBezTo>
                  <a:cubicBezTo>
                    <a:pt x="170" y="0"/>
                    <a:pt x="0" y="173"/>
                    <a:pt x="0" y="352"/>
                  </a:cubicBezTo>
                  <a:cubicBezTo>
                    <a:pt x="0" y="478"/>
                    <a:pt x="86" y="554"/>
                    <a:pt x="198" y="554"/>
                  </a:cubicBezTo>
                  <a:cubicBezTo>
                    <a:pt x="217" y="554"/>
                    <a:pt x="244" y="551"/>
                    <a:pt x="274" y="544"/>
                  </a:cubicBezTo>
                  <a:cubicBezTo>
                    <a:pt x="270" y="591"/>
                    <a:pt x="270" y="592"/>
                    <a:pt x="270" y="603"/>
                  </a:cubicBezTo>
                  <a:cubicBezTo>
                    <a:pt x="270" y="627"/>
                    <a:pt x="270" y="686"/>
                    <a:pt x="335" y="686"/>
                  </a:cubicBezTo>
                  <a:cubicBezTo>
                    <a:pt x="426" y="686"/>
                    <a:pt x="463" y="546"/>
                    <a:pt x="463" y="539"/>
                  </a:cubicBezTo>
                  <a:cubicBezTo>
                    <a:pt x="463" y="532"/>
                    <a:pt x="458" y="530"/>
                    <a:pt x="456" y="530"/>
                  </a:cubicBezTo>
                  <a:cubicBezTo>
                    <a:pt x="449" y="530"/>
                    <a:pt x="447" y="533"/>
                    <a:pt x="445" y="539"/>
                  </a:cubicBezTo>
                  <a:cubicBezTo>
                    <a:pt x="428" y="592"/>
                    <a:pt x="382" y="611"/>
                    <a:pt x="356" y="611"/>
                  </a:cubicBezTo>
                  <a:cubicBezTo>
                    <a:pt x="319" y="611"/>
                    <a:pt x="309" y="591"/>
                    <a:pt x="300" y="533"/>
                  </a:cubicBezTo>
                  <a:close/>
                  <a:moveTo>
                    <a:pt x="154" y="526"/>
                  </a:moveTo>
                  <a:cubicBezTo>
                    <a:pt x="95" y="504"/>
                    <a:pt x="68" y="443"/>
                    <a:pt x="68" y="376"/>
                  </a:cubicBezTo>
                  <a:cubicBezTo>
                    <a:pt x="68" y="322"/>
                    <a:pt x="88" y="215"/>
                    <a:pt x="147" y="132"/>
                  </a:cubicBezTo>
                  <a:cubicBezTo>
                    <a:pt x="203" y="54"/>
                    <a:pt x="275" y="19"/>
                    <a:pt x="333" y="19"/>
                  </a:cubicBezTo>
                  <a:cubicBezTo>
                    <a:pt x="410" y="19"/>
                    <a:pt x="466" y="78"/>
                    <a:pt x="466" y="180"/>
                  </a:cubicBezTo>
                  <a:cubicBezTo>
                    <a:pt x="466" y="256"/>
                    <a:pt x="426" y="435"/>
                    <a:pt x="296" y="507"/>
                  </a:cubicBezTo>
                  <a:cubicBezTo>
                    <a:pt x="293" y="480"/>
                    <a:pt x="286" y="424"/>
                    <a:pt x="228" y="424"/>
                  </a:cubicBezTo>
                  <a:cubicBezTo>
                    <a:pt x="188" y="424"/>
                    <a:pt x="151" y="462"/>
                    <a:pt x="151" y="502"/>
                  </a:cubicBezTo>
                  <a:cubicBezTo>
                    <a:pt x="151" y="518"/>
                    <a:pt x="154" y="526"/>
                    <a:pt x="154" y="526"/>
                  </a:cubicBezTo>
                  <a:close/>
                  <a:moveTo>
                    <a:pt x="202" y="535"/>
                  </a:moveTo>
                  <a:cubicBezTo>
                    <a:pt x="191" y="535"/>
                    <a:pt x="167" y="535"/>
                    <a:pt x="167" y="502"/>
                  </a:cubicBezTo>
                  <a:cubicBezTo>
                    <a:pt x="167" y="473"/>
                    <a:pt x="196" y="442"/>
                    <a:pt x="228" y="442"/>
                  </a:cubicBezTo>
                  <a:cubicBezTo>
                    <a:pt x="261" y="442"/>
                    <a:pt x="275" y="461"/>
                    <a:pt x="275" y="506"/>
                  </a:cubicBezTo>
                  <a:cubicBezTo>
                    <a:pt x="275" y="518"/>
                    <a:pt x="275" y="518"/>
                    <a:pt x="268" y="521"/>
                  </a:cubicBezTo>
                  <a:cubicBezTo>
                    <a:pt x="247" y="530"/>
                    <a:pt x="224" y="535"/>
                    <a:pt x="202" y="5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FEE4DC0A-98BF-FD41-B799-5A54FAB22ECB}"/>
                </a:ext>
              </a:extLst>
            </p:cNvPr>
            <p:cNvSpPr/>
            <p:nvPr/>
          </p:nvSpPr>
          <p:spPr>
            <a:xfrm>
              <a:off x="4358160" y="3057120"/>
              <a:ext cx="116280" cy="84960"/>
            </a:xfrm>
            <a:custGeom>
              <a:avLst/>
              <a:gdLst/>
              <a:ahLst/>
              <a:cxnLst>
                <a:cxn ang="3cd4">
                  <a:pos x="hc" y="t"/>
                </a:cxn>
                <a:cxn ang="cd2">
                  <a:pos x="l" y="vc"/>
                </a:cxn>
                <a:cxn ang="cd4">
                  <a:pos x="hc" y="b"/>
                </a:cxn>
                <a:cxn ang="0">
                  <a:pos x="r" y="vc"/>
                </a:cxn>
              </a:cxnLst>
              <a:rect l="l" t="t" r="r" b="b"/>
              <a:pathLst>
                <a:path w="324" h="237">
                  <a:moveTo>
                    <a:pt x="144" y="36"/>
                  </a:moveTo>
                  <a:lnTo>
                    <a:pt x="209" y="36"/>
                  </a:lnTo>
                  <a:cubicBezTo>
                    <a:pt x="200" y="69"/>
                    <a:pt x="189" y="118"/>
                    <a:pt x="189" y="159"/>
                  </a:cubicBezTo>
                  <a:cubicBezTo>
                    <a:pt x="189" y="182"/>
                    <a:pt x="191" y="196"/>
                    <a:pt x="195" y="208"/>
                  </a:cubicBezTo>
                  <a:cubicBezTo>
                    <a:pt x="203" y="234"/>
                    <a:pt x="210" y="237"/>
                    <a:pt x="219" y="237"/>
                  </a:cubicBezTo>
                  <a:cubicBezTo>
                    <a:pt x="231" y="237"/>
                    <a:pt x="244" y="225"/>
                    <a:pt x="244" y="213"/>
                  </a:cubicBezTo>
                  <a:cubicBezTo>
                    <a:pt x="244" y="208"/>
                    <a:pt x="244" y="206"/>
                    <a:pt x="240" y="201"/>
                  </a:cubicBezTo>
                  <a:cubicBezTo>
                    <a:pt x="230" y="180"/>
                    <a:pt x="221" y="151"/>
                    <a:pt x="221" y="106"/>
                  </a:cubicBezTo>
                  <a:cubicBezTo>
                    <a:pt x="221" y="95"/>
                    <a:pt x="221" y="74"/>
                    <a:pt x="228" y="36"/>
                  </a:cubicBezTo>
                  <a:lnTo>
                    <a:pt x="296" y="36"/>
                  </a:lnTo>
                  <a:cubicBezTo>
                    <a:pt x="305" y="36"/>
                    <a:pt x="310" y="36"/>
                    <a:pt x="316" y="33"/>
                  </a:cubicBezTo>
                  <a:cubicBezTo>
                    <a:pt x="323" y="26"/>
                    <a:pt x="324" y="19"/>
                    <a:pt x="324" y="16"/>
                  </a:cubicBezTo>
                  <a:cubicBezTo>
                    <a:pt x="324" y="0"/>
                    <a:pt x="310" y="0"/>
                    <a:pt x="302" y="0"/>
                  </a:cubicBezTo>
                  <a:lnTo>
                    <a:pt x="96" y="0"/>
                  </a:lnTo>
                  <a:cubicBezTo>
                    <a:pt x="75" y="0"/>
                    <a:pt x="60" y="5"/>
                    <a:pt x="35" y="28"/>
                  </a:cubicBezTo>
                  <a:cubicBezTo>
                    <a:pt x="21" y="40"/>
                    <a:pt x="0" y="69"/>
                    <a:pt x="0" y="73"/>
                  </a:cubicBezTo>
                  <a:cubicBezTo>
                    <a:pt x="0" y="80"/>
                    <a:pt x="7" y="80"/>
                    <a:pt x="9" y="80"/>
                  </a:cubicBezTo>
                  <a:cubicBezTo>
                    <a:pt x="16" y="80"/>
                    <a:pt x="16" y="80"/>
                    <a:pt x="19" y="74"/>
                  </a:cubicBezTo>
                  <a:cubicBezTo>
                    <a:pt x="47" y="36"/>
                    <a:pt x="81" y="36"/>
                    <a:pt x="93" y="36"/>
                  </a:cubicBezTo>
                  <a:lnTo>
                    <a:pt x="124" y="36"/>
                  </a:lnTo>
                  <a:cubicBezTo>
                    <a:pt x="109" y="95"/>
                    <a:pt x="79" y="159"/>
                    <a:pt x="63" y="191"/>
                  </a:cubicBezTo>
                  <a:cubicBezTo>
                    <a:pt x="60" y="197"/>
                    <a:pt x="54" y="210"/>
                    <a:pt x="53" y="211"/>
                  </a:cubicBezTo>
                  <a:cubicBezTo>
                    <a:pt x="53" y="213"/>
                    <a:pt x="51" y="216"/>
                    <a:pt x="51" y="220"/>
                  </a:cubicBezTo>
                  <a:cubicBezTo>
                    <a:pt x="51" y="229"/>
                    <a:pt x="58" y="237"/>
                    <a:pt x="70" y="237"/>
                  </a:cubicBezTo>
                  <a:cubicBezTo>
                    <a:pt x="91" y="237"/>
                    <a:pt x="98" y="213"/>
                    <a:pt x="110" y="16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B068BCC4-9298-C141-B1D8-BB3BB1BC361F}"/>
                </a:ext>
              </a:extLst>
            </p:cNvPr>
            <p:cNvSpPr/>
            <p:nvPr/>
          </p:nvSpPr>
          <p:spPr>
            <a:xfrm>
              <a:off x="4527360" y="3047760"/>
              <a:ext cx="64800" cy="273960"/>
            </a:xfrm>
            <a:custGeom>
              <a:avLst/>
              <a:gdLst/>
              <a:ahLst/>
              <a:cxnLst>
                <a:cxn ang="3cd4">
                  <a:pos x="hc" y="t"/>
                </a:cxn>
                <a:cxn ang="cd2">
                  <a:pos x="l" y="vc"/>
                </a:cxn>
                <a:cxn ang="cd4">
                  <a:pos x="hc" y="b"/>
                </a:cxn>
                <a:cxn ang="0">
                  <a:pos x="r" y="vc"/>
                </a:cxn>
              </a:cxnLst>
              <a:rect l="l" t="t" r="r" b="b"/>
              <a:pathLst>
                <a:path w="181" h="762">
                  <a:moveTo>
                    <a:pt x="181" y="755"/>
                  </a:moveTo>
                  <a:cubicBezTo>
                    <a:pt x="181" y="753"/>
                    <a:pt x="181" y="752"/>
                    <a:pt x="167" y="738"/>
                  </a:cubicBezTo>
                  <a:cubicBezTo>
                    <a:pt x="70" y="643"/>
                    <a:pt x="46" y="499"/>
                    <a:pt x="46" y="381"/>
                  </a:cubicBezTo>
                  <a:cubicBezTo>
                    <a:pt x="46" y="249"/>
                    <a:pt x="75" y="116"/>
                    <a:pt x="170" y="21"/>
                  </a:cubicBezTo>
                  <a:cubicBezTo>
                    <a:pt x="181" y="12"/>
                    <a:pt x="181" y="10"/>
                    <a:pt x="181" y="7"/>
                  </a:cubicBezTo>
                  <a:cubicBezTo>
                    <a:pt x="181" y="2"/>
                    <a:pt x="177" y="0"/>
                    <a:pt x="172" y="0"/>
                  </a:cubicBezTo>
                  <a:cubicBezTo>
                    <a:pt x="165" y="0"/>
                    <a:pt x="95" y="52"/>
                    <a:pt x="49" y="149"/>
                  </a:cubicBezTo>
                  <a:cubicBezTo>
                    <a:pt x="9" y="232"/>
                    <a:pt x="0" y="317"/>
                    <a:pt x="0" y="381"/>
                  </a:cubicBezTo>
                  <a:cubicBezTo>
                    <a:pt x="0" y="442"/>
                    <a:pt x="9" y="533"/>
                    <a:pt x="51" y="620"/>
                  </a:cubicBezTo>
                  <a:cubicBezTo>
                    <a:pt x="98" y="714"/>
                    <a:pt x="165" y="762"/>
                    <a:pt x="172" y="762"/>
                  </a:cubicBezTo>
                  <a:cubicBezTo>
                    <a:pt x="177" y="762"/>
                    <a:pt x="181" y="760"/>
                    <a:pt x="181" y="7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475774AC-750B-7B4B-865F-7067563ED5DE}"/>
                </a:ext>
              </a:extLst>
            </p:cNvPr>
            <p:cNvSpPr/>
            <p:nvPr/>
          </p:nvSpPr>
          <p:spPr>
            <a:xfrm>
              <a:off x="4622040" y="3131999"/>
              <a:ext cx="102600" cy="124200"/>
            </a:xfrm>
            <a:custGeom>
              <a:avLst/>
              <a:gdLst/>
              <a:ahLst/>
              <a:cxnLst>
                <a:cxn ang="3cd4">
                  <a:pos x="hc" y="t"/>
                </a:cxn>
                <a:cxn ang="cd2">
                  <a:pos x="l" y="vc"/>
                </a:cxn>
                <a:cxn ang="cd4">
                  <a:pos x="hc" y="b"/>
                </a:cxn>
                <a:cxn ang="0">
                  <a:pos x="r" y="vc"/>
                </a:cxn>
              </a:cxnLst>
              <a:rect l="l" t="t" r="r" b="b"/>
              <a:pathLst>
                <a:path w="286" h="346">
                  <a:moveTo>
                    <a:pt x="263" y="52"/>
                  </a:moveTo>
                  <a:cubicBezTo>
                    <a:pt x="240" y="52"/>
                    <a:pt x="226" y="69"/>
                    <a:pt x="226" y="87"/>
                  </a:cubicBezTo>
                  <a:cubicBezTo>
                    <a:pt x="226" y="97"/>
                    <a:pt x="233" y="109"/>
                    <a:pt x="249" y="109"/>
                  </a:cubicBezTo>
                  <a:cubicBezTo>
                    <a:pt x="267" y="109"/>
                    <a:pt x="286" y="95"/>
                    <a:pt x="286" y="66"/>
                  </a:cubicBezTo>
                  <a:cubicBezTo>
                    <a:pt x="286" y="31"/>
                    <a:pt x="252" y="0"/>
                    <a:pt x="193" y="0"/>
                  </a:cubicBezTo>
                  <a:cubicBezTo>
                    <a:pt x="91" y="0"/>
                    <a:pt x="61" y="78"/>
                    <a:pt x="61" y="111"/>
                  </a:cubicBezTo>
                  <a:cubicBezTo>
                    <a:pt x="61" y="171"/>
                    <a:pt x="119" y="184"/>
                    <a:pt x="142" y="187"/>
                  </a:cubicBezTo>
                  <a:cubicBezTo>
                    <a:pt x="182" y="196"/>
                    <a:pt x="223" y="203"/>
                    <a:pt x="223" y="246"/>
                  </a:cubicBezTo>
                  <a:cubicBezTo>
                    <a:pt x="223" y="265"/>
                    <a:pt x="205" y="329"/>
                    <a:pt x="112" y="329"/>
                  </a:cubicBezTo>
                  <a:cubicBezTo>
                    <a:pt x="100" y="329"/>
                    <a:pt x="40" y="329"/>
                    <a:pt x="23" y="289"/>
                  </a:cubicBezTo>
                  <a:cubicBezTo>
                    <a:pt x="53" y="293"/>
                    <a:pt x="72" y="270"/>
                    <a:pt x="72" y="248"/>
                  </a:cubicBezTo>
                  <a:cubicBezTo>
                    <a:pt x="72" y="230"/>
                    <a:pt x="60" y="222"/>
                    <a:pt x="44" y="222"/>
                  </a:cubicBezTo>
                  <a:cubicBezTo>
                    <a:pt x="23" y="222"/>
                    <a:pt x="0" y="237"/>
                    <a:pt x="0" y="272"/>
                  </a:cubicBezTo>
                  <a:cubicBezTo>
                    <a:pt x="0" y="315"/>
                    <a:pt x="44" y="346"/>
                    <a:pt x="110" y="346"/>
                  </a:cubicBezTo>
                  <a:cubicBezTo>
                    <a:pt x="237" y="346"/>
                    <a:pt x="267" y="255"/>
                    <a:pt x="267" y="220"/>
                  </a:cubicBezTo>
                  <a:cubicBezTo>
                    <a:pt x="267" y="192"/>
                    <a:pt x="252" y="173"/>
                    <a:pt x="242" y="163"/>
                  </a:cubicBezTo>
                  <a:cubicBezTo>
                    <a:pt x="221" y="142"/>
                    <a:pt x="200" y="139"/>
                    <a:pt x="165" y="132"/>
                  </a:cubicBezTo>
                  <a:cubicBezTo>
                    <a:pt x="137" y="125"/>
                    <a:pt x="107" y="119"/>
                    <a:pt x="107" y="85"/>
                  </a:cubicBezTo>
                  <a:cubicBezTo>
                    <a:pt x="107" y="64"/>
                    <a:pt x="124" y="17"/>
                    <a:pt x="193" y="17"/>
                  </a:cubicBezTo>
                  <a:cubicBezTo>
                    <a:pt x="212" y="17"/>
                    <a:pt x="251" y="23"/>
                    <a:pt x="263" y="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F6256AFA-3040-F148-A79C-A16F573E13E5}"/>
                </a:ext>
              </a:extLst>
            </p:cNvPr>
            <p:cNvSpPr/>
            <p:nvPr/>
          </p:nvSpPr>
          <p:spPr>
            <a:xfrm>
              <a:off x="4761000" y="3224160"/>
              <a:ext cx="32400" cy="82080"/>
            </a:xfrm>
            <a:custGeom>
              <a:avLst/>
              <a:gdLst/>
              <a:ahLst/>
              <a:cxnLst>
                <a:cxn ang="3cd4">
                  <a:pos x="hc" y="t"/>
                </a:cxn>
                <a:cxn ang="cd2">
                  <a:pos x="l" y="vc"/>
                </a:cxn>
                <a:cxn ang="cd4">
                  <a:pos x="hc" y="b"/>
                </a:cxn>
                <a:cxn ang="0">
                  <a:pos x="r" y="vc"/>
                </a:cxn>
              </a:cxnLst>
              <a:rect l="l" t="t" r="r" b="b"/>
              <a:pathLst>
                <a:path w="91" h="229">
                  <a:moveTo>
                    <a:pt x="91" y="80"/>
                  </a:moveTo>
                  <a:cubicBezTo>
                    <a:pt x="91" y="29"/>
                    <a:pt x="72" y="0"/>
                    <a:pt x="42" y="0"/>
                  </a:cubicBezTo>
                  <a:cubicBezTo>
                    <a:pt x="16" y="0"/>
                    <a:pt x="0" y="19"/>
                    <a:pt x="0" y="40"/>
                  </a:cubicBezTo>
                  <a:cubicBezTo>
                    <a:pt x="0" y="61"/>
                    <a:pt x="16" y="81"/>
                    <a:pt x="42" y="81"/>
                  </a:cubicBezTo>
                  <a:cubicBezTo>
                    <a:pt x="51" y="81"/>
                    <a:pt x="61" y="78"/>
                    <a:pt x="68" y="71"/>
                  </a:cubicBezTo>
                  <a:cubicBezTo>
                    <a:pt x="72" y="69"/>
                    <a:pt x="72" y="69"/>
                    <a:pt x="74" y="69"/>
                  </a:cubicBezTo>
                  <a:cubicBezTo>
                    <a:pt x="74" y="69"/>
                    <a:pt x="75" y="69"/>
                    <a:pt x="75" y="80"/>
                  </a:cubicBezTo>
                  <a:cubicBezTo>
                    <a:pt x="75" y="137"/>
                    <a:pt x="47" y="184"/>
                    <a:pt x="21" y="208"/>
                  </a:cubicBezTo>
                  <a:cubicBezTo>
                    <a:pt x="12" y="216"/>
                    <a:pt x="12" y="218"/>
                    <a:pt x="12" y="220"/>
                  </a:cubicBezTo>
                  <a:cubicBezTo>
                    <a:pt x="12" y="227"/>
                    <a:pt x="16" y="229"/>
                    <a:pt x="21" y="229"/>
                  </a:cubicBezTo>
                  <a:cubicBezTo>
                    <a:pt x="30" y="229"/>
                    <a:pt x="91" y="170"/>
                    <a:pt x="91" y="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394A97F5-487A-6D4D-9B36-2166FF7AC560}"/>
                </a:ext>
              </a:extLst>
            </p:cNvPr>
            <p:cNvSpPr/>
            <p:nvPr/>
          </p:nvSpPr>
          <p:spPr>
            <a:xfrm>
              <a:off x="4870800" y="3131999"/>
              <a:ext cx="127080" cy="124200"/>
            </a:xfrm>
            <a:custGeom>
              <a:avLst/>
              <a:gdLst/>
              <a:ahLst/>
              <a:cxnLst>
                <a:cxn ang="3cd4">
                  <a:pos x="hc" y="t"/>
                </a:cxn>
                <a:cxn ang="cd2">
                  <a:pos x="l" y="vc"/>
                </a:cxn>
                <a:cxn ang="cd4">
                  <a:pos x="hc" y="b"/>
                </a:cxn>
                <a:cxn ang="0">
                  <a:pos x="r" y="vc"/>
                </a:cxn>
              </a:cxnLst>
              <a:rect l="l" t="t" r="r" b="b"/>
              <a:pathLst>
                <a:path w="354" h="346">
                  <a:moveTo>
                    <a:pt x="258" y="48"/>
                  </a:moveTo>
                  <a:cubicBezTo>
                    <a:pt x="244" y="21"/>
                    <a:pt x="221" y="0"/>
                    <a:pt x="186" y="0"/>
                  </a:cubicBezTo>
                  <a:cubicBezTo>
                    <a:pt x="96" y="0"/>
                    <a:pt x="0" y="113"/>
                    <a:pt x="0" y="223"/>
                  </a:cubicBezTo>
                  <a:cubicBezTo>
                    <a:pt x="0" y="296"/>
                    <a:pt x="42" y="346"/>
                    <a:pt x="103" y="346"/>
                  </a:cubicBezTo>
                  <a:cubicBezTo>
                    <a:pt x="119" y="346"/>
                    <a:pt x="158" y="343"/>
                    <a:pt x="203" y="289"/>
                  </a:cubicBezTo>
                  <a:cubicBezTo>
                    <a:pt x="210" y="320"/>
                    <a:pt x="237" y="346"/>
                    <a:pt x="274" y="346"/>
                  </a:cubicBezTo>
                  <a:cubicBezTo>
                    <a:pt x="302" y="346"/>
                    <a:pt x="319" y="329"/>
                    <a:pt x="331" y="305"/>
                  </a:cubicBezTo>
                  <a:cubicBezTo>
                    <a:pt x="344" y="277"/>
                    <a:pt x="354" y="230"/>
                    <a:pt x="354" y="229"/>
                  </a:cubicBezTo>
                  <a:cubicBezTo>
                    <a:pt x="354" y="222"/>
                    <a:pt x="347" y="222"/>
                    <a:pt x="345" y="222"/>
                  </a:cubicBezTo>
                  <a:cubicBezTo>
                    <a:pt x="337" y="222"/>
                    <a:pt x="337" y="223"/>
                    <a:pt x="335" y="236"/>
                  </a:cubicBezTo>
                  <a:cubicBezTo>
                    <a:pt x="321" y="284"/>
                    <a:pt x="307" y="329"/>
                    <a:pt x="275" y="329"/>
                  </a:cubicBezTo>
                  <a:cubicBezTo>
                    <a:pt x="254" y="329"/>
                    <a:pt x="252" y="310"/>
                    <a:pt x="252" y="294"/>
                  </a:cubicBezTo>
                  <a:cubicBezTo>
                    <a:pt x="252" y="277"/>
                    <a:pt x="254" y="272"/>
                    <a:pt x="263" y="237"/>
                  </a:cubicBezTo>
                  <a:cubicBezTo>
                    <a:pt x="270" y="206"/>
                    <a:pt x="272" y="197"/>
                    <a:pt x="279" y="170"/>
                  </a:cubicBezTo>
                  <a:lnTo>
                    <a:pt x="307" y="62"/>
                  </a:lnTo>
                  <a:cubicBezTo>
                    <a:pt x="312" y="40"/>
                    <a:pt x="312" y="40"/>
                    <a:pt x="312" y="36"/>
                  </a:cubicBezTo>
                  <a:cubicBezTo>
                    <a:pt x="312" y="23"/>
                    <a:pt x="303" y="16"/>
                    <a:pt x="291" y="16"/>
                  </a:cubicBezTo>
                  <a:cubicBezTo>
                    <a:pt x="272" y="16"/>
                    <a:pt x="259" y="33"/>
                    <a:pt x="258" y="48"/>
                  </a:cubicBezTo>
                  <a:close/>
                  <a:moveTo>
                    <a:pt x="207" y="248"/>
                  </a:moveTo>
                  <a:cubicBezTo>
                    <a:pt x="203" y="262"/>
                    <a:pt x="203" y="262"/>
                    <a:pt x="191" y="275"/>
                  </a:cubicBezTo>
                  <a:cubicBezTo>
                    <a:pt x="158" y="317"/>
                    <a:pt x="126" y="329"/>
                    <a:pt x="105" y="329"/>
                  </a:cubicBezTo>
                  <a:cubicBezTo>
                    <a:pt x="65" y="329"/>
                    <a:pt x="54" y="287"/>
                    <a:pt x="54" y="258"/>
                  </a:cubicBezTo>
                  <a:cubicBezTo>
                    <a:pt x="54" y="220"/>
                    <a:pt x="79" y="125"/>
                    <a:pt x="98" y="90"/>
                  </a:cubicBezTo>
                  <a:cubicBezTo>
                    <a:pt x="121" y="45"/>
                    <a:pt x="156" y="17"/>
                    <a:pt x="188" y="17"/>
                  </a:cubicBezTo>
                  <a:cubicBezTo>
                    <a:pt x="238" y="17"/>
                    <a:pt x="249" y="80"/>
                    <a:pt x="249" y="85"/>
                  </a:cubicBezTo>
                  <a:cubicBezTo>
                    <a:pt x="249" y="88"/>
                    <a:pt x="247" y="94"/>
                    <a:pt x="245" y="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F246C9ED-80C4-1D49-8315-923E9025E31C}"/>
                </a:ext>
              </a:extLst>
            </p:cNvPr>
            <p:cNvSpPr/>
            <p:nvPr/>
          </p:nvSpPr>
          <p:spPr>
            <a:xfrm>
              <a:off x="5021640" y="3047760"/>
              <a:ext cx="64800" cy="273960"/>
            </a:xfrm>
            <a:custGeom>
              <a:avLst/>
              <a:gdLst/>
              <a:ahLst/>
              <a:cxnLst>
                <a:cxn ang="3cd4">
                  <a:pos x="hc" y="t"/>
                </a:cxn>
                <a:cxn ang="cd2">
                  <a:pos x="l" y="vc"/>
                </a:cxn>
                <a:cxn ang="cd4">
                  <a:pos x="hc" y="b"/>
                </a:cxn>
                <a:cxn ang="0">
                  <a:pos x="r" y="vc"/>
                </a:cxn>
              </a:cxnLst>
              <a:rect l="l" t="t" r="r" b="b"/>
              <a:pathLst>
                <a:path w="181" h="762">
                  <a:moveTo>
                    <a:pt x="181" y="381"/>
                  </a:moveTo>
                  <a:cubicBezTo>
                    <a:pt x="181" y="322"/>
                    <a:pt x="172" y="230"/>
                    <a:pt x="130" y="144"/>
                  </a:cubicBezTo>
                  <a:cubicBezTo>
                    <a:pt x="82" y="50"/>
                    <a:pt x="16" y="0"/>
                    <a:pt x="7" y="0"/>
                  </a:cubicBezTo>
                  <a:cubicBezTo>
                    <a:pt x="4" y="0"/>
                    <a:pt x="0" y="3"/>
                    <a:pt x="0" y="7"/>
                  </a:cubicBezTo>
                  <a:cubicBezTo>
                    <a:pt x="0" y="10"/>
                    <a:pt x="0" y="12"/>
                    <a:pt x="14" y="26"/>
                  </a:cubicBezTo>
                  <a:cubicBezTo>
                    <a:pt x="91" y="100"/>
                    <a:pt x="135" y="222"/>
                    <a:pt x="135" y="381"/>
                  </a:cubicBezTo>
                  <a:cubicBezTo>
                    <a:pt x="135" y="511"/>
                    <a:pt x="107" y="646"/>
                    <a:pt x="11" y="741"/>
                  </a:cubicBezTo>
                  <a:cubicBezTo>
                    <a:pt x="0" y="752"/>
                    <a:pt x="0" y="753"/>
                    <a:pt x="0" y="755"/>
                  </a:cubicBezTo>
                  <a:cubicBezTo>
                    <a:pt x="0" y="760"/>
                    <a:pt x="4" y="762"/>
                    <a:pt x="7" y="762"/>
                  </a:cubicBezTo>
                  <a:cubicBezTo>
                    <a:pt x="16" y="762"/>
                    <a:pt x="86" y="710"/>
                    <a:pt x="132" y="613"/>
                  </a:cubicBezTo>
                  <a:cubicBezTo>
                    <a:pt x="172" y="530"/>
                    <a:pt x="181" y="445"/>
                    <a:pt x="181" y="38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 name="Group 12" descr="28§display§V^\pi(s)§svg§600§FALSE" title="TexMaths">
            <a:extLst>
              <a:ext uri="{FF2B5EF4-FFF2-40B4-BE49-F238E27FC236}">
                <a16:creationId xmlns:a16="http://schemas.microsoft.com/office/drawing/2014/main" id="{6C3D7B1D-2C85-D24F-A09A-AC5C82E5A2B6}"/>
              </a:ext>
            </a:extLst>
          </p:cNvPr>
          <p:cNvGrpSpPr/>
          <p:nvPr/>
        </p:nvGrpSpPr>
        <p:grpSpPr>
          <a:xfrm>
            <a:off x="5748480" y="3358067"/>
            <a:ext cx="743400" cy="307080"/>
            <a:chOff x="5748480" y="3057120"/>
            <a:chExt cx="743400" cy="307080"/>
          </a:xfrm>
        </p:grpSpPr>
        <p:sp>
          <p:nvSpPr>
            <p:cNvPr id="14" name="Freeform 13">
              <a:extLst>
                <a:ext uri="{FF2B5EF4-FFF2-40B4-BE49-F238E27FC236}">
                  <a16:creationId xmlns:a16="http://schemas.microsoft.com/office/drawing/2014/main" id="{3EE538C3-2CCF-2C44-A9CE-917D7575A238}"/>
                </a:ext>
              </a:extLst>
            </p:cNvPr>
            <p:cNvSpPr/>
            <p:nvPr/>
          </p:nvSpPr>
          <p:spPr>
            <a:xfrm>
              <a:off x="5748480" y="3057840"/>
              <a:ext cx="743400" cy="306360"/>
            </a:xfrm>
            <a:custGeom>
              <a:avLst/>
              <a:gdLst/>
              <a:ahLst/>
              <a:cxnLst>
                <a:cxn ang="3cd4">
                  <a:pos x="hc" y="t"/>
                </a:cxn>
                <a:cxn ang="cd2">
                  <a:pos x="l" y="vc"/>
                </a:cxn>
                <a:cxn ang="cd4">
                  <a:pos x="hc" y="b"/>
                </a:cxn>
                <a:cxn ang="0">
                  <a:pos x="r" y="vc"/>
                </a:cxn>
              </a:cxnLst>
              <a:rect l="l" t="t" r="r" b="b"/>
              <a:pathLst>
                <a:path w="2066" h="852">
                  <a:moveTo>
                    <a:pt x="1033" y="852"/>
                  </a:moveTo>
                  <a:lnTo>
                    <a:pt x="0" y="852"/>
                  </a:lnTo>
                  <a:lnTo>
                    <a:pt x="0" y="0"/>
                  </a:lnTo>
                  <a:lnTo>
                    <a:pt x="2066" y="0"/>
                  </a:lnTo>
                  <a:lnTo>
                    <a:pt x="2066" y="85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4BE0D5E8-85AD-724F-8C43-51E5C2B307DD}"/>
                </a:ext>
              </a:extLst>
            </p:cNvPr>
            <p:cNvSpPr/>
            <p:nvPr/>
          </p:nvSpPr>
          <p:spPr>
            <a:xfrm>
              <a:off x="5764680" y="3077279"/>
              <a:ext cx="204840" cy="217080"/>
            </a:xfrm>
            <a:custGeom>
              <a:avLst/>
              <a:gdLst/>
              <a:ahLst/>
              <a:cxnLst>
                <a:cxn ang="3cd4">
                  <a:pos x="hc" y="t"/>
                </a:cxn>
                <a:cxn ang="cd2">
                  <a:pos x="l" y="vc"/>
                </a:cxn>
                <a:cxn ang="cd4">
                  <a:pos x="hc" y="b"/>
                </a:cxn>
                <a:cxn ang="0">
                  <a:pos x="r" y="vc"/>
                </a:cxn>
              </a:cxnLst>
              <a:rect l="l" t="t" r="r" b="b"/>
              <a:pathLst>
                <a:path w="570" h="604">
                  <a:moveTo>
                    <a:pt x="457" y="97"/>
                  </a:moveTo>
                  <a:cubicBezTo>
                    <a:pt x="497" y="31"/>
                    <a:pt x="530" y="29"/>
                    <a:pt x="561" y="27"/>
                  </a:cubicBezTo>
                  <a:cubicBezTo>
                    <a:pt x="570" y="25"/>
                    <a:pt x="570" y="12"/>
                    <a:pt x="570" y="10"/>
                  </a:cubicBezTo>
                  <a:cubicBezTo>
                    <a:pt x="570" y="4"/>
                    <a:pt x="566" y="0"/>
                    <a:pt x="561" y="0"/>
                  </a:cubicBezTo>
                  <a:cubicBezTo>
                    <a:pt x="539" y="0"/>
                    <a:pt x="516" y="2"/>
                    <a:pt x="494" y="2"/>
                  </a:cubicBezTo>
                  <a:cubicBezTo>
                    <a:pt x="468" y="2"/>
                    <a:pt x="441" y="0"/>
                    <a:pt x="416" y="0"/>
                  </a:cubicBezTo>
                  <a:cubicBezTo>
                    <a:pt x="410" y="0"/>
                    <a:pt x="399" y="0"/>
                    <a:pt x="399" y="16"/>
                  </a:cubicBezTo>
                  <a:cubicBezTo>
                    <a:pt x="399" y="25"/>
                    <a:pt x="407" y="27"/>
                    <a:pt x="412" y="27"/>
                  </a:cubicBezTo>
                  <a:cubicBezTo>
                    <a:pt x="434" y="29"/>
                    <a:pt x="450" y="37"/>
                    <a:pt x="450" y="54"/>
                  </a:cubicBezTo>
                  <a:cubicBezTo>
                    <a:pt x="450" y="68"/>
                    <a:pt x="438" y="87"/>
                    <a:pt x="438" y="87"/>
                  </a:cubicBezTo>
                  <a:lnTo>
                    <a:pt x="192" y="505"/>
                  </a:lnTo>
                  <a:lnTo>
                    <a:pt x="138" y="52"/>
                  </a:lnTo>
                  <a:cubicBezTo>
                    <a:pt x="138" y="37"/>
                    <a:pt x="156" y="27"/>
                    <a:pt x="192" y="27"/>
                  </a:cubicBezTo>
                  <a:cubicBezTo>
                    <a:pt x="203" y="27"/>
                    <a:pt x="212" y="27"/>
                    <a:pt x="212" y="10"/>
                  </a:cubicBezTo>
                  <a:cubicBezTo>
                    <a:pt x="212" y="2"/>
                    <a:pt x="207" y="0"/>
                    <a:pt x="202" y="0"/>
                  </a:cubicBezTo>
                  <a:cubicBezTo>
                    <a:pt x="169" y="0"/>
                    <a:pt x="134" y="2"/>
                    <a:pt x="102" y="2"/>
                  </a:cubicBezTo>
                  <a:cubicBezTo>
                    <a:pt x="87" y="2"/>
                    <a:pt x="73" y="2"/>
                    <a:pt x="58" y="2"/>
                  </a:cubicBezTo>
                  <a:cubicBezTo>
                    <a:pt x="44" y="2"/>
                    <a:pt x="29" y="0"/>
                    <a:pt x="15" y="0"/>
                  </a:cubicBezTo>
                  <a:cubicBezTo>
                    <a:pt x="9" y="0"/>
                    <a:pt x="0" y="0"/>
                    <a:pt x="0" y="16"/>
                  </a:cubicBezTo>
                  <a:cubicBezTo>
                    <a:pt x="0" y="27"/>
                    <a:pt x="7" y="27"/>
                    <a:pt x="20" y="27"/>
                  </a:cubicBezTo>
                  <a:cubicBezTo>
                    <a:pt x="65" y="27"/>
                    <a:pt x="65" y="35"/>
                    <a:pt x="67" y="56"/>
                  </a:cubicBezTo>
                  <a:lnTo>
                    <a:pt x="131" y="584"/>
                  </a:lnTo>
                  <a:cubicBezTo>
                    <a:pt x="134" y="600"/>
                    <a:pt x="136" y="604"/>
                    <a:pt x="147" y="604"/>
                  </a:cubicBezTo>
                  <a:cubicBezTo>
                    <a:pt x="160" y="604"/>
                    <a:pt x="163" y="600"/>
                    <a:pt x="169" y="5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9739C80D-DCDF-004F-B7E9-24D72C89F419}"/>
                </a:ext>
              </a:extLst>
            </p:cNvPr>
            <p:cNvSpPr/>
            <p:nvPr/>
          </p:nvSpPr>
          <p:spPr>
            <a:xfrm>
              <a:off x="5988240" y="3067559"/>
              <a:ext cx="120600" cy="95400"/>
            </a:xfrm>
            <a:custGeom>
              <a:avLst/>
              <a:gdLst/>
              <a:ahLst/>
              <a:cxnLst>
                <a:cxn ang="3cd4">
                  <a:pos x="hc" y="t"/>
                </a:cxn>
                <a:cxn ang="cd2">
                  <a:pos x="l" y="vc"/>
                </a:cxn>
                <a:cxn ang="cd4">
                  <a:pos x="hc" y="b"/>
                </a:cxn>
                <a:cxn ang="0">
                  <a:pos x="r" y="vc"/>
                </a:cxn>
              </a:cxnLst>
              <a:rect l="l" t="t" r="r" b="b"/>
              <a:pathLst>
                <a:path w="336" h="266">
                  <a:moveTo>
                    <a:pt x="149" y="41"/>
                  </a:moveTo>
                  <a:lnTo>
                    <a:pt x="216" y="41"/>
                  </a:lnTo>
                  <a:cubicBezTo>
                    <a:pt x="207" y="78"/>
                    <a:pt x="196" y="132"/>
                    <a:pt x="196" y="179"/>
                  </a:cubicBezTo>
                  <a:cubicBezTo>
                    <a:pt x="196" y="204"/>
                    <a:pt x="198" y="219"/>
                    <a:pt x="202" y="233"/>
                  </a:cubicBezTo>
                  <a:cubicBezTo>
                    <a:pt x="211" y="262"/>
                    <a:pt x="218" y="266"/>
                    <a:pt x="227" y="266"/>
                  </a:cubicBezTo>
                  <a:cubicBezTo>
                    <a:pt x="240" y="266"/>
                    <a:pt x="252" y="252"/>
                    <a:pt x="252" y="239"/>
                  </a:cubicBezTo>
                  <a:cubicBezTo>
                    <a:pt x="252" y="233"/>
                    <a:pt x="252" y="231"/>
                    <a:pt x="249" y="225"/>
                  </a:cubicBezTo>
                  <a:cubicBezTo>
                    <a:pt x="238" y="202"/>
                    <a:pt x="229" y="169"/>
                    <a:pt x="229" y="118"/>
                  </a:cubicBezTo>
                  <a:cubicBezTo>
                    <a:pt x="229" y="107"/>
                    <a:pt x="229" y="83"/>
                    <a:pt x="236" y="41"/>
                  </a:cubicBezTo>
                  <a:lnTo>
                    <a:pt x="307" y="41"/>
                  </a:lnTo>
                  <a:cubicBezTo>
                    <a:pt x="316" y="41"/>
                    <a:pt x="321" y="41"/>
                    <a:pt x="327" y="37"/>
                  </a:cubicBezTo>
                  <a:cubicBezTo>
                    <a:pt x="334" y="29"/>
                    <a:pt x="336" y="21"/>
                    <a:pt x="336" y="17"/>
                  </a:cubicBezTo>
                  <a:cubicBezTo>
                    <a:pt x="336" y="0"/>
                    <a:pt x="321" y="0"/>
                    <a:pt x="312" y="0"/>
                  </a:cubicBezTo>
                  <a:lnTo>
                    <a:pt x="100" y="0"/>
                  </a:lnTo>
                  <a:cubicBezTo>
                    <a:pt x="78" y="0"/>
                    <a:pt x="62" y="6"/>
                    <a:pt x="36" y="31"/>
                  </a:cubicBezTo>
                  <a:cubicBezTo>
                    <a:pt x="22" y="45"/>
                    <a:pt x="0" y="78"/>
                    <a:pt x="0" y="82"/>
                  </a:cubicBezTo>
                  <a:cubicBezTo>
                    <a:pt x="0" y="89"/>
                    <a:pt x="7" y="89"/>
                    <a:pt x="9" y="89"/>
                  </a:cubicBezTo>
                  <a:cubicBezTo>
                    <a:pt x="16" y="89"/>
                    <a:pt x="16" y="89"/>
                    <a:pt x="20" y="83"/>
                  </a:cubicBezTo>
                  <a:cubicBezTo>
                    <a:pt x="49" y="41"/>
                    <a:pt x="84" y="41"/>
                    <a:pt x="96" y="41"/>
                  </a:cubicBezTo>
                  <a:lnTo>
                    <a:pt x="129" y="41"/>
                  </a:lnTo>
                  <a:cubicBezTo>
                    <a:pt x="113" y="107"/>
                    <a:pt x="82" y="179"/>
                    <a:pt x="65" y="214"/>
                  </a:cubicBezTo>
                  <a:cubicBezTo>
                    <a:pt x="62" y="221"/>
                    <a:pt x="56" y="235"/>
                    <a:pt x="54" y="237"/>
                  </a:cubicBezTo>
                  <a:cubicBezTo>
                    <a:pt x="54" y="239"/>
                    <a:pt x="53" y="243"/>
                    <a:pt x="53" y="246"/>
                  </a:cubicBezTo>
                  <a:cubicBezTo>
                    <a:pt x="53" y="256"/>
                    <a:pt x="60" y="266"/>
                    <a:pt x="73" y="266"/>
                  </a:cubicBezTo>
                  <a:cubicBezTo>
                    <a:pt x="94" y="266"/>
                    <a:pt x="102" y="239"/>
                    <a:pt x="114" y="1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A722B4A5-7D44-0C4D-8BF2-1866360D1EE6}"/>
                </a:ext>
              </a:extLst>
            </p:cNvPr>
            <p:cNvSpPr/>
            <p:nvPr/>
          </p:nvSpPr>
          <p:spPr>
            <a:xfrm>
              <a:off x="6163560" y="3057120"/>
              <a:ext cx="66960" cy="307080"/>
            </a:xfrm>
            <a:custGeom>
              <a:avLst/>
              <a:gdLst/>
              <a:ahLst/>
              <a:cxnLst>
                <a:cxn ang="3cd4">
                  <a:pos x="hc" y="t"/>
                </a:cxn>
                <a:cxn ang="cd2">
                  <a:pos x="l" y="vc"/>
                </a:cxn>
                <a:cxn ang="cd4">
                  <a:pos x="hc" y="b"/>
                </a:cxn>
                <a:cxn ang="0">
                  <a:pos x="r" y="vc"/>
                </a:cxn>
              </a:cxnLst>
              <a:rect l="l" t="t" r="r" b="b"/>
              <a:pathLst>
                <a:path w="187" h="854">
                  <a:moveTo>
                    <a:pt x="187" y="846"/>
                  </a:moveTo>
                  <a:cubicBezTo>
                    <a:pt x="187" y="844"/>
                    <a:pt x="187" y="842"/>
                    <a:pt x="172" y="827"/>
                  </a:cubicBezTo>
                  <a:cubicBezTo>
                    <a:pt x="73" y="720"/>
                    <a:pt x="47" y="559"/>
                    <a:pt x="47" y="427"/>
                  </a:cubicBezTo>
                  <a:cubicBezTo>
                    <a:pt x="47" y="279"/>
                    <a:pt x="78" y="130"/>
                    <a:pt x="176" y="23"/>
                  </a:cubicBezTo>
                  <a:cubicBezTo>
                    <a:pt x="187" y="14"/>
                    <a:pt x="187" y="12"/>
                    <a:pt x="187" y="8"/>
                  </a:cubicBezTo>
                  <a:cubicBezTo>
                    <a:pt x="187" y="2"/>
                    <a:pt x="183" y="0"/>
                    <a:pt x="178" y="0"/>
                  </a:cubicBezTo>
                  <a:cubicBezTo>
                    <a:pt x="171" y="0"/>
                    <a:pt x="98" y="58"/>
                    <a:pt x="51" y="167"/>
                  </a:cubicBezTo>
                  <a:cubicBezTo>
                    <a:pt x="9" y="260"/>
                    <a:pt x="0" y="355"/>
                    <a:pt x="0" y="427"/>
                  </a:cubicBezTo>
                  <a:cubicBezTo>
                    <a:pt x="0" y="495"/>
                    <a:pt x="9" y="598"/>
                    <a:pt x="53" y="695"/>
                  </a:cubicBezTo>
                  <a:cubicBezTo>
                    <a:pt x="102" y="800"/>
                    <a:pt x="171" y="854"/>
                    <a:pt x="178" y="854"/>
                  </a:cubicBezTo>
                  <a:cubicBezTo>
                    <a:pt x="183" y="854"/>
                    <a:pt x="187" y="852"/>
                    <a:pt x="187" y="8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6297AB54-41AB-B241-8562-49BF42B4447B}"/>
                </a:ext>
              </a:extLst>
            </p:cNvPr>
            <p:cNvSpPr/>
            <p:nvPr/>
          </p:nvSpPr>
          <p:spPr>
            <a:xfrm>
              <a:off x="6260760" y="3151440"/>
              <a:ext cx="106200" cy="139320"/>
            </a:xfrm>
            <a:custGeom>
              <a:avLst/>
              <a:gdLst/>
              <a:ahLst/>
              <a:cxnLst>
                <a:cxn ang="3cd4">
                  <a:pos x="hc" y="t"/>
                </a:cxn>
                <a:cxn ang="cd2">
                  <a:pos x="l" y="vc"/>
                </a:cxn>
                <a:cxn ang="cd4">
                  <a:pos x="hc" y="b"/>
                </a:cxn>
                <a:cxn ang="0">
                  <a:pos x="r" y="vc"/>
                </a:cxn>
              </a:cxnLst>
              <a:rect l="l" t="t" r="r" b="b"/>
              <a:pathLst>
                <a:path w="296" h="388">
                  <a:moveTo>
                    <a:pt x="272" y="58"/>
                  </a:moveTo>
                  <a:cubicBezTo>
                    <a:pt x="249" y="58"/>
                    <a:pt x="234" y="78"/>
                    <a:pt x="234" y="97"/>
                  </a:cubicBezTo>
                  <a:cubicBezTo>
                    <a:pt x="234" y="109"/>
                    <a:pt x="241" y="122"/>
                    <a:pt x="258" y="122"/>
                  </a:cubicBezTo>
                  <a:cubicBezTo>
                    <a:pt x="276" y="122"/>
                    <a:pt x="296" y="107"/>
                    <a:pt x="296" y="74"/>
                  </a:cubicBezTo>
                  <a:cubicBezTo>
                    <a:pt x="296" y="35"/>
                    <a:pt x="261" y="0"/>
                    <a:pt x="200" y="0"/>
                  </a:cubicBezTo>
                  <a:cubicBezTo>
                    <a:pt x="94" y="0"/>
                    <a:pt x="64" y="87"/>
                    <a:pt x="64" y="124"/>
                  </a:cubicBezTo>
                  <a:cubicBezTo>
                    <a:pt x="64" y="192"/>
                    <a:pt x="123" y="206"/>
                    <a:pt x="147" y="210"/>
                  </a:cubicBezTo>
                  <a:cubicBezTo>
                    <a:pt x="189" y="219"/>
                    <a:pt x="231" y="227"/>
                    <a:pt x="231" y="276"/>
                  </a:cubicBezTo>
                  <a:cubicBezTo>
                    <a:pt x="231" y="297"/>
                    <a:pt x="212" y="369"/>
                    <a:pt x="116" y="369"/>
                  </a:cubicBezTo>
                  <a:cubicBezTo>
                    <a:pt x="103" y="369"/>
                    <a:pt x="42" y="369"/>
                    <a:pt x="24" y="324"/>
                  </a:cubicBezTo>
                  <a:cubicBezTo>
                    <a:pt x="54" y="328"/>
                    <a:pt x="74" y="303"/>
                    <a:pt x="74" y="278"/>
                  </a:cubicBezTo>
                  <a:cubicBezTo>
                    <a:pt x="74" y="258"/>
                    <a:pt x="62" y="248"/>
                    <a:pt x="45" y="248"/>
                  </a:cubicBezTo>
                  <a:cubicBezTo>
                    <a:pt x="24" y="248"/>
                    <a:pt x="0" y="266"/>
                    <a:pt x="0" y="305"/>
                  </a:cubicBezTo>
                  <a:cubicBezTo>
                    <a:pt x="0" y="353"/>
                    <a:pt x="45" y="388"/>
                    <a:pt x="114" y="388"/>
                  </a:cubicBezTo>
                  <a:cubicBezTo>
                    <a:pt x="245" y="388"/>
                    <a:pt x="276" y="285"/>
                    <a:pt x="276" y="246"/>
                  </a:cubicBezTo>
                  <a:cubicBezTo>
                    <a:pt x="276" y="215"/>
                    <a:pt x="261" y="194"/>
                    <a:pt x="251" y="182"/>
                  </a:cubicBezTo>
                  <a:cubicBezTo>
                    <a:pt x="229" y="159"/>
                    <a:pt x="207" y="155"/>
                    <a:pt x="171" y="148"/>
                  </a:cubicBezTo>
                  <a:cubicBezTo>
                    <a:pt x="142" y="140"/>
                    <a:pt x="111" y="134"/>
                    <a:pt x="111" y="95"/>
                  </a:cubicBezTo>
                  <a:cubicBezTo>
                    <a:pt x="111" y="72"/>
                    <a:pt x="129" y="19"/>
                    <a:pt x="200" y="19"/>
                  </a:cubicBezTo>
                  <a:cubicBezTo>
                    <a:pt x="220" y="19"/>
                    <a:pt x="260" y="25"/>
                    <a:pt x="272" y="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5E7A9233-1685-2E49-8DDE-8E12425B42AA}"/>
                </a:ext>
              </a:extLst>
            </p:cNvPr>
            <p:cNvSpPr/>
            <p:nvPr/>
          </p:nvSpPr>
          <p:spPr>
            <a:xfrm>
              <a:off x="6396839" y="3057120"/>
              <a:ext cx="66960" cy="307080"/>
            </a:xfrm>
            <a:custGeom>
              <a:avLst/>
              <a:gdLst/>
              <a:ahLst/>
              <a:cxnLst>
                <a:cxn ang="3cd4">
                  <a:pos x="hc" y="t"/>
                </a:cxn>
                <a:cxn ang="cd2">
                  <a:pos x="l" y="vc"/>
                </a:cxn>
                <a:cxn ang="cd4">
                  <a:pos x="hc" y="b"/>
                </a:cxn>
                <a:cxn ang="0">
                  <a:pos x="r" y="vc"/>
                </a:cxn>
              </a:cxnLst>
              <a:rect l="l" t="t" r="r" b="b"/>
              <a:pathLst>
                <a:path w="187" h="854">
                  <a:moveTo>
                    <a:pt x="187" y="427"/>
                  </a:moveTo>
                  <a:cubicBezTo>
                    <a:pt x="187" y="361"/>
                    <a:pt x="178" y="258"/>
                    <a:pt x="134" y="161"/>
                  </a:cubicBezTo>
                  <a:cubicBezTo>
                    <a:pt x="85" y="56"/>
                    <a:pt x="16" y="0"/>
                    <a:pt x="7" y="0"/>
                  </a:cubicBezTo>
                  <a:cubicBezTo>
                    <a:pt x="4" y="0"/>
                    <a:pt x="0" y="4"/>
                    <a:pt x="0" y="8"/>
                  </a:cubicBezTo>
                  <a:cubicBezTo>
                    <a:pt x="0" y="12"/>
                    <a:pt x="0" y="14"/>
                    <a:pt x="15" y="29"/>
                  </a:cubicBezTo>
                  <a:cubicBezTo>
                    <a:pt x="94" y="113"/>
                    <a:pt x="140" y="248"/>
                    <a:pt x="140" y="427"/>
                  </a:cubicBezTo>
                  <a:cubicBezTo>
                    <a:pt x="140" y="573"/>
                    <a:pt x="111" y="724"/>
                    <a:pt x="11" y="831"/>
                  </a:cubicBezTo>
                  <a:cubicBezTo>
                    <a:pt x="0" y="842"/>
                    <a:pt x="0" y="844"/>
                    <a:pt x="0" y="846"/>
                  </a:cubicBezTo>
                  <a:cubicBezTo>
                    <a:pt x="0" y="852"/>
                    <a:pt x="4" y="854"/>
                    <a:pt x="7" y="854"/>
                  </a:cubicBezTo>
                  <a:cubicBezTo>
                    <a:pt x="16" y="854"/>
                    <a:pt x="89" y="796"/>
                    <a:pt x="136" y="687"/>
                  </a:cubicBezTo>
                  <a:cubicBezTo>
                    <a:pt x="178" y="594"/>
                    <a:pt x="187" y="499"/>
                    <a:pt x="187" y="4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0" name="Group 19" descr="22§display§Q^\pi(s_{t} = s, a_t=a)=§svg§600§FALSE" title="TexMaths">
            <a:extLst>
              <a:ext uri="{FF2B5EF4-FFF2-40B4-BE49-F238E27FC236}">
                <a16:creationId xmlns:a16="http://schemas.microsoft.com/office/drawing/2014/main" id="{C5BDC4E9-19A4-E348-812F-1E0CA5E52E0E}"/>
              </a:ext>
            </a:extLst>
          </p:cNvPr>
          <p:cNvGrpSpPr/>
          <p:nvPr/>
        </p:nvGrpSpPr>
        <p:grpSpPr>
          <a:xfrm>
            <a:off x="1273320" y="4324307"/>
            <a:ext cx="3115440" cy="348120"/>
            <a:chOff x="1273320" y="4023360"/>
            <a:chExt cx="3115440" cy="348120"/>
          </a:xfrm>
        </p:grpSpPr>
        <p:sp>
          <p:nvSpPr>
            <p:cNvPr id="21" name="Freeform 20">
              <a:extLst>
                <a:ext uri="{FF2B5EF4-FFF2-40B4-BE49-F238E27FC236}">
                  <a16:creationId xmlns:a16="http://schemas.microsoft.com/office/drawing/2014/main" id="{915073F9-CD6D-2F4D-A56F-063EB6ECF9B2}"/>
                </a:ext>
              </a:extLst>
            </p:cNvPr>
            <p:cNvSpPr/>
            <p:nvPr/>
          </p:nvSpPr>
          <p:spPr>
            <a:xfrm>
              <a:off x="1273320" y="4024079"/>
              <a:ext cx="3115440" cy="347400"/>
            </a:xfrm>
            <a:custGeom>
              <a:avLst/>
              <a:gdLst/>
              <a:ahLst/>
              <a:cxnLst>
                <a:cxn ang="3cd4">
                  <a:pos x="hc" y="t"/>
                </a:cxn>
                <a:cxn ang="cd2">
                  <a:pos x="l" y="vc"/>
                </a:cxn>
                <a:cxn ang="cd4">
                  <a:pos x="hc" y="b"/>
                </a:cxn>
                <a:cxn ang="0">
                  <a:pos x="r" y="vc"/>
                </a:cxn>
              </a:cxnLst>
              <a:rect l="l" t="t" r="r" b="b"/>
              <a:pathLst>
                <a:path w="8655" h="966">
                  <a:moveTo>
                    <a:pt x="4328" y="966"/>
                  </a:moveTo>
                  <a:lnTo>
                    <a:pt x="0" y="966"/>
                  </a:lnTo>
                  <a:lnTo>
                    <a:pt x="0" y="0"/>
                  </a:lnTo>
                  <a:lnTo>
                    <a:pt x="8655" y="0"/>
                  </a:lnTo>
                  <a:lnTo>
                    <a:pt x="865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D70F313C-C493-BB4F-A4D0-7FD76F847B1B}"/>
                </a:ext>
              </a:extLst>
            </p:cNvPr>
            <p:cNvSpPr/>
            <p:nvPr/>
          </p:nvSpPr>
          <p:spPr>
            <a:xfrm>
              <a:off x="1290600" y="4039199"/>
              <a:ext cx="241200" cy="313200"/>
            </a:xfrm>
            <a:custGeom>
              <a:avLst/>
              <a:gdLst/>
              <a:ahLst/>
              <a:cxnLst>
                <a:cxn ang="3cd4">
                  <a:pos x="hc" y="t"/>
                </a:cxn>
                <a:cxn ang="cd2">
                  <a:pos x="l" y="vc"/>
                </a:cxn>
                <a:cxn ang="cd4">
                  <a:pos x="hc" y="b"/>
                </a:cxn>
                <a:cxn ang="0">
                  <a:pos x="r" y="vc"/>
                </a:cxn>
              </a:cxnLst>
              <a:rect l="l" t="t" r="r" b="b"/>
              <a:pathLst>
                <a:path w="671" h="871">
                  <a:moveTo>
                    <a:pt x="376" y="678"/>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700"/>
                    <a:pt x="343" y="691"/>
                  </a:cubicBezTo>
                  <a:cubicBezTo>
                    <a:pt x="339" y="750"/>
                    <a:pt x="339" y="752"/>
                    <a:pt x="339" y="766"/>
                  </a:cubicBezTo>
                  <a:cubicBezTo>
                    <a:pt x="339" y="796"/>
                    <a:pt x="339" y="871"/>
                    <a:pt x="420" y="871"/>
                  </a:cubicBezTo>
                  <a:cubicBezTo>
                    <a:pt x="535" y="871"/>
                    <a:pt x="581" y="693"/>
                    <a:pt x="581" y="684"/>
                  </a:cubicBezTo>
                  <a:cubicBezTo>
                    <a:pt x="581" y="675"/>
                    <a:pt x="574" y="673"/>
                    <a:pt x="572" y="673"/>
                  </a:cubicBezTo>
                  <a:cubicBezTo>
                    <a:pt x="563" y="673"/>
                    <a:pt x="561" y="678"/>
                    <a:pt x="559" y="684"/>
                  </a:cubicBezTo>
                  <a:cubicBezTo>
                    <a:pt x="537" y="752"/>
                    <a:pt x="480" y="777"/>
                    <a:pt x="447" y="777"/>
                  </a:cubicBezTo>
                  <a:cubicBezTo>
                    <a:pt x="400" y="777"/>
                    <a:pt x="387" y="750"/>
                    <a:pt x="376" y="678"/>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5"/>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1"/>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9D90EE37-5678-CA46-866E-2A607F50C2F2}"/>
                </a:ext>
              </a:extLst>
            </p:cNvPr>
            <p:cNvSpPr/>
            <p:nvPr/>
          </p:nvSpPr>
          <p:spPr>
            <a:xfrm>
              <a:off x="1558440" y="403524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6AC690F9-AB6C-334B-A2C5-0248E65063F3}"/>
                </a:ext>
              </a:extLst>
            </p:cNvPr>
            <p:cNvSpPr/>
            <p:nvPr/>
          </p:nvSpPr>
          <p:spPr>
            <a:xfrm>
              <a:off x="1770840" y="402336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3B3E07E8-1E5F-1D49-9634-29282E331FBF}"/>
                </a:ext>
              </a:extLst>
            </p:cNvPr>
            <p:cNvSpPr/>
            <p:nvPr/>
          </p:nvSpPr>
          <p:spPr>
            <a:xfrm>
              <a:off x="1889640"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CDD606F7-3C2F-184B-8212-8867296727A6}"/>
                </a:ext>
              </a:extLst>
            </p:cNvPr>
            <p:cNvSpPr/>
            <p:nvPr/>
          </p:nvSpPr>
          <p:spPr>
            <a:xfrm>
              <a:off x="204408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3"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C1BE95A9-D671-FE47-B946-B4A015922310}"/>
                </a:ext>
              </a:extLst>
            </p:cNvPr>
            <p:cNvSpPr/>
            <p:nvPr/>
          </p:nvSpPr>
          <p:spPr>
            <a:xfrm>
              <a:off x="227196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CCE9746A-6064-7543-B41C-6034FE155E8C}"/>
                </a:ext>
              </a:extLst>
            </p:cNvPr>
            <p:cNvSpPr/>
            <p:nvPr/>
          </p:nvSpPr>
          <p:spPr>
            <a:xfrm>
              <a:off x="2636999" y="413028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E302346C-7C1A-FA40-914E-232DB0DD526E}"/>
                </a:ext>
              </a:extLst>
            </p:cNvPr>
            <p:cNvSpPr/>
            <p:nvPr/>
          </p:nvSpPr>
          <p:spPr>
            <a:xfrm>
              <a:off x="2811240" y="424764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2E772796-ED98-5C4E-9E31-EAEF5808B9D9}"/>
                </a:ext>
              </a:extLst>
            </p:cNvPr>
            <p:cNvSpPr/>
            <p:nvPr/>
          </p:nvSpPr>
          <p:spPr>
            <a:xfrm>
              <a:off x="295020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85F94C43-C2CA-C845-868A-05F85264F8AD}"/>
                </a:ext>
              </a:extLst>
            </p:cNvPr>
            <p:cNvSpPr/>
            <p:nvPr/>
          </p:nvSpPr>
          <p:spPr>
            <a:xfrm>
              <a:off x="3129120" y="4184279"/>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D6C41E74-C06B-AA41-A15B-E898FCE42D5A}"/>
                </a:ext>
              </a:extLst>
            </p:cNvPr>
            <p:cNvSpPr/>
            <p:nvPr/>
          </p:nvSpPr>
          <p:spPr>
            <a:xfrm>
              <a:off x="335808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E8E280DC-E094-4244-BE8B-BA353CBB747A}"/>
                </a:ext>
              </a:extLst>
            </p:cNvPr>
            <p:cNvSpPr/>
            <p:nvPr/>
          </p:nvSpPr>
          <p:spPr>
            <a:xfrm>
              <a:off x="3718440" y="413028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4" name="Freeform 33">
              <a:extLst>
                <a:ext uri="{FF2B5EF4-FFF2-40B4-BE49-F238E27FC236}">
                  <a16:creationId xmlns:a16="http://schemas.microsoft.com/office/drawing/2014/main" id="{E31D0596-A944-8C45-A765-B94BA2415532}"/>
                </a:ext>
              </a:extLst>
            </p:cNvPr>
            <p:cNvSpPr/>
            <p:nvPr/>
          </p:nvSpPr>
          <p:spPr>
            <a:xfrm>
              <a:off x="3907440" y="402336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8534EBE3-6A93-8F45-9FC7-1B3BC0AFDE5D}"/>
                </a:ext>
              </a:extLst>
            </p:cNvPr>
            <p:cNvSpPr/>
            <p:nvPr/>
          </p:nvSpPr>
          <p:spPr>
            <a:xfrm>
              <a:off x="4138920" y="415656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36" name="Group 35" descr="28§display§V^\pi(s_{t} = s) = \sum_{a} \pi(a|s) \sum_{s',r} p(s',r|s,a) [ r + \gamma V^\pi(s_{t+1} = s') ]§svg§600§FALSE" title="TexMaths">
            <a:extLst>
              <a:ext uri="{FF2B5EF4-FFF2-40B4-BE49-F238E27FC236}">
                <a16:creationId xmlns:a16="http://schemas.microsoft.com/office/drawing/2014/main" id="{5DFEDFD2-3AA5-E64C-A209-729302F7B2D8}"/>
              </a:ext>
            </a:extLst>
          </p:cNvPr>
          <p:cNvGrpSpPr/>
          <p:nvPr/>
        </p:nvGrpSpPr>
        <p:grpSpPr>
          <a:xfrm>
            <a:off x="2005561" y="6069769"/>
            <a:ext cx="6864120" cy="689400"/>
            <a:chOff x="2005560" y="6035040"/>
            <a:chExt cx="6864120" cy="689400"/>
          </a:xfrm>
        </p:grpSpPr>
        <p:sp>
          <p:nvSpPr>
            <p:cNvPr id="37" name="Freeform 36">
              <a:extLst>
                <a:ext uri="{FF2B5EF4-FFF2-40B4-BE49-F238E27FC236}">
                  <a16:creationId xmlns:a16="http://schemas.microsoft.com/office/drawing/2014/main" id="{DA3AB38D-3573-BA4E-B114-4280FFD8EF62}"/>
                </a:ext>
              </a:extLst>
            </p:cNvPr>
            <p:cNvSpPr/>
            <p:nvPr/>
          </p:nvSpPr>
          <p:spPr>
            <a:xfrm>
              <a:off x="2005560" y="6035040"/>
              <a:ext cx="6864120" cy="688679"/>
            </a:xfrm>
            <a:custGeom>
              <a:avLst/>
              <a:gdLst/>
              <a:ahLst/>
              <a:cxnLst>
                <a:cxn ang="3cd4">
                  <a:pos x="hc" y="t"/>
                </a:cxn>
                <a:cxn ang="cd2">
                  <a:pos x="l" y="vc"/>
                </a:cxn>
                <a:cxn ang="cd4">
                  <a:pos x="hc" y="b"/>
                </a:cxn>
                <a:cxn ang="0">
                  <a:pos x="r" y="vc"/>
                </a:cxn>
              </a:cxnLst>
              <a:rect l="l" t="t" r="r" b="b"/>
              <a:pathLst>
                <a:path w="19068" h="1914">
                  <a:moveTo>
                    <a:pt x="9533" y="1914"/>
                  </a:moveTo>
                  <a:lnTo>
                    <a:pt x="0" y="1914"/>
                  </a:lnTo>
                  <a:lnTo>
                    <a:pt x="0" y="0"/>
                  </a:lnTo>
                  <a:lnTo>
                    <a:pt x="19068" y="0"/>
                  </a:lnTo>
                  <a:lnTo>
                    <a:pt x="19068" y="1914"/>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EE69C145-24AE-3444-A366-A8D0D93D2741}"/>
                </a:ext>
              </a:extLst>
            </p:cNvPr>
            <p:cNvSpPr/>
            <p:nvPr/>
          </p:nvSpPr>
          <p:spPr>
            <a:xfrm>
              <a:off x="20206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E6E689CE-27EC-AE46-ABB7-01F1AF02DA18}"/>
                </a:ext>
              </a:extLst>
            </p:cNvPr>
            <p:cNvSpPr/>
            <p:nvPr/>
          </p:nvSpPr>
          <p:spPr>
            <a:xfrm>
              <a:off x="222948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1D95F3FD-70A2-1845-946D-343B8D2327E1}"/>
                </a:ext>
              </a:extLst>
            </p:cNvPr>
            <p:cNvSpPr/>
            <p:nvPr/>
          </p:nvSpPr>
          <p:spPr>
            <a:xfrm>
              <a:off x="239292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11363937-30AF-0D45-A8DC-ED94BD9EBE0F}"/>
                </a:ext>
              </a:extLst>
            </p:cNvPr>
            <p:cNvSpPr/>
            <p:nvPr/>
          </p:nvSpPr>
          <p:spPr>
            <a:xfrm>
              <a:off x="2483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49D28A94-9E0C-7543-875C-DFE4044F64A7}"/>
                </a:ext>
              </a:extLst>
            </p:cNvPr>
            <p:cNvSpPr/>
            <p:nvPr/>
          </p:nvSpPr>
          <p:spPr>
            <a:xfrm>
              <a:off x="26031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F3F9B00A-C8C1-FD44-846A-07AF2F3ED9C5}"/>
                </a:ext>
              </a:extLst>
            </p:cNvPr>
            <p:cNvSpPr/>
            <p:nvPr/>
          </p:nvSpPr>
          <p:spPr>
            <a:xfrm>
              <a:off x="277884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36704145-9341-2642-AE9E-721E246D3EAB}"/>
                </a:ext>
              </a:extLst>
            </p:cNvPr>
            <p:cNvSpPr/>
            <p:nvPr/>
          </p:nvSpPr>
          <p:spPr>
            <a:xfrm>
              <a:off x="306000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AC700A00-E41F-9A4B-983F-F051CB1A3CF4}"/>
                </a:ext>
              </a:extLst>
            </p:cNvPr>
            <p:cNvSpPr/>
            <p:nvPr/>
          </p:nvSpPr>
          <p:spPr>
            <a:xfrm>
              <a:off x="318636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F9A4D7C3-303A-0247-9D29-F64895DECBB6}"/>
                </a:ext>
              </a:extLst>
            </p:cNvPr>
            <p:cNvSpPr/>
            <p:nvPr/>
          </p:nvSpPr>
          <p:spPr>
            <a:xfrm>
              <a:off x="336456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F2ABBB0C-5EF3-7943-9422-1830C8089F5E}"/>
                </a:ext>
              </a:extLst>
            </p:cNvPr>
            <p:cNvSpPr/>
            <p:nvPr/>
          </p:nvSpPr>
          <p:spPr>
            <a:xfrm>
              <a:off x="3646079" y="6064200"/>
              <a:ext cx="357120" cy="405360"/>
            </a:xfrm>
            <a:custGeom>
              <a:avLst/>
              <a:gdLst/>
              <a:ahLst/>
              <a:cxnLst>
                <a:cxn ang="3cd4">
                  <a:pos x="hc" y="t"/>
                </a:cxn>
                <a:cxn ang="cd2">
                  <a:pos x="l" y="vc"/>
                </a:cxn>
                <a:cxn ang="cd4">
                  <a:pos x="hc" y="b"/>
                </a:cxn>
                <a:cxn ang="0">
                  <a:pos x="r" y="vc"/>
                </a:cxn>
              </a:cxnLst>
              <a:rect l="l" t="t" r="r" b="b"/>
              <a:pathLst>
                <a:path w="993" h="1127">
                  <a:moveTo>
                    <a:pt x="901"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1"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556CCF9A-7DCC-D64F-8B77-714615B07465}"/>
                </a:ext>
              </a:extLst>
            </p:cNvPr>
            <p:cNvSpPr/>
            <p:nvPr/>
          </p:nvSpPr>
          <p:spPr>
            <a:xfrm>
              <a:off x="3778560" y="6582599"/>
              <a:ext cx="96120" cy="91800"/>
            </a:xfrm>
            <a:custGeom>
              <a:avLst/>
              <a:gdLst/>
              <a:ahLst/>
              <a:cxnLst>
                <a:cxn ang="3cd4">
                  <a:pos x="hc" y="t"/>
                </a:cxn>
                <a:cxn ang="cd2">
                  <a:pos x="l" y="vc"/>
                </a:cxn>
                <a:cxn ang="cd4">
                  <a:pos x="hc" y="b"/>
                </a:cxn>
                <a:cxn ang="0">
                  <a:pos x="r" y="vc"/>
                </a:cxn>
              </a:cxnLst>
              <a:rect l="l" t="t" r="r" b="b"/>
              <a:pathLst>
                <a:path w="268" h="256">
                  <a:moveTo>
                    <a:pt x="190" y="33"/>
                  </a:moveTo>
                  <a:cubicBezTo>
                    <a:pt x="178" y="15"/>
                    <a:pt x="161" y="0"/>
                    <a:pt x="136" y="0"/>
                  </a:cubicBezTo>
                  <a:cubicBezTo>
                    <a:pt x="68" y="0"/>
                    <a:pt x="0" y="81"/>
                    <a:pt x="0" y="161"/>
                  </a:cubicBezTo>
                  <a:cubicBezTo>
                    <a:pt x="0" y="216"/>
                    <a:pt x="34" y="256"/>
                    <a:pt x="80" y="256"/>
                  </a:cubicBezTo>
                  <a:cubicBezTo>
                    <a:pt x="107" y="256"/>
                    <a:pt x="132" y="238"/>
                    <a:pt x="154" y="216"/>
                  </a:cubicBezTo>
                  <a:cubicBezTo>
                    <a:pt x="164" y="251"/>
                    <a:pt x="193" y="256"/>
                    <a:pt x="208" y="256"/>
                  </a:cubicBezTo>
                  <a:cubicBezTo>
                    <a:pt x="227" y="256"/>
                    <a:pt x="239" y="243"/>
                    <a:pt x="249" y="225"/>
                  </a:cubicBezTo>
                  <a:cubicBezTo>
                    <a:pt x="261" y="203"/>
                    <a:pt x="268" y="172"/>
                    <a:pt x="268" y="168"/>
                  </a:cubicBezTo>
                  <a:cubicBezTo>
                    <a:pt x="268" y="161"/>
                    <a:pt x="261" y="161"/>
                    <a:pt x="259" y="161"/>
                  </a:cubicBezTo>
                  <a:cubicBezTo>
                    <a:pt x="252" y="161"/>
                    <a:pt x="251" y="165"/>
                    <a:pt x="247" y="179"/>
                  </a:cubicBezTo>
                  <a:cubicBezTo>
                    <a:pt x="241" y="207"/>
                    <a:pt x="230" y="240"/>
                    <a:pt x="208" y="240"/>
                  </a:cubicBezTo>
                  <a:cubicBezTo>
                    <a:pt x="195" y="240"/>
                    <a:pt x="191" y="227"/>
                    <a:pt x="191" y="212"/>
                  </a:cubicBezTo>
                  <a:cubicBezTo>
                    <a:pt x="191" y="203"/>
                    <a:pt x="197" y="181"/>
                    <a:pt x="200" y="167"/>
                  </a:cubicBezTo>
                  <a:cubicBezTo>
                    <a:pt x="203" y="152"/>
                    <a:pt x="208" y="128"/>
                    <a:pt x="212" y="115"/>
                  </a:cubicBezTo>
                  <a:lnTo>
                    <a:pt x="222" y="73"/>
                  </a:lnTo>
                  <a:cubicBezTo>
                    <a:pt x="225" y="59"/>
                    <a:pt x="230" y="31"/>
                    <a:pt x="230" y="29"/>
                  </a:cubicBezTo>
                  <a:cubicBezTo>
                    <a:pt x="230" y="16"/>
                    <a:pt x="222" y="11"/>
                    <a:pt x="213" y="11"/>
                  </a:cubicBezTo>
                  <a:cubicBezTo>
                    <a:pt x="205" y="11"/>
                    <a:pt x="193" y="18"/>
                    <a:pt x="190" y="33"/>
                  </a:cubicBezTo>
                  <a:close/>
                  <a:moveTo>
                    <a:pt x="156" y="179"/>
                  </a:moveTo>
                  <a:cubicBezTo>
                    <a:pt x="152" y="196"/>
                    <a:pt x="141" y="207"/>
                    <a:pt x="129" y="218"/>
                  </a:cubicBezTo>
                  <a:cubicBezTo>
                    <a:pt x="124" y="221"/>
                    <a:pt x="103" y="240"/>
                    <a:pt x="81" y="240"/>
                  </a:cubicBezTo>
                  <a:cubicBezTo>
                    <a:pt x="61" y="240"/>
                    <a:pt x="42" y="225"/>
                    <a:pt x="42" y="185"/>
                  </a:cubicBezTo>
                  <a:cubicBezTo>
                    <a:pt x="42" y="156"/>
                    <a:pt x="58" y="91"/>
                    <a:pt x="69" y="70"/>
                  </a:cubicBezTo>
                  <a:cubicBezTo>
                    <a:pt x="93" y="24"/>
                    <a:pt x="120" y="16"/>
                    <a:pt x="136" y="16"/>
                  </a:cubicBezTo>
                  <a:cubicBezTo>
                    <a:pt x="171" y="16"/>
                    <a:pt x="181" y="59"/>
                    <a:pt x="181" y="66"/>
                  </a:cubicBezTo>
                  <a:cubicBezTo>
                    <a:pt x="181" y="68"/>
                    <a:pt x="181" y="71"/>
                    <a:pt x="180" y="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704E980A-FA27-6148-ADF7-824C398BFCB7}"/>
                </a:ext>
              </a:extLst>
            </p:cNvPr>
            <p:cNvSpPr/>
            <p:nvPr/>
          </p:nvSpPr>
          <p:spPr>
            <a:xfrm>
              <a:off x="4070160" y="6214319"/>
              <a:ext cx="144720" cy="128160"/>
            </a:xfrm>
            <a:custGeom>
              <a:avLst/>
              <a:gdLst/>
              <a:ahLst/>
              <a:cxnLst>
                <a:cxn ang="3cd4">
                  <a:pos x="hc" y="t"/>
                </a:cxn>
                <a:cxn ang="cd2">
                  <a:pos x="l" y="vc"/>
                </a:cxn>
                <a:cxn ang="cd4">
                  <a:pos x="hc" y="b"/>
                </a:cxn>
                <a:cxn ang="0">
                  <a:pos x="r" y="vc"/>
                </a:cxn>
              </a:cxnLst>
              <a:rect l="l" t="t" r="r" b="b"/>
              <a:pathLst>
                <a:path w="403" h="357">
                  <a:moveTo>
                    <a:pt x="178" y="48"/>
                  </a:moveTo>
                  <a:lnTo>
                    <a:pt x="263" y="48"/>
                  </a:lnTo>
                  <a:cubicBezTo>
                    <a:pt x="237" y="167"/>
                    <a:pt x="230" y="201"/>
                    <a:pt x="230" y="256"/>
                  </a:cubicBezTo>
                  <a:cubicBezTo>
                    <a:pt x="230" y="267"/>
                    <a:pt x="230" y="289"/>
                    <a:pt x="237" y="317"/>
                  </a:cubicBezTo>
                  <a:cubicBezTo>
                    <a:pt x="244" y="353"/>
                    <a:pt x="252" y="357"/>
                    <a:pt x="264" y="357"/>
                  </a:cubicBezTo>
                  <a:cubicBezTo>
                    <a:pt x="280" y="357"/>
                    <a:pt x="295" y="342"/>
                    <a:pt x="295" y="326"/>
                  </a:cubicBezTo>
                  <a:cubicBezTo>
                    <a:pt x="295" y="322"/>
                    <a:pt x="295" y="320"/>
                    <a:pt x="290" y="309"/>
                  </a:cubicBezTo>
                  <a:cubicBezTo>
                    <a:pt x="268" y="251"/>
                    <a:pt x="268" y="198"/>
                    <a:pt x="268" y="176"/>
                  </a:cubicBezTo>
                  <a:cubicBezTo>
                    <a:pt x="268" y="132"/>
                    <a:pt x="273" y="90"/>
                    <a:pt x="281" y="48"/>
                  </a:cubicBezTo>
                  <a:lnTo>
                    <a:pt x="368" y="48"/>
                  </a:lnTo>
                  <a:cubicBezTo>
                    <a:pt x="376" y="48"/>
                    <a:pt x="403" y="48"/>
                    <a:pt x="403" y="20"/>
                  </a:cubicBezTo>
                  <a:cubicBezTo>
                    <a:pt x="403" y="0"/>
                    <a:pt x="388" y="0"/>
                    <a:pt x="374" y="0"/>
                  </a:cubicBezTo>
                  <a:lnTo>
                    <a:pt x="124" y="0"/>
                  </a:lnTo>
                  <a:cubicBezTo>
                    <a:pt x="107" y="0"/>
                    <a:pt x="78" y="0"/>
                    <a:pt x="46" y="38"/>
                  </a:cubicBezTo>
                  <a:cubicBezTo>
                    <a:pt x="19" y="70"/>
                    <a:pt x="0" y="106"/>
                    <a:pt x="0" y="110"/>
                  </a:cubicBezTo>
                  <a:cubicBezTo>
                    <a:pt x="0" y="112"/>
                    <a:pt x="0" y="119"/>
                    <a:pt x="8" y="119"/>
                  </a:cubicBezTo>
                  <a:cubicBezTo>
                    <a:pt x="15" y="119"/>
                    <a:pt x="17" y="115"/>
                    <a:pt x="20" y="110"/>
                  </a:cubicBezTo>
                  <a:cubicBezTo>
                    <a:pt x="58" y="48"/>
                    <a:pt x="102" y="48"/>
                    <a:pt x="115" y="48"/>
                  </a:cubicBezTo>
                  <a:lnTo>
                    <a:pt x="159" y="48"/>
                  </a:lnTo>
                  <a:cubicBezTo>
                    <a:pt x="134" y="145"/>
                    <a:pt x="95" y="242"/>
                    <a:pt x="63" y="317"/>
                  </a:cubicBezTo>
                  <a:cubicBezTo>
                    <a:pt x="58" y="328"/>
                    <a:pt x="58" y="329"/>
                    <a:pt x="58" y="335"/>
                  </a:cubicBezTo>
                  <a:cubicBezTo>
                    <a:pt x="58" y="351"/>
                    <a:pt x="69" y="357"/>
                    <a:pt x="78" y="357"/>
                  </a:cubicBezTo>
                  <a:cubicBezTo>
                    <a:pt x="102" y="357"/>
                    <a:pt x="107" y="335"/>
                    <a:pt x="115" y="304"/>
                  </a:cubicBezTo>
                  <a:cubicBezTo>
                    <a:pt x="127" y="267"/>
                    <a:pt x="127" y="265"/>
                    <a:pt x="136" y="22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F7BF7C1B-8236-9449-8A1E-414D1CC02AC0}"/>
                </a:ext>
              </a:extLst>
            </p:cNvPr>
            <p:cNvSpPr/>
            <p:nvPr/>
          </p:nvSpPr>
          <p:spPr>
            <a:xfrm>
              <a:off x="42512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6C3C5A41-B8A5-944A-B81C-1FEA01AA0864}"/>
                </a:ext>
              </a:extLst>
            </p:cNvPr>
            <p:cNvSpPr/>
            <p:nvPr/>
          </p:nvSpPr>
          <p:spPr>
            <a:xfrm>
              <a:off x="433980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9889F824-3C52-2747-AD8D-AE59A4D6A89D}"/>
                </a:ext>
              </a:extLst>
            </p:cNvPr>
            <p:cNvSpPr/>
            <p:nvPr/>
          </p:nvSpPr>
          <p:spPr>
            <a:xfrm>
              <a:off x="450180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473D3BA1-1817-BC4A-9C08-0AD89FCD79E9}"/>
                </a:ext>
              </a:extLst>
            </p:cNvPr>
            <p:cNvSpPr/>
            <p:nvPr/>
          </p:nvSpPr>
          <p:spPr>
            <a:xfrm>
              <a:off x="45579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8"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7F6A34AF-DC26-824C-9559-655D1A5E1BA2}"/>
                </a:ext>
              </a:extLst>
            </p:cNvPr>
            <p:cNvSpPr/>
            <p:nvPr/>
          </p:nvSpPr>
          <p:spPr>
            <a:xfrm>
              <a:off x="468432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5DAB7000-D31A-2F44-87AE-9A8FF56C2CE4}"/>
                </a:ext>
              </a:extLst>
            </p:cNvPr>
            <p:cNvSpPr/>
            <p:nvPr/>
          </p:nvSpPr>
          <p:spPr>
            <a:xfrm>
              <a:off x="4832640" y="6064200"/>
              <a:ext cx="357120" cy="405360"/>
            </a:xfrm>
            <a:custGeom>
              <a:avLst/>
              <a:gdLst/>
              <a:ahLst/>
              <a:cxnLst>
                <a:cxn ang="3cd4">
                  <a:pos x="hc" y="t"/>
                </a:cxn>
                <a:cxn ang="cd2">
                  <a:pos x="l" y="vc"/>
                </a:cxn>
                <a:cxn ang="cd4">
                  <a:pos x="hc" y="b"/>
                </a:cxn>
                <a:cxn ang="0">
                  <a:pos x="r" y="vc"/>
                </a:cxn>
              </a:cxnLst>
              <a:rect l="l" t="t" r="r" b="b"/>
              <a:pathLst>
                <a:path w="993" h="1127">
                  <a:moveTo>
                    <a:pt x="903" y="1127"/>
                  </a:moveTo>
                  <a:lnTo>
                    <a:pt x="993" y="869"/>
                  </a:lnTo>
                  <a:lnTo>
                    <a:pt x="974" y="869"/>
                  </a:lnTo>
                  <a:cubicBezTo>
                    <a:pt x="945" y="953"/>
                    <a:pt x="866" y="1008"/>
                    <a:pt x="779" y="1032"/>
                  </a:cubicBezTo>
                  <a:cubicBezTo>
                    <a:pt x="764" y="1036"/>
                    <a:pt x="691" y="1058"/>
                    <a:pt x="547" y="1058"/>
                  </a:cubicBezTo>
                  <a:lnTo>
                    <a:pt x="98" y="1058"/>
                  </a:lnTo>
                  <a:lnTo>
                    <a:pt x="478" y="576"/>
                  </a:lnTo>
                  <a:cubicBezTo>
                    <a:pt x="483" y="571"/>
                    <a:pt x="485" y="567"/>
                    <a:pt x="485" y="564"/>
                  </a:cubicBezTo>
                  <a:cubicBezTo>
                    <a:pt x="485" y="562"/>
                    <a:pt x="485" y="560"/>
                    <a:pt x="479" y="551"/>
                  </a:cubicBezTo>
                  <a:lnTo>
                    <a:pt x="132" y="38"/>
                  </a:lnTo>
                  <a:lnTo>
                    <a:pt x="540" y="38"/>
                  </a:lnTo>
                  <a:cubicBezTo>
                    <a:pt x="640" y="38"/>
                    <a:pt x="708" y="49"/>
                    <a:pt x="715" y="51"/>
                  </a:cubicBezTo>
                  <a:cubicBezTo>
                    <a:pt x="756" y="59"/>
                    <a:pt x="820" y="71"/>
                    <a:pt x="879" y="112"/>
                  </a:cubicBezTo>
                  <a:cubicBezTo>
                    <a:pt x="898" y="124"/>
                    <a:pt x="949" y="161"/>
                    <a:pt x="974" y="227"/>
                  </a:cubicBezTo>
                  <a:lnTo>
                    <a:pt x="993" y="227"/>
                  </a:lnTo>
                  <a:lnTo>
                    <a:pt x="903" y="0"/>
                  </a:lnTo>
                  <a:lnTo>
                    <a:pt x="20" y="0"/>
                  </a:lnTo>
                  <a:cubicBezTo>
                    <a:pt x="3" y="0"/>
                    <a:pt x="3" y="0"/>
                    <a:pt x="0" y="5"/>
                  </a:cubicBezTo>
                  <a:cubicBezTo>
                    <a:pt x="0" y="7"/>
                    <a:pt x="0" y="24"/>
                    <a:pt x="0" y="33"/>
                  </a:cubicBezTo>
                  <a:lnTo>
                    <a:pt x="395" y="615"/>
                  </a:lnTo>
                  <a:lnTo>
                    <a:pt x="8" y="1103"/>
                  </a:lnTo>
                  <a:cubicBezTo>
                    <a:pt x="0" y="1114"/>
                    <a:pt x="0" y="1118"/>
                    <a:pt x="0" y="1118"/>
                  </a:cubicBezTo>
                  <a:cubicBezTo>
                    <a:pt x="0" y="1127"/>
                    <a:pt x="7" y="1127"/>
                    <a:pt x="20" y="112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FF8C3AC1-8771-854B-8CDE-85B74BDB4583}"/>
                </a:ext>
              </a:extLst>
            </p:cNvPr>
            <p:cNvSpPr/>
            <p:nvPr/>
          </p:nvSpPr>
          <p:spPr>
            <a:xfrm>
              <a:off x="4853160" y="6594840"/>
              <a:ext cx="75240" cy="91800"/>
            </a:xfrm>
            <a:custGeom>
              <a:avLst/>
              <a:gdLst/>
              <a:ahLst/>
              <a:cxnLst>
                <a:cxn ang="3cd4">
                  <a:pos x="hc" y="t"/>
                </a:cxn>
                <a:cxn ang="cd2">
                  <a:pos x="l" y="vc"/>
                </a:cxn>
                <a:cxn ang="cd4">
                  <a:pos x="hc" y="b"/>
                </a:cxn>
                <a:cxn ang="0">
                  <a:pos x="r" y="vc"/>
                </a:cxn>
              </a:cxnLst>
              <a:rect l="l" t="t" r="r" b="b"/>
              <a:pathLst>
                <a:path w="210" h="256">
                  <a:moveTo>
                    <a:pt x="190" y="37"/>
                  </a:moveTo>
                  <a:cubicBezTo>
                    <a:pt x="176" y="40"/>
                    <a:pt x="168" y="51"/>
                    <a:pt x="168" y="64"/>
                  </a:cubicBezTo>
                  <a:cubicBezTo>
                    <a:pt x="168" y="77"/>
                    <a:pt x="178" y="82"/>
                    <a:pt x="185" y="82"/>
                  </a:cubicBezTo>
                  <a:cubicBezTo>
                    <a:pt x="190" y="82"/>
                    <a:pt x="210" y="79"/>
                    <a:pt x="210" y="49"/>
                  </a:cubicBezTo>
                  <a:cubicBezTo>
                    <a:pt x="210" y="13"/>
                    <a:pt x="171" y="0"/>
                    <a:pt x="139" y="0"/>
                  </a:cubicBezTo>
                  <a:cubicBezTo>
                    <a:pt x="58" y="0"/>
                    <a:pt x="42" y="66"/>
                    <a:pt x="42" y="82"/>
                  </a:cubicBezTo>
                  <a:cubicBezTo>
                    <a:pt x="42" y="104"/>
                    <a:pt x="54" y="117"/>
                    <a:pt x="61" y="124"/>
                  </a:cubicBezTo>
                  <a:cubicBezTo>
                    <a:pt x="75" y="135"/>
                    <a:pt x="85" y="137"/>
                    <a:pt x="120" y="145"/>
                  </a:cubicBezTo>
                  <a:cubicBezTo>
                    <a:pt x="132" y="146"/>
                    <a:pt x="166" y="154"/>
                    <a:pt x="166" y="181"/>
                  </a:cubicBezTo>
                  <a:cubicBezTo>
                    <a:pt x="166" y="192"/>
                    <a:pt x="159" y="212"/>
                    <a:pt x="137" y="227"/>
                  </a:cubicBezTo>
                  <a:cubicBezTo>
                    <a:pt x="117" y="240"/>
                    <a:pt x="91" y="240"/>
                    <a:pt x="85" y="240"/>
                  </a:cubicBezTo>
                  <a:cubicBezTo>
                    <a:pt x="64" y="240"/>
                    <a:pt x="34" y="234"/>
                    <a:pt x="22" y="216"/>
                  </a:cubicBezTo>
                  <a:cubicBezTo>
                    <a:pt x="39" y="214"/>
                    <a:pt x="51" y="199"/>
                    <a:pt x="51" y="183"/>
                  </a:cubicBezTo>
                  <a:cubicBezTo>
                    <a:pt x="51" y="170"/>
                    <a:pt x="41" y="163"/>
                    <a:pt x="30" y="163"/>
                  </a:cubicBezTo>
                  <a:cubicBezTo>
                    <a:pt x="15" y="163"/>
                    <a:pt x="0" y="176"/>
                    <a:pt x="0" y="201"/>
                  </a:cubicBezTo>
                  <a:cubicBezTo>
                    <a:pt x="0" y="234"/>
                    <a:pt x="34" y="256"/>
                    <a:pt x="85" y="256"/>
                  </a:cubicBezTo>
                  <a:cubicBezTo>
                    <a:pt x="181" y="256"/>
                    <a:pt x="198" y="185"/>
                    <a:pt x="198" y="163"/>
                  </a:cubicBezTo>
                  <a:cubicBezTo>
                    <a:pt x="198" y="110"/>
                    <a:pt x="146" y="101"/>
                    <a:pt x="127" y="95"/>
                  </a:cubicBezTo>
                  <a:cubicBezTo>
                    <a:pt x="122" y="95"/>
                    <a:pt x="108" y="91"/>
                    <a:pt x="105" y="91"/>
                  </a:cubicBezTo>
                  <a:cubicBezTo>
                    <a:pt x="86" y="88"/>
                    <a:pt x="76" y="75"/>
                    <a:pt x="76" y="62"/>
                  </a:cubicBezTo>
                  <a:cubicBezTo>
                    <a:pt x="76" y="49"/>
                    <a:pt x="86" y="35"/>
                    <a:pt x="98" y="27"/>
                  </a:cubicBezTo>
                  <a:cubicBezTo>
                    <a:pt x="112" y="16"/>
                    <a:pt x="130" y="16"/>
                    <a:pt x="139" y="16"/>
                  </a:cubicBezTo>
                  <a:cubicBezTo>
                    <a:pt x="151" y="16"/>
                    <a:pt x="178" y="18"/>
                    <a:pt x="190" y="3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F4E9FC4E-E077-B249-9484-2A3A1E1D6345}"/>
                </a:ext>
              </a:extLst>
            </p:cNvPr>
            <p:cNvSpPr/>
            <p:nvPr/>
          </p:nvSpPr>
          <p:spPr>
            <a:xfrm>
              <a:off x="4953240" y="6545519"/>
              <a:ext cx="37440" cy="75240"/>
            </a:xfrm>
            <a:custGeom>
              <a:avLst/>
              <a:gdLst/>
              <a:ahLst/>
              <a:cxnLst>
                <a:cxn ang="3cd4">
                  <a:pos x="hc" y="t"/>
                </a:cxn>
                <a:cxn ang="cd2">
                  <a:pos x="l" y="vc"/>
                </a:cxn>
                <a:cxn ang="cd4">
                  <a:pos x="hc" y="b"/>
                </a:cxn>
                <a:cxn ang="0">
                  <a:pos x="r" y="vc"/>
                </a:cxn>
              </a:cxnLst>
              <a:rect l="l" t="t" r="r" b="b"/>
              <a:pathLst>
                <a:path w="105" h="210">
                  <a:moveTo>
                    <a:pt x="102" y="38"/>
                  </a:moveTo>
                  <a:cubicBezTo>
                    <a:pt x="102" y="38"/>
                    <a:pt x="105" y="29"/>
                    <a:pt x="105" y="24"/>
                  </a:cubicBezTo>
                  <a:cubicBezTo>
                    <a:pt x="105" y="9"/>
                    <a:pt x="93" y="0"/>
                    <a:pt x="81" y="0"/>
                  </a:cubicBezTo>
                  <a:cubicBezTo>
                    <a:pt x="66" y="0"/>
                    <a:pt x="61" y="13"/>
                    <a:pt x="59" y="18"/>
                  </a:cubicBezTo>
                  <a:lnTo>
                    <a:pt x="2" y="194"/>
                  </a:lnTo>
                  <a:cubicBezTo>
                    <a:pt x="0" y="199"/>
                    <a:pt x="0" y="199"/>
                    <a:pt x="0" y="201"/>
                  </a:cubicBezTo>
                  <a:cubicBezTo>
                    <a:pt x="0" y="207"/>
                    <a:pt x="15" y="210"/>
                    <a:pt x="17" y="210"/>
                  </a:cubicBezTo>
                  <a:cubicBezTo>
                    <a:pt x="20" y="210"/>
                    <a:pt x="20" y="209"/>
                    <a:pt x="22" y="2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3F6128BD-C621-254F-98CA-A0E5142DC1A2}"/>
                </a:ext>
              </a:extLst>
            </p:cNvPr>
            <p:cNvSpPr/>
            <p:nvPr/>
          </p:nvSpPr>
          <p:spPr>
            <a:xfrm>
              <a:off x="5034240" y="6661440"/>
              <a:ext cx="24120" cy="63000"/>
            </a:xfrm>
            <a:custGeom>
              <a:avLst/>
              <a:gdLst/>
              <a:ahLst/>
              <a:cxnLst>
                <a:cxn ang="3cd4">
                  <a:pos x="hc" y="t"/>
                </a:cxn>
                <a:cxn ang="cd2">
                  <a:pos x="l" y="vc"/>
                </a:cxn>
                <a:cxn ang="cd4">
                  <a:pos x="hc" y="b"/>
                </a:cxn>
                <a:cxn ang="0">
                  <a:pos x="r" y="vc"/>
                </a:cxn>
              </a:cxnLst>
              <a:rect l="l" t="t" r="r" b="b"/>
              <a:pathLst>
                <a:path w="68" h="176">
                  <a:moveTo>
                    <a:pt x="53" y="57"/>
                  </a:moveTo>
                  <a:cubicBezTo>
                    <a:pt x="53" y="88"/>
                    <a:pt x="47" y="124"/>
                    <a:pt x="12" y="161"/>
                  </a:cubicBezTo>
                  <a:cubicBezTo>
                    <a:pt x="8" y="163"/>
                    <a:pt x="7" y="165"/>
                    <a:pt x="7" y="167"/>
                  </a:cubicBezTo>
                  <a:cubicBezTo>
                    <a:pt x="7" y="172"/>
                    <a:pt x="12" y="176"/>
                    <a:pt x="15" y="176"/>
                  </a:cubicBezTo>
                  <a:cubicBezTo>
                    <a:pt x="22" y="176"/>
                    <a:pt x="68" y="130"/>
                    <a:pt x="68" y="62"/>
                  </a:cubicBezTo>
                  <a:cubicBezTo>
                    <a:pt x="68" y="27"/>
                    <a:pt x="54" y="0"/>
                    <a:pt x="30" y="0"/>
                  </a:cubicBezTo>
                  <a:cubicBezTo>
                    <a:pt x="14" y="0"/>
                    <a:pt x="0" y="15"/>
                    <a:pt x="0" y="33"/>
                  </a:cubicBezTo>
                  <a:cubicBezTo>
                    <a:pt x="0" y="51"/>
                    <a:pt x="12" y="66"/>
                    <a:pt x="30" y="66"/>
                  </a:cubicBezTo>
                  <a:cubicBezTo>
                    <a:pt x="44" y="66"/>
                    <a:pt x="53" y="57"/>
                    <a:pt x="53" y="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5D3EE0D5-FAE2-4D4B-AC16-1B458282FC05}"/>
                </a:ext>
              </a:extLst>
            </p:cNvPr>
            <p:cNvSpPr/>
            <p:nvPr/>
          </p:nvSpPr>
          <p:spPr>
            <a:xfrm>
              <a:off x="5085720" y="6594840"/>
              <a:ext cx="87480" cy="91800"/>
            </a:xfrm>
            <a:custGeom>
              <a:avLst/>
              <a:gdLst/>
              <a:ahLst/>
              <a:cxnLst>
                <a:cxn ang="3cd4">
                  <a:pos x="hc" y="t"/>
                </a:cxn>
                <a:cxn ang="cd2">
                  <a:pos x="l" y="vc"/>
                </a:cxn>
                <a:cxn ang="cd4">
                  <a:pos x="hc" y="b"/>
                </a:cxn>
                <a:cxn ang="0">
                  <a:pos x="r" y="vc"/>
                </a:cxn>
              </a:cxnLst>
              <a:rect l="l" t="t" r="r" b="b"/>
              <a:pathLst>
                <a:path w="244" h="256">
                  <a:moveTo>
                    <a:pt x="98" y="135"/>
                  </a:moveTo>
                  <a:cubicBezTo>
                    <a:pt x="100" y="132"/>
                    <a:pt x="112" y="81"/>
                    <a:pt x="112" y="79"/>
                  </a:cubicBezTo>
                  <a:cubicBezTo>
                    <a:pt x="114" y="73"/>
                    <a:pt x="129" y="46"/>
                    <a:pt x="146" y="31"/>
                  </a:cubicBezTo>
                  <a:cubicBezTo>
                    <a:pt x="151" y="27"/>
                    <a:pt x="166" y="16"/>
                    <a:pt x="188" y="16"/>
                  </a:cubicBezTo>
                  <a:cubicBezTo>
                    <a:pt x="193" y="16"/>
                    <a:pt x="207" y="16"/>
                    <a:pt x="217" y="24"/>
                  </a:cubicBezTo>
                  <a:cubicBezTo>
                    <a:pt x="200" y="29"/>
                    <a:pt x="193" y="44"/>
                    <a:pt x="193" y="55"/>
                  </a:cubicBezTo>
                  <a:cubicBezTo>
                    <a:pt x="193" y="68"/>
                    <a:pt x="203" y="77"/>
                    <a:pt x="215" y="77"/>
                  </a:cubicBezTo>
                  <a:cubicBezTo>
                    <a:pt x="227" y="77"/>
                    <a:pt x="244" y="66"/>
                    <a:pt x="244" y="42"/>
                  </a:cubicBezTo>
                  <a:cubicBezTo>
                    <a:pt x="244" y="13"/>
                    <a:pt x="215" y="0"/>
                    <a:pt x="188" y="0"/>
                  </a:cubicBezTo>
                  <a:cubicBezTo>
                    <a:pt x="161" y="0"/>
                    <a:pt x="137" y="13"/>
                    <a:pt x="114" y="40"/>
                  </a:cubicBezTo>
                  <a:cubicBezTo>
                    <a:pt x="105" y="5"/>
                    <a:pt x="73" y="0"/>
                    <a:pt x="61" y="0"/>
                  </a:cubicBezTo>
                  <a:cubicBezTo>
                    <a:pt x="41" y="0"/>
                    <a:pt x="27" y="13"/>
                    <a:pt x="19" y="29"/>
                  </a:cubicBezTo>
                  <a:cubicBezTo>
                    <a:pt x="7" y="51"/>
                    <a:pt x="0" y="84"/>
                    <a:pt x="0" y="86"/>
                  </a:cubicBezTo>
                  <a:cubicBezTo>
                    <a:pt x="0" y="93"/>
                    <a:pt x="7" y="93"/>
                    <a:pt x="8" y="93"/>
                  </a:cubicBezTo>
                  <a:cubicBezTo>
                    <a:pt x="17" y="93"/>
                    <a:pt x="17" y="91"/>
                    <a:pt x="20" y="77"/>
                  </a:cubicBezTo>
                  <a:cubicBezTo>
                    <a:pt x="29" y="42"/>
                    <a:pt x="39" y="16"/>
                    <a:pt x="59" y="16"/>
                  </a:cubicBezTo>
                  <a:cubicBezTo>
                    <a:pt x="73" y="16"/>
                    <a:pt x="76" y="27"/>
                    <a:pt x="76" y="44"/>
                  </a:cubicBezTo>
                  <a:cubicBezTo>
                    <a:pt x="76" y="55"/>
                    <a:pt x="71" y="75"/>
                    <a:pt x="68" y="91"/>
                  </a:cubicBezTo>
                  <a:cubicBezTo>
                    <a:pt x="64" y="106"/>
                    <a:pt x="59" y="130"/>
                    <a:pt x="56" y="141"/>
                  </a:cubicBezTo>
                  <a:lnTo>
                    <a:pt x="39" y="214"/>
                  </a:lnTo>
                  <a:cubicBezTo>
                    <a:pt x="37" y="221"/>
                    <a:pt x="34" y="236"/>
                    <a:pt x="34" y="238"/>
                  </a:cubicBezTo>
                  <a:cubicBezTo>
                    <a:pt x="34" y="251"/>
                    <a:pt x="44" y="256"/>
                    <a:pt x="53" y="256"/>
                  </a:cubicBezTo>
                  <a:cubicBezTo>
                    <a:pt x="59" y="256"/>
                    <a:pt x="71" y="251"/>
                    <a:pt x="75" y="240"/>
                  </a:cubicBezTo>
                  <a:cubicBezTo>
                    <a:pt x="76" y="236"/>
                    <a:pt x="81" y="210"/>
                    <a:pt x="85" y="1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C10B4AE3-E1F8-6040-A75E-D1898E0736B3}"/>
                </a:ext>
              </a:extLst>
            </p:cNvPr>
            <p:cNvSpPr/>
            <p:nvPr/>
          </p:nvSpPr>
          <p:spPr>
            <a:xfrm>
              <a:off x="5240520" y="6211080"/>
              <a:ext cx="140040" cy="183960"/>
            </a:xfrm>
            <a:custGeom>
              <a:avLst/>
              <a:gdLst/>
              <a:ahLst/>
              <a:cxnLst>
                <a:cxn ang="3cd4">
                  <a:pos x="hc" y="t"/>
                </a:cxn>
                <a:cxn ang="cd2">
                  <a:pos x="l" y="vc"/>
                </a:cxn>
                <a:cxn ang="cd4">
                  <a:pos x="hc" y="b"/>
                </a:cxn>
                <a:cxn ang="0">
                  <a:pos x="r" y="vc"/>
                </a:cxn>
              </a:cxnLst>
              <a:rect l="l" t="t" r="r" b="b"/>
              <a:pathLst>
                <a:path w="390" h="512">
                  <a:moveTo>
                    <a:pt x="58" y="456"/>
                  </a:moveTo>
                  <a:cubicBezTo>
                    <a:pt x="51" y="483"/>
                    <a:pt x="51" y="489"/>
                    <a:pt x="17" y="489"/>
                  </a:cubicBezTo>
                  <a:cubicBezTo>
                    <a:pt x="8" y="489"/>
                    <a:pt x="0" y="489"/>
                    <a:pt x="0" y="503"/>
                  </a:cubicBezTo>
                  <a:cubicBezTo>
                    <a:pt x="0" y="511"/>
                    <a:pt x="3" y="512"/>
                    <a:pt x="10" y="512"/>
                  </a:cubicBezTo>
                  <a:cubicBezTo>
                    <a:pt x="30" y="512"/>
                    <a:pt x="51" y="511"/>
                    <a:pt x="73" y="511"/>
                  </a:cubicBezTo>
                  <a:cubicBezTo>
                    <a:pt x="97" y="511"/>
                    <a:pt x="122" y="512"/>
                    <a:pt x="146" y="512"/>
                  </a:cubicBezTo>
                  <a:cubicBezTo>
                    <a:pt x="151" y="512"/>
                    <a:pt x="159" y="512"/>
                    <a:pt x="159" y="498"/>
                  </a:cubicBezTo>
                  <a:cubicBezTo>
                    <a:pt x="159" y="489"/>
                    <a:pt x="152" y="489"/>
                    <a:pt x="142" y="489"/>
                  </a:cubicBezTo>
                  <a:cubicBezTo>
                    <a:pt x="105" y="489"/>
                    <a:pt x="105" y="483"/>
                    <a:pt x="105" y="476"/>
                  </a:cubicBezTo>
                  <a:cubicBezTo>
                    <a:pt x="105" y="465"/>
                    <a:pt x="136" y="335"/>
                    <a:pt x="141" y="315"/>
                  </a:cubicBezTo>
                  <a:cubicBezTo>
                    <a:pt x="151" y="337"/>
                    <a:pt x="173" y="366"/>
                    <a:pt x="210" y="366"/>
                  </a:cubicBezTo>
                  <a:cubicBezTo>
                    <a:pt x="296" y="366"/>
                    <a:pt x="390" y="247"/>
                    <a:pt x="390" y="130"/>
                  </a:cubicBezTo>
                  <a:cubicBezTo>
                    <a:pt x="390" y="53"/>
                    <a:pt x="347" y="0"/>
                    <a:pt x="291" y="0"/>
                  </a:cubicBezTo>
                  <a:cubicBezTo>
                    <a:pt x="254" y="0"/>
                    <a:pt x="217" y="29"/>
                    <a:pt x="193" y="60"/>
                  </a:cubicBezTo>
                  <a:cubicBezTo>
                    <a:pt x="185" y="16"/>
                    <a:pt x="152" y="0"/>
                    <a:pt x="125" y="0"/>
                  </a:cubicBezTo>
                  <a:cubicBezTo>
                    <a:pt x="91" y="0"/>
                    <a:pt x="76" y="31"/>
                    <a:pt x="69" y="46"/>
                  </a:cubicBezTo>
                  <a:cubicBezTo>
                    <a:pt x="58" y="73"/>
                    <a:pt x="47" y="123"/>
                    <a:pt x="47" y="124"/>
                  </a:cubicBezTo>
                  <a:cubicBezTo>
                    <a:pt x="47" y="132"/>
                    <a:pt x="54" y="132"/>
                    <a:pt x="56" y="132"/>
                  </a:cubicBezTo>
                  <a:cubicBezTo>
                    <a:pt x="64" y="132"/>
                    <a:pt x="64" y="132"/>
                    <a:pt x="69" y="113"/>
                  </a:cubicBezTo>
                  <a:cubicBezTo>
                    <a:pt x="81" y="57"/>
                    <a:pt x="97" y="18"/>
                    <a:pt x="124" y="18"/>
                  </a:cubicBezTo>
                  <a:cubicBezTo>
                    <a:pt x="136" y="18"/>
                    <a:pt x="146" y="24"/>
                    <a:pt x="146" y="55"/>
                  </a:cubicBezTo>
                  <a:cubicBezTo>
                    <a:pt x="146" y="73"/>
                    <a:pt x="144" y="82"/>
                    <a:pt x="141" y="95"/>
                  </a:cubicBezTo>
                  <a:close/>
                  <a:moveTo>
                    <a:pt x="190" y="104"/>
                  </a:moveTo>
                  <a:cubicBezTo>
                    <a:pt x="195" y="82"/>
                    <a:pt x="215" y="60"/>
                    <a:pt x="229" y="48"/>
                  </a:cubicBezTo>
                  <a:cubicBezTo>
                    <a:pt x="254" y="24"/>
                    <a:pt x="276" y="18"/>
                    <a:pt x="288" y="18"/>
                  </a:cubicBezTo>
                  <a:cubicBezTo>
                    <a:pt x="319" y="18"/>
                    <a:pt x="337" y="46"/>
                    <a:pt x="337" y="93"/>
                  </a:cubicBezTo>
                  <a:cubicBezTo>
                    <a:pt x="337" y="141"/>
                    <a:pt x="312" y="234"/>
                    <a:pt x="298" y="265"/>
                  </a:cubicBezTo>
                  <a:cubicBezTo>
                    <a:pt x="273" y="320"/>
                    <a:pt x="237" y="348"/>
                    <a:pt x="210" y="348"/>
                  </a:cubicBezTo>
                  <a:cubicBezTo>
                    <a:pt x="159" y="348"/>
                    <a:pt x="151" y="280"/>
                    <a:pt x="151" y="276"/>
                  </a:cubicBezTo>
                  <a:cubicBezTo>
                    <a:pt x="151" y="274"/>
                    <a:pt x="151" y="273"/>
                    <a:pt x="152" y="26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231653EE-84E9-DF43-ACD7-146B64B81B08}"/>
                </a:ext>
              </a:extLst>
            </p:cNvPr>
            <p:cNvSpPr/>
            <p:nvPr/>
          </p:nvSpPr>
          <p:spPr>
            <a:xfrm>
              <a:off x="5410079"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6DEB16DB-0F79-D44B-B568-82FEC68696A4}"/>
                </a:ext>
              </a:extLst>
            </p:cNvPr>
            <p:cNvSpPr/>
            <p:nvPr/>
          </p:nvSpPr>
          <p:spPr>
            <a:xfrm>
              <a:off x="550152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717BAC18-17A7-6D41-9F3B-98CA4D8DF688}"/>
                </a:ext>
              </a:extLst>
            </p:cNvPr>
            <p:cNvSpPr/>
            <p:nvPr/>
          </p:nvSpPr>
          <p:spPr>
            <a:xfrm>
              <a:off x="562176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7"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6354EA9A-D488-1944-BC7C-C39C1916AA16}"/>
                </a:ext>
              </a:extLst>
            </p:cNvPr>
            <p:cNvSpPr/>
            <p:nvPr/>
          </p:nvSpPr>
          <p:spPr>
            <a:xfrm>
              <a:off x="571068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4279BF80-1451-1F48-9DC2-C37AE9DEA108}"/>
                </a:ext>
              </a:extLst>
            </p:cNvPr>
            <p:cNvSpPr/>
            <p:nvPr/>
          </p:nvSpPr>
          <p:spPr>
            <a:xfrm>
              <a:off x="5814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4206D391-F837-E245-9A1D-33DF6DC61994}"/>
                </a:ext>
              </a:extLst>
            </p:cNvPr>
            <p:cNvSpPr/>
            <p:nvPr/>
          </p:nvSpPr>
          <p:spPr>
            <a:xfrm>
              <a:off x="5966280" y="6122160"/>
              <a:ext cx="11160" cy="289440"/>
            </a:xfrm>
            <a:custGeom>
              <a:avLst/>
              <a:gdLst/>
              <a:ahLst/>
              <a:cxnLst>
                <a:cxn ang="3cd4">
                  <a:pos x="hc" y="t"/>
                </a:cxn>
                <a:cxn ang="cd2">
                  <a:pos x="l" y="vc"/>
                </a:cxn>
                <a:cxn ang="cd4">
                  <a:pos x="hc" y="b"/>
                </a:cxn>
                <a:cxn ang="0">
                  <a:pos x="r" y="vc"/>
                </a:cxn>
              </a:cxnLst>
              <a:rect l="l" t="t" r="r" b="b"/>
              <a:pathLst>
                <a:path w="32" h="805">
                  <a:moveTo>
                    <a:pt x="32" y="29"/>
                  </a:moveTo>
                  <a:cubicBezTo>
                    <a:pt x="32" y="15"/>
                    <a:pt x="32" y="0"/>
                    <a:pt x="15" y="0"/>
                  </a:cubicBezTo>
                  <a:cubicBezTo>
                    <a:pt x="0" y="0"/>
                    <a:pt x="0" y="15"/>
                    <a:pt x="0" y="29"/>
                  </a:cubicBezTo>
                  <a:lnTo>
                    <a:pt x="0" y="776"/>
                  </a:lnTo>
                  <a:cubicBezTo>
                    <a:pt x="0" y="791"/>
                    <a:pt x="0" y="805"/>
                    <a:pt x="15" y="805"/>
                  </a:cubicBezTo>
                  <a:cubicBezTo>
                    <a:pt x="32" y="805"/>
                    <a:pt x="32" y="791"/>
                    <a:pt x="32" y="77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21A65337-D5D7-CC4B-BA9A-74A352611FE0}"/>
                </a:ext>
              </a:extLst>
            </p:cNvPr>
            <p:cNvSpPr/>
            <p:nvPr/>
          </p:nvSpPr>
          <p:spPr>
            <a:xfrm>
              <a:off x="60224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2"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D29DAC4E-9577-A94C-92F2-FB20EEE2E627}"/>
                </a:ext>
              </a:extLst>
            </p:cNvPr>
            <p:cNvSpPr/>
            <p:nvPr/>
          </p:nvSpPr>
          <p:spPr>
            <a:xfrm>
              <a:off x="6156720" y="6308280"/>
              <a:ext cx="31320" cy="86760"/>
            </a:xfrm>
            <a:custGeom>
              <a:avLst/>
              <a:gdLst/>
              <a:ahLst/>
              <a:cxnLst>
                <a:cxn ang="3cd4">
                  <a:pos x="hc" y="t"/>
                </a:cxn>
                <a:cxn ang="cd2">
                  <a:pos x="l" y="vc"/>
                </a:cxn>
                <a:cxn ang="cd4">
                  <a:pos x="hc" y="b"/>
                </a:cxn>
                <a:cxn ang="0">
                  <a:pos x="r" y="vc"/>
                </a:cxn>
              </a:cxnLst>
              <a:rect l="l" t="t" r="r" b="b"/>
              <a:pathLst>
                <a:path w="88" h="242">
                  <a:moveTo>
                    <a:pt x="88" y="84"/>
                  </a:moveTo>
                  <a:cubicBezTo>
                    <a:pt x="88" y="31"/>
                    <a:pt x="69" y="0"/>
                    <a:pt x="41" y="0"/>
                  </a:cubicBezTo>
                  <a:cubicBezTo>
                    <a:pt x="15" y="0"/>
                    <a:pt x="0" y="20"/>
                    <a:pt x="0" y="42"/>
                  </a:cubicBezTo>
                  <a:cubicBezTo>
                    <a:pt x="0" y="64"/>
                    <a:pt x="15" y="86"/>
                    <a:pt x="41" y="86"/>
                  </a:cubicBezTo>
                  <a:cubicBezTo>
                    <a:pt x="49" y="86"/>
                    <a:pt x="59" y="82"/>
                    <a:pt x="66" y="75"/>
                  </a:cubicBezTo>
                  <a:cubicBezTo>
                    <a:pt x="69" y="73"/>
                    <a:pt x="69" y="73"/>
                    <a:pt x="71" y="73"/>
                  </a:cubicBezTo>
                  <a:cubicBezTo>
                    <a:pt x="71" y="73"/>
                    <a:pt x="73" y="73"/>
                    <a:pt x="73" y="84"/>
                  </a:cubicBezTo>
                  <a:cubicBezTo>
                    <a:pt x="73" y="145"/>
                    <a:pt x="46" y="194"/>
                    <a:pt x="20" y="220"/>
                  </a:cubicBezTo>
                  <a:cubicBezTo>
                    <a:pt x="12" y="229"/>
                    <a:pt x="12" y="231"/>
                    <a:pt x="12" y="232"/>
                  </a:cubicBezTo>
                  <a:cubicBezTo>
                    <a:pt x="12" y="240"/>
                    <a:pt x="15" y="242"/>
                    <a:pt x="20" y="242"/>
                  </a:cubicBezTo>
                  <a:cubicBezTo>
                    <a:pt x="29" y="242"/>
                    <a:pt x="88" y="179"/>
                    <a:pt x="88"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FFE403A6-8771-B343-9392-9C93EFCECB41}"/>
                </a:ext>
              </a:extLst>
            </p:cNvPr>
            <p:cNvSpPr/>
            <p:nvPr/>
          </p:nvSpPr>
          <p:spPr>
            <a:xfrm>
              <a:off x="6263280" y="6211080"/>
              <a:ext cx="122760" cy="131400"/>
            </a:xfrm>
            <a:custGeom>
              <a:avLst/>
              <a:gdLst/>
              <a:ahLst/>
              <a:cxnLst>
                <a:cxn ang="3cd4">
                  <a:pos x="hc" y="t"/>
                </a:cxn>
                <a:cxn ang="cd2">
                  <a:pos x="l" y="vc"/>
                </a:cxn>
                <a:cxn ang="cd4">
                  <a:pos x="hc" y="b"/>
                </a:cxn>
                <a:cxn ang="0">
                  <a:pos x="r" y="vc"/>
                </a:cxn>
              </a:cxnLst>
              <a:rect l="l" t="t" r="r" b="b"/>
              <a:pathLst>
                <a:path w="342" h="366">
                  <a:moveTo>
                    <a:pt x="249" y="51"/>
                  </a:moveTo>
                  <a:cubicBezTo>
                    <a:pt x="235" y="22"/>
                    <a:pt x="213" y="0"/>
                    <a:pt x="180" y="0"/>
                  </a:cubicBezTo>
                  <a:cubicBezTo>
                    <a:pt x="93" y="0"/>
                    <a:pt x="0" y="119"/>
                    <a:pt x="0" y="236"/>
                  </a:cubicBezTo>
                  <a:cubicBezTo>
                    <a:pt x="0" y="313"/>
                    <a:pt x="41" y="366"/>
                    <a:pt x="100" y="366"/>
                  </a:cubicBezTo>
                  <a:cubicBezTo>
                    <a:pt x="115" y="366"/>
                    <a:pt x="152" y="362"/>
                    <a:pt x="197" y="306"/>
                  </a:cubicBezTo>
                  <a:cubicBezTo>
                    <a:pt x="203" y="339"/>
                    <a:pt x="229" y="366"/>
                    <a:pt x="264" y="366"/>
                  </a:cubicBezTo>
                  <a:cubicBezTo>
                    <a:pt x="291" y="366"/>
                    <a:pt x="308" y="348"/>
                    <a:pt x="320" y="322"/>
                  </a:cubicBezTo>
                  <a:cubicBezTo>
                    <a:pt x="332" y="293"/>
                    <a:pt x="342" y="243"/>
                    <a:pt x="342" y="242"/>
                  </a:cubicBezTo>
                  <a:cubicBezTo>
                    <a:pt x="342" y="234"/>
                    <a:pt x="335" y="234"/>
                    <a:pt x="334" y="234"/>
                  </a:cubicBezTo>
                  <a:cubicBezTo>
                    <a:pt x="327" y="234"/>
                    <a:pt x="325" y="236"/>
                    <a:pt x="324" y="249"/>
                  </a:cubicBezTo>
                  <a:cubicBezTo>
                    <a:pt x="310" y="300"/>
                    <a:pt x="296" y="348"/>
                    <a:pt x="266" y="348"/>
                  </a:cubicBezTo>
                  <a:cubicBezTo>
                    <a:pt x="246" y="348"/>
                    <a:pt x="244" y="328"/>
                    <a:pt x="244" y="311"/>
                  </a:cubicBezTo>
                  <a:cubicBezTo>
                    <a:pt x="244" y="293"/>
                    <a:pt x="246" y="287"/>
                    <a:pt x="254" y="251"/>
                  </a:cubicBezTo>
                  <a:cubicBezTo>
                    <a:pt x="263" y="218"/>
                    <a:pt x="263" y="209"/>
                    <a:pt x="269" y="179"/>
                  </a:cubicBezTo>
                  <a:lnTo>
                    <a:pt x="296" y="66"/>
                  </a:lnTo>
                  <a:cubicBezTo>
                    <a:pt x="302" y="42"/>
                    <a:pt x="302" y="42"/>
                    <a:pt x="302" y="38"/>
                  </a:cubicBezTo>
                  <a:cubicBezTo>
                    <a:pt x="302" y="24"/>
                    <a:pt x="293" y="16"/>
                    <a:pt x="281" y="16"/>
                  </a:cubicBezTo>
                  <a:cubicBezTo>
                    <a:pt x="263" y="16"/>
                    <a:pt x="251" y="35"/>
                    <a:pt x="249" y="51"/>
                  </a:cubicBezTo>
                  <a:close/>
                  <a:moveTo>
                    <a:pt x="200" y="262"/>
                  </a:moveTo>
                  <a:cubicBezTo>
                    <a:pt x="197" y="276"/>
                    <a:pt x="197" y="276"/>
                    <a:pt x="186" y="291"/>
                  </a:cubicBezTo>
                  <a:cubicBezTo>
                    <a:pt x="152" y="335"/>
                    <a:pt x="122" y="348"/>
                    <a:pt x="102" y="348"/>
                  </a:cubicBezTo>
                  <a:cubicBezTo>
                    <a:pt x="64" y="348"/>
                    <a:pt x="53" y="304"/>
                    <a:pt x="53" y="273"/>
                  </a:cubicBezTo>
                  <a:cubicBezTo>
                    <a:pt x="53" y="232"/>
                    <a:pt x="76" y="132"/>
                    <a:pt x="95" y="95"/>
                  </a:cubicBezTo>
                  <a:cubicBezTo>
                    <a:pt x="117" y="48"/>
                    <a:pt x="151" y="18"/>
                    <a:pt x="181" y="18"/>
                  </a:cubicBezTo>
                  <a:cubicBezTo>
                    <a:pt x="230" y="18"/>
                    <a:pt x="241" y="84"/>
                    <a:pt x="241" y="90"/>
                  </a:cubicBezTo>
                  <a:cubicBezTo>
                    <a:pt x="241" y="93"/>
                    <a:pt x="239" y="99"/>
                    <a:pt x="237" y="1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2E4D8625-0854-7C47-AA4F-8A21BBBA64F8}"/>
                </a:ext>
              </a:extLst>
            </p:cNvPr>
            <p:cNvSpPr/>
            <p:nvPr/>
          </p:nvSpPr>
          <p:spPr>
            <a:xfrm>
              <a:off x="640908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600D99C1-907E-034C-9578-A219F1E786FB}"/>
                </a:ext>
              </a:extLst>
            </p:cNvPr>
            <p:cNvSpPr/>
            <p:nvPr/>
          </p:nvSpPr>
          <p:spPr>
            <a:xfrm>
              <a:off x="6529320" y="6122160"/>
              <a:ext cx="36720" cy="289440"/>
            </a:xfrm>
            <a:custGeom>
              <a:avLst/>
              <a:gdLst/>
              <a:ahLst/>
              <a:cxnLst>
                <a:cxn ang="3cd4">
                  <a:pos x="hc" y="t"/>
                </a:cxn>
                <a:cxn ang="cd2">
                  <a:pos x="l" y="vc"/>
                </a:cxn>
                <a:cxn ang="cd4">
                  <a:pos x="hc" y="b"/>
                </a:cxn>
                <a:cxn ang="0">
                  <a:pos x="r" y="vc"/>
                </a:cxn>
              </a:cxnLst>
              <a:rect l="l" t="t" r="r" b="b"/>
              <a:pathLst>
                <a:path w="103" h="805">
                  <a:moveTo>
                    <a:pt x="103" y="805"/>
                  </a:moveTo>
                  <a:lnTo>
                    <a:pt x="103" y="774"/>
                  </a:lnTo>
                  <a:lnTo>
                    <a:pt x="30" y="774"/>
                  </a:lnTo>
                  <a:lnTo>
                    <a:pt x="30" y="33"/>
                  </a:lnTo>
                  <a:lnTo>
                    <a:pt x="103" y="33"/>
                  </a:lnTo>
                  <a:lnTo>
                    <a:pt x="103" y="0"/>
                  </a:lnTo>
                  <a:lnTo>
                    <a:pt x="0" y="0"/>
                  </a:lnTo>
                  <a:lnTo>
                    <a:pt x="0"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9645F012-79B3-F54B-B734-58680C92BE8D}"/>
                </a:ext>
              </a:extLst>
            </p:cNvPr>
            <p:cNvSpPr/>
            <p:nvPr/>
          </p:nvSpPr>
          <p:spPr>
            <a:xfrm>
              <a:off x="6579360" y="6211080"/>
              <a:ext cx="109440" cy="131400"/>
            </a:xfrm>
            <a:custGeom>
              <a:avLst/>
              <a:gdLst/>
              <a:ahLst/>
              <a:cxnLst>
                <a:cxn ang="3cd4">
                  <a:pos x="hc" y="t"/>
                </a:cxn>
                <a:cxn ang="cd2">
                  <a:pos x="l" y="vc"/>
                </a:cxn>
                <a:cxn ang="cd4">
                  <a:pos x="hc" y="b"/>
                </a:cxn>
                <a:cxn ang="0">
                  <a:pos x="r" y="vc"/>
                </a:cxn>
              </a:cxnLst>
              <a:rect l="l" t="t" r="r" b="b"/>
              <a:pathLst>
                <a:path w="305" h="366">
                  <a:moveTo>
                    <a:pt x="44" y="309"/>
                  </a:moveTo>
                  <a:cubicBezTo>
                    <a:pt x="42" y="322"/>
                    <a:pt x="37" y="340"/>
                    <a:pt x="37" y="344"/>
                  </a:cubicBezTo>
                  <a:cubicBezTo>
                    <a:pt x="37" y="359"/>
                    <a:pt x="47" y="366"/>
                    <a:pt x="59" y="366"/>
                  </a:cubicBezTo>
                  <a:cubicBezTo>
                    <a:pt x="68" y="366"/>
                    <a:pt x="81" y="359"/>
                    <a:pt x="86" y="344"/>
                  </a:cubicBezTo>
                  <a:cubicBezTo>
                    <a:pt x="88" y="340"/>
                    <a:pt x="114" y="231"/>
                    <a:pt x="117" y="216"/>
                  </a:cubicBezTo>
                  <a:cubicBezTo>
                    <a:pt x="122" y="188"/>
                    <a:pt x="136" y="132"/>
                    <a:pt x="141" y="110"/>
                  </a:cubicBezTo>
                  <a:cubicBezTo>
                    <a:pt x="144" y="101"/>
                    <a:pt x="164" y="62"/>
                    <a:pt x="183" y="44"/>
                  </a:cubicBezTo>
                  <a:cubicBezTo>
                    <a:pt x="188" y="38"/>
                    <a:pt x="210" y="18"/>
                    <a:pt x="242" y="18"/>
                  </a:cubicBezTo>
                  <a:cubicBezTo>
                    <a:pt x="263" y="18"/>
                    <a:pt x="273" y="27"/>
                    <a:pt x="274" y="27"/>
                  </a:cubicBezTo>
                  <a:cubicBezTo>
                    <a:pt x="251" y="31"/>
                    <a:pt x="235" y="51"/>
                    <a:pt x="235" y="71"/>
                  </a:cubicBezTo>
                  <a:cubicBezTo>
                    <a:pt x="235" y="84"/>
                    <a:pt x="244" y="101"/>
                    <a:pt x="264" y="101"/>
                  </a:cubicBezTo>
                  <a:cubicBezTo>
                    <a:pt x="283" y="101"/>
                    <a:pt x="305" y="82"/>
                    <a:pt x="305" y="53"/>
                  </a:cubicBezTo>
                  <a:cubicBezTo>
                    <a:pt x="305" y="24"/>
                    <a:pt x="281" y="0"/>
                    <a:pt x="242" y="0"/>
                  </a:cubicBezTo>
                  <a:cubicBezTo>
                    <a:pt x="193" y="0"/>
                    <a:pt x="161" y="40"/>
                    <a:pt x="147" y="62"/>
                  </a:cubicBezTo>
                  <a:cubicBezTo>
                    <a:pt x="141" y="26"/>
                    <a:pt x="114" y="0"/>
                    <a:pt x="78" y="0"/>
                  </a:cubicBezTo>
                  <a:cubicBezTo>
                    <a:pt x="44" y="0"/>
                    <a:pt x="30" y="31"/>
                    <a:pt x="24" y="46"/>
                  </a:cubicBezTo>
                  <a:cubicBezTo>
                    <a:pt x="10" y="73"/>
                    <a:pt x="0" y="123"/>
                    <a:pt x="0" y="124"/>
                  </a:cubicBezTo>
                  <a:cubicBezTo>
                    <a:pt x="0" y="132"/>
                    <a:pt x="7" y="132"/>
                    <a:pt x="8" y="132"/>
                  </a:cubicBezTo>
                  <a:cubicBezTo>
                    <a:pt x="17" y="132"/>
                    <a:pt x="17" y="132"/>
                    <a:pt x="22" y="113"/>
                  </a:cubicBezTo>
                  <a:cubicBezTo>
                    <a:pt x="34" y="57"/>
                    <a:pt x="49" y="18"/>
                    <a:pt x="76" y="18"/>
                  </a:cubicBezTo>
                  <a:cubicBezTo>
                    <a:pt x="90" y="18"/>
                    <a:pt x="100" y="24"/>
                    <a:pt x="100" y="55"/>
                  </a:cubicBezTo>
                  <a:cubicBezTo>
                    <a:pt x="100" y="71"/>
                    <a:pt x="97" y="81"/>
                    <a:pt x="8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3" name="Freeform 72">
              <a:extLst>
                <a:ext uri="{FF2B5EF4-FFF2-40B4-BE49-F238E27FC236}">
                  <a16:creationId xmlns:a16="http://schemas.microsoft.com/office/drawing/2014/main" id="{B07311A4-B452-0943-92B1-D209BB47B1B3}"/>
                </a:ext>
              </a:extLst>
            </p:cNvPr>
            <p:cNvSpPr/>
            <p:nvPr/>
          </p:nvSpPr>
          <p:spPr>
            <a:xfrm>
              <a:off x="6773760" y="6170040"/>
              <a:ext cx="178200" cy="193320"/>
            </a:xfrm>
            <a:custGeom>
              <a:avLst/>
              <a:gdLst/>
              <a:ahLst/>
              <a:cxnLst>
                <a:cxn ang="3cd4">
                  <a:pos x="hc" y="t"/>
                </a:cxn>
                <a:cxn ang="cd2">
                  <a:pos x="l" y="vc"/>
                </a:cxn>
                <a:cxn ang="cd4">
                  <a:pos x="hc" y="b"/>
                </a:cxn>
                <a:cxn ang="0">
                  <a:pos x="r" y="vc"/>
                </a:cxn>
              </a:cxnLst>
              <a:rect l="l" t="t" r="r" b="b"/>
              <a:pathLst>
                <a:path w="496" h="538">
                  <a:moveTo>
                    <a:pt x="264" y="285"/>
                  </a:moveTo>
                  <a:lnTo>
                    <a:pt x="473" y="285"/>
                  </a:lnTo>
                  <a:cubicBezTo>
                    <a:pt x="483" y="285"/>
                    <a:pt x="496" y="285"/>
                    <a:pt x="496" y="269"/>
                  </a:cubicBezTo>
                  <a:cubicBezTo>
                    <a:pt x="496" y="253"/>
                    <a:pt x="483" y="253"/>
                    <a:pt x="473" y="253"/>
                  </a:cubicBezTo>
                  <a:lnTo>
                    <a:pt x="264" y="253"/>
                  </a:lnTo>
                  <a:lnTo>
                    <a:pt x="264" y="27"/>
                  </a:lnTo>
                  <a:cubicBezTo>
                    <a:pt x="264" y="15"/>
                    <a:pt x="264" y="0"/>
                    <a:pt x="249" y="0"/>
                  </a:cubicBezTo>
                  <a:cubicBezTo>
                    <a:pt x="234" y="0"/>
                    <a:pt x="234" y="15"/>
                    <a:pt x="234" y="27"/>
                  </a:cubicBezTo>
                  <a:lnTo>
                    <a:pt x="234" y="253"/>
                  </a:lnTo>
                  <a:lnTo>
                    <a:pt x="25" y="253"/>
                  </a:lnTo>
                  <a:cubicBezTo>
                    <a:pt x="14" y="253"/>
                    <a:pt x="0" y="253"/>
                    <a:pt x="0" y="269"/>
                  </a:cubicBezTo>
                  <a:cubicBezTo>
                    <a:pt x="0" y="285"/>
                    <a:pt x="14" y="285"/>
                    <a:pt x="25" y="285"/>
                  </a:cubicBezTo>
                  <a:lnTo>
                    <a:pt x="234" y="285"/>
                  </a:lnTo>
                  <a:lnTo>
                    <a:pt x="234" y="511"/>
                  </a:lnTo>
                  <a:cubicBezTo>
                    <a:pt x="234" y="522"/>
                    <a:pt x="234" y="538"/>
                    <a:pt x="249" y="538"/>
                  </a:cubicBezTo>
                  <a:cubicBezTo>
                    <a:pt x="264" y="538"/>
                    <a:pt x="264" y="522"/>
                    <a:pt x="264" y="51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4" name="Freeform 73">
              <a:extLst>
                <a:ext uri="{FF2B5EF4-FFF2-40B4-BE49-F238E27FC236}">
                  <a16:creationId xmlns:a16="http://schemas.microsoft.com/office/drawing/2014/main" id="{B0CCEEF0-4948-3741-B427-335D4EA86FE1}"/>
                </a:ext>
              </a:extLst>
            </p:cNvPr>
            <p:cNvSpPr/>
            <p:nvPr/>
          </p:nvSpPr>
          <p:spPr>
            <a:xfrm>
              <a:off x="7031160" y="6211080"/>
              <a:ext cx="141120" cy="190800"/>
            </a:xfrm>
            <a:custGeom>
              <a:avLst/>
              <a:gdLst/>
              <a:ahLst/>
              <a:cxnLst>
                <a:cxn ang="3cd4">
                  <a:pos x="hc" y="t"/>
                </a:cxn>
                <a:cxn ang="cd2">
                  <a:pos x="l" y="vc"/>
                </a:cxn>
                <a:cxn ang="cd4">
                  <a:pos x="hc" y="b"/>
                </a:cxn>
                <a:cxn ang="0">
                  <a:pos x="r" y="vc"/>
                </a:cxn>
              </a:cxnLst>
              <a:rect l="l" t="t" r="r" b="b"/>
              <a:pathLst>
                <a:path w="393" h="531">
                  <a:moveTo>
                    <a:pt x="17" y="152"/>
                  </a:moveTo>
                  <a:cubicBezTo>
                    <a:pt x="46" y="59"/>
                    <a:pt x="127" y="59"/>
                    <a:pt x="136" y="59"/>
                  </a:cubicBezTo>
                  <a:cubicBezTo>
                    <a:pt x="249" y="59"/>
                    <a:pt x="258" y="199"/>
                    <a:pt x="258" y="264"/>
                  </a:cubicBezTo>
                  <a:cubicBezTo>
                    <a:pt x="258" y="313"/>
                    <a:pt x="254" y="326"/>
                    <a:pt x="247" y="342"/>
                  </a:cubicBezTo>
                  <a:cubicBezTo>
                    <a:pt x="232" y="401"/>
                    <a:pt x="210" y="494"/>
                    <a:pt x="210" y="516"/>
                  </a:cubicBezTo>
                  <a:cubicBezTo>
                    <a:pt x="210" y="525"/>
                    <a:pt x="213" y="531"/>
                    <a:pt x="219" y="531"/>
                  </a:cubicBezTo>
                  <a:cubicBezTo>
                    <a:pt x="229" y="531"/>
                    <a:pt x="235" y="512"/>
                    <a:pt x="242" y="481"/>
                  </a:cubicBezTo>
                  <a:cubicBezTo>
                    <a:pt x="261" y="414"/>
                    <a:pt x="268" y="368"/>
                    <a:pt x="271" y="342"/>
                  </a:cubicBezTo>
                  <a:cubicBezTo>
                    <a:pt x="273" y="333"/>
                    <a:pt x="273" y="322"/>
                    <a:pt x="276" y="311"/>
                  </a:cubicBezTo>
                  <a:cubicBezTo>
                    <a:pt x="300" y="232"/>
                    <a:pt x="349" y="112"/>
                    <a:pt x="378" y="48"/>
                  </a:cubicBezTo>
                  <a:cubicBezTo>
                    <a:pt x="383" y="38"/>
                    <a:pt x="393" y="20"/>
                    <a:pt x="393" y="16"/>
                  </a:cubicBezTo>
                  <a:cubicBezTo>
                    <a:pt x="393" y="9"/>
                    <a:pt x="385" y="9"/>
                    <a:pt x="383" y="9"/>
                  </a:cubicBezTo>
                  <a:cubicBezTo>
                    <a:pt x="381" y="9"/>
                    <a:pt x="376" y="9"/>
                    <a:pt x="374" y="15"/>
                  </a:cubicBezTo>
                  <a:cubicBezTo>
                    <a:pt x="335" y="91"/>
                    <a:pt x="305" y="172"/>
                    <a:pt x="276" y="253"/>
                  </a:cubicBezTo>
                  <a:cubicBezTo>
                    <a:pt x="274" y="229"/>
                    <a:pt x="274" y="167"/>
                    <a:pt x="246" y="88"/>
                  </a:cubicBezTo>
                  <a:cubicBezTo>
                    <a:pt x="227" y="40"/>
                    <a:pt x="197" y="0"/>
                    <a:pt x="146" y="0"/>
                  </a:cubicBezTo>
                  <a:cubicBezTo>
                    <a:pt x="53" y="0"/>
                    <a:pt x="0" y="123"/>
                    <a:pt x="0" y="148"/>
                  </a:cubicBezTo>
                  <a:cubicBezTo>
                    <a:pt x="0" y="156"/>
                    <a:pt x="7" y="156"/>
                    <a:pt x="14" y="15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5" name="Freeform 74">
              <a:extLst>
                <a:ext uri="{FF2B5EF4-FFF2-40B4-BE49-F238E27FC236}">
                  <a16:creationId xmlns:a16="http://schemas.microsoft.com/office/drawing/2014/main" id="{D3E27A5A-649D-3140-9D42-E5E370787E83}"/>
                </a:ext>
              </a:extLst>
            </p:cNvPr>
            <p:cNvSpPr/>
            <p:nvPr/>
          </p:nvSpPr>
          <p:spPr>
            <a:xfrm>
              <a:off x="7193879" y="6141240"/>
              <a:ext cx="191160" cy="204480"/>
            </a:xfrm>
            <a:custGeom>
              <a:avLst/>
              <a:gdLst/>
              <a:ahLst/>
              <a:cxnLst>
                <a:cxn ang="3cd4">
                  <a:pos x="hc" y="t"/>
                </a:cxn>
                <a:cxn ang="cd2">
                  <a:pos x="l" y="vc"/>
                </a:cxn>
                <a:cxn ang="cd4">
                  <a:pos x="hc" y="b"/>
                </a:cxn>
                <a:cxn ang="0">
                  <a:pos x="r" y="vc"/>
                </a:cxn>
              </a:cxnLst>
              <a:rect l="l" t="t" r="r" b="b"/>
              <a:pathLst>
                <a:path w="532" h="569">
                  <a:moveTo>
                    <a:pt x="427" y="91"/>
                  </a:moveTo>
                  <a:cubicBezTo>
                    <a:pt x="464" y="29"/>
                    <a:pt x="495" y="27"/>
                    <a:pt x="524" y="26"/>
                  </a:cubicBezTo>
                  <a:cubicBezTo>
                    <a:pt x="532" y="24"/>
                    <a:pt x="532" y="11"/>
                    <a:pt x="532" y="9"/>
                  </a:cubicBezTo>
                  <a:cubicBezTo>
                    <a:pt x="532" y="4"/>
                    <a:pt x="529" y="0"/>
                    <a:pt x="524" y="0"/>
                  </a:cubicBezTo>
                  <a:cubicBezTo>
                    <a:pt x="503" y="0"/>
                    <a:pt x="481" y="2"/>
                    <a:pt x="461" y="2"/>
                  </a:cubicBezTo>
                  <a:cubicBezTo>
                    <a:pt x="437" y="2"/>
                    <a:pt x="412" y="0"/>
                    <a:pt x="388" y="0"/>
                  </a:cubicBezTo>
                  <a:cubicBezTo>
                    <a:pt x="383" y="0"/>
                    <a:pt x="373" y="0"/>
                    <a:pt x="373" y="15"/>
                  </a:cubicBezTo>
                  <a:cubicBezTo>
                    <a:pt x="373" y="24"/>
                    <a:pt x="379" y="26"/>
                    <a:pt x="385" y="26"/>
                  </a:cubicBezTo>
                  <a:cubicBezTo>
                    <a:pt x="405" y="27"/>
                    <a:pt x="420" y="35"/>
                    <a:pt x="420" y="51"/>
                  </a:cubicBezTo>
                  <a:cubicBezTo>
                    <a:pt x="420" y="64"/>
                    <a:pt x="408" y="82"/>
                    <a:pt x="408" y="82"/>
                  </a:cubicBezTo>
                  <a:lnTo>
                    <a:pt x="180" y="476"/>
                  </a:lnTo>
                  <a:lnTo>
                    <a:pt x="129" y="49"/>
                  </a:lnTo>
                  <a:cubicBezTo>
                    <a:pt x="129" y="35"/>
                    <a:pt x="146" y="26"/>
                    <a:pt x="180" y="26"/>
                  </a:cubicBezTo>
                  <a:cubicBezTo>
                    <a:pt x="190" y="26"/>
                    <a:pt x="198" y="26"/>
                    <a:pt x="198" y="9"/>
                  </a:cubicBezTo>
                  <a:cubicBezTo>
                    <a:pt x="198" y="2"/>
                    <a:pt x="193" y="0"/>
                    <a:pt x="188" y="0"/>
                  </a:cubicBezTo>
                  <a:cubicBezTo>
                    <a:pt x="158" y="0"/>
                    <a:pt x="125" y="2"/>
                    <a:pt x="95" y="2"/>
                  </a:cubicBezTo>
                  <a:cubicBezTo>
                    <a:pt x="81" y="2"/>
                    <a:pt x="68" y="2"/>
                    <a:pt x="54" y="2"/>
                  </a:cubicBezTo>
                  <a:cubicBezTo>
                    <a:pt x="41" y="2"/>
                    <a:pt x="27" y="0"/>
                    <a:pt x="14" y="0"/>
                  </a:cubicBezTo>
                  <a:cubicBezTo>
                    <a:pt x="8" y="0"/>
                    <a:pt x="0" y="0"/>
                    <a:pt x="0" y="15"/>
                  </a:cubicBezTo>
                  <a:cubicBezTo>
                    <a:pt x="0" y="26"/>
                    <a:pt x="7" y="26"/>
                    <a:pt x="19" y="26"/>
                  </a:cubicBezTo>
                  <a:cubicBezTo>
                    <a:pt x="61" y="26"/>
                    <a:pt x="61" y="33"/>
                    <a:pt x="63" y="53"/>
                  </a:cubicBezTo>
                  <a:lnTo>
                    <a:pt x="122" y="551"/>
                  </a:lnTo>
                  <a:cubicBezTo>
                    <a:pt x="125" y="565"/>
                    <a:pt x="127" y="569"/>
                    <a:pt x="137" y="569"/>
                  </a:cubicBezTo>
                  <a:cubicBezTo>
                    <a:pt x="149" y="569"/>
                    <a:pt x="152" y="565"/>
                    <a:pt x="158" y="5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12BF472F-14B2-274F-9DA0-1A173DCA4E90}"/>
                </a:ext>
              </a:extLst>
            </p:cNvPr>
            <p:cNvSpPr/>
            <p:nvPr/>
          </p:nvSpPr>
          <p:spPr>
            <a:xfrm>
              <a:off x="7403040" y="6131880"/>
              <a:ext cx="112320" cy="90000"/>
            </a:xfrm>
            <a:custGeom>
              <a:avLst/>
              <a:gdLst/>
              <a:ahLst/>
              <a:cxnLst>
                <a:cxn ang="3cd4">
                  <a:pos x="hc" y="t"/>
                </a:cxn>
                <a:cxn ang="cd2">
                  <a:pos x="l" y="vc"/>
                </a:cxn>
                <a:cxn ang="cd4">
                  <a:pos x="hc" y="b"/>
                </a:cxn>
                <a:cxn ang="0">
                  <a:pos x="r" y="vc"/>
                </a:cxn>
              </a:cxnLst>
              <a:rect l="l" t="t" r="r" b="b"/>
              <a:pathLst>
                <a:path w="313" h="251">
                  <a:moveTo>
                    <a:pt x="139" y="38"/>
                  </a:moveTo>
                  <a:lnTo>
                    <a:pt x="202" y="38"/>
                  </a:lnTo>
                  <a:cubicBezTo>
                    <a:pt x="193" y="73"/>
                    <a:pt x="183" y="124"/>
                    <a:pt x="183" y="168"/>
                  </a:cubicBezTo>
                  <a:cubicBezTo>
                    <a:pt x="183" y="192"/>
                    <a:pt x="185" y="207"/>
                    <a:pt x="188" y="220"/>
                  </a:cubicBezTo>
                  <a:cubicBezTo>
                    <a:pt x="197" y="247"/>
                    <a:pt x="203" y="251"/>
                    <a:pt x="212" y="251"/>
                  </a:cubicBezTo>
                  <a:cubicBezTo>
                    <a:pt x="224" y="251"/>
                    <a:pt x="235" y="238"/>
                    <a:pt x="235" y="225"/>
                  </a:cubicBezTo>
                  <a:cubicBezTo>
                    <a:pt x="235" y="220"/>
                    <a:pt x="235" y="218"/>
                    <a:pt x="232" y="212"/>
                  </a:cubicBezTo>
                  <a:cubicBezTo>
                    <a:pt x="222" y="190"/>
                    <a:pt x="213" y="159"/>
                    <a:pt x="213" y="112"/>
                  </a:cubicBezTo>
                  <a:cubicBezTo>
                    <a:pt x="213" y="101"/>
                    <a:pt x="213" y="79"/>
                    <a:pt x="220" y="38"/>
                  </a:cubicBezTo>
                  <a:lnTo>
                    <a:pt x="286" y="38"/>
                  </a:lnTo>
                  <a:cubicBezTo>
                    <a:pt x="295" y="38"/>
                    <a:pt x="300" y="38"/>
                    <a:pt x="305" y="35"/>
                  </a:cubicBezTo>
                  <a:cubicBezTo>
                    <a:pt x="312" y="27"/>
                    <a:pt x="313" y="20"/>
                    <a:pt x="313" y="16"/>
                  </a:cubicBezTo>
                  <a:cubicBezTo>
                    <a:pt x="313" y="0"/>
                    <a:pt x="300" y="0"/>
                    <a:pt x="291" y="0"/>
                  </a:cubicBezTo>
                  <a:lnTo>
                    <a:pt x="93" y="0"/>
                  </a:lnTo>
                  <a:cubicBezTo>
                    <a:pt x="73" y="0"/>
                    <a:pt x="58" y="5"/>
                    <a:pt x="34" y="29"/>
                  </a:cubicBezTo>
                  <a:cubicBezTo>
                    <a:pt x="20" y="42"/>
                    <a:pt x="0" y="73"/>
                    <a:pt x="0" y="77"/>
                  </a:cubicBezTo>
                  <a:cubicBezTo>
                    <a:pt x="0" y="84"/>
                    <a:pt x="7" y="84"/>
                    <a:pt x="8" y="84"/>
                  </a:cubicBezTo>
                  <a:cubicBezTo>
                    <a:pt x="15" y="84"/>
                    <a:pt x="15" y="84"/>
                    <a:pt x="19" y="79"/>
                  </a:cubicBezTo>
                  <a:cubicBezTo>
                    <a:pt x="46" y="38"/>
                    <a:pt x="78" y="38"/>
                    <a:pt x="90" y="38"/>
                  </a:cubicBezTo>
                  <a:lnTo>
                    <a:pt x="120" y="38"/>
                  </a:lnTo>
                  <a:cubicBezTo>
                    <a:pt x="105" y="101"/>
                    <a:pt x="76" y="168"/>
                    <a:pt x="61" y="201"/>
                  </a:cubicBezTo>
                  <a:cubicBezTo>
                    <a:pt x="58" y="209"/>
                    <a:pt x="53" y="221"/>
                    <a:pt x="51" y="223"/>
                  </a:cubicBezTo>
                  <a:cubicBezTo>
                    <a:pt x="51" y="225"/>
                    <a:pt x="49" y="229"/>
                    <a:pt x="49" y="232"/>
                  </a:cubicBezTo>
                  <a:cubicBezTo>
                    <a:pt x="49" y="242"/>
                    <a:pt x="56" y="251"/>
                    <a:pt x="68" y="251"/>
                  </a:cubicBezTo>
                  <a:cubicBezTo>
                    <a:pt x="88" y="251"/>
                    <a:pt x="95" y="225"/>
                    <a:pt x="107" y="17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7" name="Freeform 76">
              <a:extLst>
                <a:ext uri="{FF2B5EF4-FFF2-40B4-BE49-F238E27FC236}">
                  <a16:creationId xmlns:a16="http://schemas.microsoft.com/office/drawing/2014/main" id="{7B7067F0-6050-B049-B1D8-19845EE1C072}"/>
                </a:ext>
              </a:extLst>
            </p:cNvPr>
            <p:cNvSpPr/>
            <p:nvPr/>
          </p:nvSpPr>
          <p:spPr>
            <a:xfrm>
              <a:off x="7566840" y="6122160"/>
              <a:ext cx="62640" cy="289440"/>
            </a:xfrm>
            <a:custGeom>
              <a:avLst/>
              <a:gdLst/>
              <a:ahLst/>
              <a:cxnLst>
                <a:cxn ang="3cd4">
                  <a:pos x="hc" y="t"/>
                </a:cxn>
                <a:cxn ang="cd2">
                  <a:pos x="l" y="vc"/>
                </a:cxn>
                <a:cxn ang="cd4">
                  <a:pos x="hc" y="b"/>
                </a:cxn>
                <a:cxn ang="0">
                  <a:pos x="r" y="vc"/>
                </a:cxn>
              </a:cxnLst>
              <a:rect l="l" t="t" r="r" b="b"/>
              <a:pathLst>
                <a:path w="175" h="805">
                  <a:moveTo>
                    <a:pt x="175" y="798"/>
                  </a:moveTo>
                  <a:cubicBezTo>
                    <a:pt x="175" y="796"/>
                    <a:pt x="175" y="794"/>
                    <a:pt x="161" y="780"/>
                  </a:cubicBezTo>
                  <a:cubicBezTo>
                    <a:pt x="68" y="679"/>
                    <a:pt x="44" y="527"/>
                    <a:pt x="44" y="403"/>
                  </a:cubicBezTo>
                  <a:cubicBezTo>
                    <a:pt x="44" y="264"/>
                    <a:pt x="73" y="123"/>
                    <a:pt x="164" y="22"/>
                  </a:cubicBezTo>
                  <a:cubicBezTo>
                    <a:pt x="175" y="13"/>
                    <a:pt x="175" y="11"/>
                    <a:pt x="175" y="7"/>
                  </a:cubicBezTo>
                  <a:cubicBezTo>
                    <a:pt x="175" y="2"/>
                    <a:pt x="171" y="0"/>
                    <a:pt x="166" y="0"/>
                  </a:cubicBezTo>
                  <a:cubicBezTo>
                    <a:pt x="159" y="0"/>
                    <a:pt x="91" y="55"/>
                    <a:pt x="47" y="157"/>
                  </a:cubicBezTo>
                  <a:cubicBezTo>
                    <a:pt x="8" y="245"/>
                    <a:pt x="0" y="335"/>
                    <a:pt x="0" y="403"/>
                  </a:cubicBezTo>
                  <a:cubicBezTo>
                    <a:pt x="0" y="467"/>
                    <a:pt x="8" y="564"/>
                    <a:pt x="49" y="655"/>
                  </a:cubicBezTo>
                  <a:cubicBezTo>
                    <a:pt x="95" y="754"/>
                    <a:pt x="159" y="805"/>
                    <a:pt x="166" y="805"/>
                  </a:cubicBezTo>
                  <a:cubicBezTo>
                    <a:pt x="171" y="805"/>
                    <a:pt x="175" y="803"/>
                    <a:pt x="175" y="79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8" name="Freeform 77">
              <a:extLst>
                <a:ext uri="{FF2B5EF4-FFF2-40B4-BE49-F238E27FC236}">
                  <a16:creationId xmlns:a16="http://schemas.microsoft.com/office/drawing/2014/main" id="{9629FA05-441C-5A4C-BA89-D318BE956E50}"/>
                </a:ext>
              </a:extLst>
            </p:cNvPr>
            <p:cNvSpPr/>
            <p:nvPr/>
          </p:nvSpPr>
          <p:spPr>
            <a:xfrm>
              <a:off x="765756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140727DD-D85B-ED49-897F-5329CF0A9710}"/>
                </a:ext>
              </a:extLst>
            </p:cNvPr>
            <p:cNvSpPr/>
            <p:nvPr/>
          </p:nvSpPr>
          <p:spPr>
            <a:xfrm>
              <a:off x="7776360" y="6255720"/>
              <a:ext cx="63720" cy="128880"/>
            </a:xfrm>
            <a:custGeom>
              <a:avLst/>
              <a:gdLst/>
              <a:ahLst/>
              <a:cxnLst>
                <a:cxn ang="3cd4">
                  <a:pos x="hc" y="t"/>
                </a:cxn>
                <a:cxn ang="cd2">
                  <a:pos x="l" y="vc"/>
                </a:cxn>
                <a:cxn ang="cd4">
                  <a:pos x="hc" y="b"/>
                </a:cxn>
                <a:cxn ang="0">
                  <a:pos x="r" y="vc"/>
                </a:cxn>
              </a:cxnLst>
              <a:rect l="l" t="t" r="r" b="b"/>
              <a:pathLst>
                <a:path w="178" h="359">
                  <a:moveTo>
                    <a:pt x="107" y="130"/>
                  </a:moveTo>
                  <a:lnTo>
                    <a:pt x="161" y="130"/>
                  </a:lnTo>
                  <a:cubicBezTo>
                    <a:pt x="171" y="130"/>
                    <a:pt x="178" y="130"/>
                    <a:pt x="178" y="117"/>
                  </a:cubicBezTo>
                  <a:cubicBezTo>
                    <a:pt x="178" y="110"/>
                    <a:pt x="171" y="110"/>
                    <a:pt x="163" y="110"/>
                  </a:cubicBezTo>
                  <a:lnTo>
                    <a:pt x="112" y="110"/>
                  </a:lnTo>
                  <a:lnTo>
                    <a:pt x="132" y="26"/>
                  </a:lnTo>
                  <a:cubicBezTo>
                    <a:pt x="132" y="24"/>
                    <a:pt x="134" y="20"/>
                    <a:pt x="134" y="18"/>
                  </a:cubicBezTo>
                  <a:cubicBezTo>
                    <a:pt x="134" y="7"/>
                    <a:pt x="125" y="0"/>
                    <a:pt x="115" y="0"/>
                  </a:cubicBezTo>
                  <a:cubicBezTo>
                    <a:pt x="102" y="0"/>
                    <a:pt x="95" y="9"/>
                    <a:pt x="90" y="24"/>
                  </a:cubicBezTo>
                  <a:cubicBezTo>
                    <a:pt x="86" y="38"/>
                    <a:pt x="93" y="11"/>
                    <a:pt x="71" y="110"/>
                  </a:cubicBezTo>
                  <a:lnTo>
                    <a:pt x="17" y="110"/>
                  </a:lnTo>
                  <a:cubicBezTo>
                    <a:pt x="7" y="110"/>
                    <a:pt x="0" y="110"/>
                    <a:pt x="0" y="123"/>
                  </a:cubicBezTo>
                  <a:cubicBezTo>
                    <a:pt x="0" y="130"/>
                    <a:pt x="7" y="130"/>
                    <a:pt x="15" y="130"/>
                  </a:cubicBezTo>
                  <a:lnTo>
                    <a:pt x="66" y="130"/>
                  </a:lnTo>
                  <a:lnTo>
                    <a:pt x="34" y="264"/>
                  </a:lnTo>
                  <a:cubicBezTo>
                    <a:pt x="32" y="278"/>
                    <a:pt x="27" y="298"/>
                    <a:pt x="27" y="306"/>
                  </a:cubicBezTo>
                  <a:cubicBezTo>
                    <a:pt x="27" y="339"/>
                    <a:pt x="53" y="359"/>
                    <a:pt x="83" y="359"/>
                  </a:cubicBezTo>
                  <a:cubicBezTo>
                    <a:pt x="142" y="359"/>
                    <a:pt x="175" y="280"/>
                    <a:pt x="175" y="273"/>
                  </a:cubicBezTo>
                  <a:cubicBezTo>
                    <a:pt x="175" y="265"/>
                    <a:pt x="168" y="265"/>
                    <a:pt x="166" y="265"/>
                  </a:cubicBezTo>
                  <a:cubicBezTo>
                    <a:pt x="159" y="265"/>
                    <a:pt x="159" y="267"/>
                    <a:pt x="156" y="276"/>
                  </a:cubicBezTo>
                  <a:cubicBezTo>
                    <a:pt x="141" y="311"/>
                    <a:pt x="114" y="344"/>
                    <a:pt x="85" y="344"/>
                  </a:cubicBezTo>
                  <a:cubicBezTo>
                    <a:pt x="73" y="344"/>
                    <a:pt x="66" y="337"/>
                    <a:pt x="66" y="315"/>
                  </a:cubicBezTo>
                  <a:cubicBezTo>
                    <a:pt x="66" y="309"/>
                    <a:pt x="68" y="298"/>
                    <a:pt x="69" y="2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8B51112C-9219-264D-B36E-80CA40F4A224}"/>
                </a:ext>
              </a:extLst>
            </p:cNvPr>
            <p:cNvSpPr/>
            <p:nvPr/>
          </p:nvSpPr>
          <p:spPr>
            <a:xfrm>
              <a:off x="7862400" y="6257160"/>
              <a:ext cx="138240" cy="149760"/>
            </a:xfrm>
            <a:custGeom>
              <a:avLst/>
              <a:gdLst/>
              <a:ahLst/>
              <a:cxnLst>
                <a:cxn ang="3cd4">
                  <a:pos x="hc" y="t"/>
                </a:cxn>
                <a:cxn ang="cd2">
                  <a:pos x="l" y="vc"/>
                </a:cxn>
                <a:cxn ang="cd4">
                  <a:pos x="hc" y="b"/>
                </a:cxn>
                <a:cxn ang="0">
                  <a:pos x="r" y="vc"/>
                </a:cxn>
              </a:cxnLst>
              <a:rect l="l" t="t" r="r" b="b"/>
              <a:pathLst>
                <a:path w="385" h="417">
                  <a:moveTo>
                    <a:pt x="205" y="221"/>
                  </a:moveTo>
                  <a:lnTo>
                    <a:pt x="366" y="221"/>
                  </a:lnTo>
                  <a:cubicBezTo>
                    <a:pt x="373" y="221"/>
                    <a:pt x="385" y="221"/>
                    <a:pt x="385" y="209"/>
                  </a:cubicBezTo>
                  <a:cubicBezTo>
                    <a:pt x="385" y="194"/>
                    <a:pt x="373" y="194"/>
                    <a:pt x="366" y="194"/>
                  </a:cubicBezTo>
                  <a:lnTo>
                    <a:pt x="205" y="194"/>
                  </a:lnTo>
                  <a:lnTo>
                    <a:pt x="205" y="20"/>
                  </a:lnTo>
                  <a:cubicBezTo>
                    <a:pt x="205" y="13"/>
                    <a:pt x="205" y="0"/>
                    <a:pt x="193" y="0"/>
                  </a:cubicBezTo>
                  <a:cubicBezTo>
                    <a:pt x="180" y="0"/>
                    <a:pt x="180" y="13"/>
                    <a:pt x="180" y="20"/>
                  </a:cubicBezTo>
                  <a:lnTo>
                    <a:pt x="180" y="194"/>
                  </a:lnTo>
                  <a:lnTo>
                    <a:pt x="19" y="194"/>
                  </a:lnTo>
                  <a:cubicBezTo>
                    <a:pt x="12" y="194"/>
                    <a:pt x="0" y="194"/>
                    <a:pt x="0" y="209"/>
                  </a:cubicBezTo>
                  <a:cubicBezTo>
                    <a:pt x="0" y="221"/>
                    <a:pt x="12" y="221"/>
                    <a:pt x="19" y="221"/>
                  </a:cubicBezTo>
                  <a:lnTo>
                    <a:pt x="180" y="221"/>
                  </a:lnTo>
                  <a:lnTo>
                    <a:pt x="180" y="395"/>
                  </a:lnTo>
                  <a:cubicBezTo>
                    <a:pt x="180" y="403"/>
                    <a:pt x="180" y="417"/>
                    <a:pt x="193" y="417"/>
                  </a:cubicBezTo>
                  <a:cubicBezTo>
                    <a:pt x="205" y="417"/>
                    <a:pt x="205" y="404"/>
                    <a:pt x="205" y="3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1" name="Freeform 80">
              <a:extLst>
                <a:ext uri="{FF2B5EF4-FFF2-40B4-BE49-F238E27FC236}">
                  <a16:creationId xmlns:a16="http://schemas.microsoft.com/office/drawing/2014/main" id="{7FF0467C-F602-AA4A-AA1E-A6CC8CEE8CAF}"/>
                </a:ext>
              </a:extLst>
            </p:cNvPr>
            <p:cNvSpPr/>
            <p:nvPr/>
          </p:nvSpPr>
          <p:spPr>
            <a:xfrm>
              <a:off x="8033760" y="6247800"/>
              <a:ext cx="68400" cy="134640"/>
            </a:xfrm>
            <a:custGeom>
              <a:avLst/>
              <a:gdLst/>
              <a:ahLst/>
              <a:cxnLst>
                <a:cxn ang="3cd4">
                  <a:pos x="hc" y="t"/>
                </a:cxn>
                <a:cxn ang="cd2">
                  <a:pos x="l" y="vc"/>
                </a:cxn>
                <a:cxn ang="cd4">
                  <a:pos x="hc" y="b"/>
                </a:cxn>
                <a:cxn ang="0">
                  <a:pos x="r" y="vc"/>
                </a:cxn>
              </a:cxnLst>
              <a:rect l="l" t="t" r="r" b="b"/>
              <a:pathLst>
                <a:path w="191" h="375">
                  <a:moveTo>
                    <a:pt x="119" y="16"/>
                  </a:moveTo>
                  <a:cubicBezTo>
                    <a:pt x="119" y="0"/>
                    <a:pt x="119" y="0"/>
                    <a:pt x="103" y="0"/>
                  </a:cubicBezTo>
                  <a:cubicBezTo>
                    <a:pt x="69" y="35"/>
                    <a:pt x="22" y="37"/>
                    <a:pt x="0" y="37"/>
                  </a:cubicBezTo>
                  <a:lnTo>
                    <a:pt x="0" y="57"/>
                  </a:lnTo>
                  <a:cubicBezTo>
                    <a:pt x="12" y="57"/>
                    <a:pt x="47" y="57"/>
                    <a:pt x="76" y="40"/>
                  </a:cubicBezTo>
                  <a:lnTo>
                    <a:pt x="76" y="329"/>
                  </a:lnTo>
                  <a:cubicBezTo>
                    <a:pt x="76" y="348"/>
                    <a:pt x="76" y="355"/>
                    <a:pt x="24" y="355"/>
                  </a:cubicBezTo>
                  <a:lnTo>
                    <a:pt x="3" y="355"/>
                  </a:lnTo>
                  <a:lnTo>
                    <a:pt x="3" y="375"/>
                  </a:lnTo>
                  <a:cubicBezTo>
                    <a:pt x="14" y="375"/>
                    <a:pt x="78" y="373"/>
                    <a:pt x="97" y="373"/>
                  </a:cubicBezTo>
                  <a:cubicBezTo>
                    <a:pt x="114" y="373"/>
                    <a:pt x="180" y="375"/>
                    <a:pt x="191" y="375"/>
                  </a:cubicBezTo>
                  <a:lnTo>
                    <a:pt x="191" y="355"/>
                  </a:lnTo>
                  <a:lnTo>
                    <a:pt x="171" y="355"/>
                  </a:lnTo>
                  <a:cubicBezTo>
                    <a:pt x="119" y="355"/>
                    <a:pt x="119" y="348"/>
                    <a:pt x="119" y="3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2" name="Freeform 81">
              <a:extLst>
                <a:ext uri="{FF2B5EF4-FFF2-40B4-BE49-F238E27FC236}">
                  <a16:creationId xmlns:a16="http://schemas.microsoft.com/office/drawing/2014/main" id="{E104709B-5535-4B42-AE7D-5C2B6FFB6B35}"/>
                </a:ext>
              </a:extLst>
            </p:cNvPr>
            <p:cNvSpPr/>
            <p:nvPr/>
          </p:nvSpPr>
          <p:spPr>
            <a:xfrm>
              <a:off x="8224200" y="6232680"/>
              <a:ext cx="178200" cy="68040"/>
            </a:xfrm>
            <a:custGeom>
              <a:avLst/>
              <a:gdLst/>
              <a:ahLst/>
              <a:cxnLst>
                <a:cxn ang="3cd4">
                  <a:pos x="hc" y="t"/>
                </a:cxn>
                <a:cxn ang="cd2">
                  <a:pos x="l" y="vc"/>
                </a:cxn>
                <a:cxn ang="cd4">
                  <a:pos x="hc" y="b"/>
                </a:cxn>
                <a:cxn ang="0">
                  <a:pos x="r" y="vc"/>
                </a:cxn>
              </a:cxnLst>
              <a:rect l="l" t="t" r="r" b="b"/>
              <a:pathLst>
                <a:path w="496" h="190">
                  <a:moveTo>
                    <a:pt x="471" y="33"/>
                  </a:moveTo>
                  <a:cubicBezTo>
                    <a:pt x="483" y="33"/>
                    <a:pt x="496" y="33"/>
                    <a:pt x="496" y="16"/>
                  </a:cubicBezTo>
                  <a:cubicBezTo>
                    <a:pt x="496" y="0"/>
                    <a:pt x="483" y="0"/>
                    <a:pt x="473" y="0"/>
                  </a:cubicBezTo>
                  <a:lnTo>
                    <a:pt x="25" y="0"/>
                  </a:lnTo>
                  <a:cubicBezTo>
                    <a:pt x="14" y="0"/>
                    <a:pt x="0" y="0"/>
                    <a:pt x="0" y="16"/>
                  </a:cubicBezTo>
                  <a:cubicBezTo>
                    <a:pt x="0" y="33"/>
                    <a:pt x="14" y="33"/>
                    <a:pt x="25" y="33"/>
                  </a:cubicBezTo>
                  <a:close/>
                  <a:moveTo>
                    <a:pt x="473" y="190"/>
                  </a:moveTo>
                  <a:cubicBezTo>
                    <a:pt x="483" y="190"/>
                    <a:pt x="496" y="190"/>
                    <a:pt x="496" y="174"/>
                  </a:cubicBezTo>
                  <a:cubicBezTo>
                    <a:pt x="496" y="157"/>
                    <a:pt x="483" y="157"/>
                    <a:pt x="471" y="157"/>
                  </a:cubicBezTo>
                  <a:lnTo>
                    <a:pt x="25" y="157"/>
                  </a:lnTo>
                  <a:cubicBezTo>
                    <a:pt x="14" y="157"/>
                    <a:pt x="0" y="157"/>
                    <a:pt x="0" y="174"/>
                  </a:cubicBezTo>
                  <a:cubicBezTo>
                    <a:pt x="0" y="190"/>
                    <a:pt x="14" y="190"/>
                    <a:pt x="25" y="19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D6FBFA33-FC6A-9E40-9FF7-631D40E0C290}"/>
                </a:ext>
              </a:extLst>
            </p:cNvPr>
            <p:cNvSpPr/>
            <p:nvPr/>
          </p:nvSpPr>
          <p:spPr>
            <a:xfrm>
              <a:off x="8504640" y="6211080"/>
              <a:ext cx="99000" cy="131400"/>
            </a:xfrm>
            <a:custGeom>
              <a:avLst/>
              <a:gdLst/>
              <a:ahLst/>
              <a:cxnLst>
                <a:cxn ang="3cd4">
                  <a:pos x="hc" y="t"/>
                </a:cxn>
                <a:cxn ang="cd2">
                  <a:pos x="l" y="vc"/>
                </a:cxn>
                <a:cxn ang="cd4">
                  <a:pos x="hc" y="b"/>
                </a:cxn>
                <a:cxn ang="0">
                  <a:pos x="r" y="vc"/>
                </a:cxn>
              </a:cxnLst>
              <a:rect l="l" t="t" r="r" b="b"/>
              <a:pathLst>
                <a:path w="276" h="366">
                  <a:moveTo>
                    <a:pt x="254" y="55"/>
                  </a:moveTo>
                  <a:cubicBezTo>
                    <a:pt x="234" y="55"/>
                    <a:pt x="219" y="73"/>
                    <a:pt x="219" y="91"/>
                  </a:cubicBezTo>
                  <a:cubicBezTo>
                    <a:pt x="219" y="102"/>
                    <a:pt x="225" y="115"/>
                    <a:pt x="241" y="115"/>
                  </a:cubicBezTo>
                  <a:cubicBezTo>
                    <a:pt x="258" y="115"/>
                    <a:pt x="276" y="101"/>
                    <a:pt x="276" y="70"/>
                  </a:cubicBezTo>
                  <a:cubicBezTo>
                    <a:pt x="276" y="33"/>
                    <a:pt x="244" y="0"/>
                    <a:pt x="186" y="0"/>
                  </a:cubicBezTo>
                  <a:cubicBezTo>
                    <a:pt x="88" y="0"/>
                    <a:pt x="59" y="82"/>
                    <a:pt x="59" y="117"/>
                  </a:cubicBezTo>
                  <a:cubicBezTo>
                    <a:pt x="59" y="181"/>
                    <a:pt x="115" y="194"/>
                    <a:pt x="137" y="198"/>
                  </a:cubicBezTo>
                  <a:cubicBezTo>
                    <a:pt x="176" y="207"/>
                    <a:pt x="215" y="214"/>
                    <a:pt x="215" y="260"/>
                  </a:cubicBezTo>
                  <a:cubicBezTo>
                    <a:pt x="215" y="280"/>
                    <a:pt x="198" y="348"/>
                    <a:pt x="108" y="348"/>
                  </a:cubicBezTo>
                  <a:cubicBezTo>
                    <a:pt x="97" y="348"/>
                    <a:pt x="39" y="348"/>
                    <a:pt x="22" y="306"/>
                  </a:cubicBezTo>
                  <a:cubicBezTo>
                    <a:pt x="51" y="309"/>
                    <a:pt x="69" y="285"/>
                    <a:pt x="69" y="262"/>
                  </a:cubicBezTo>
                  <a:cubicBezTo>
                    <a:pt x="69" y="243"/>
                    <a:pt x="58" y="234"/>
                    <a:pt x="42" y="234"/>
                  </a:cubicBezTo>
                  <a:cubicBezTo>
                    <a:pt x="22" y="234"/>
                    <a:pt x="0" y="251"/>
                    <a:pt x="0" y="287"/>
                  </a:cubicBezTo>
                  <a:cubicBezTo>
                    <a:pt x="0" y="333"/>
                    <a:pt x="42" y="366"/>
                    <a:pt x="107" y="366"/>
                  </a:cubicBezTo>
                  <a:cubicBezTo>
                    <a:pt x="229" y="366"/>
                    <a:pt x="258" y="269"/>
                    <a:pt x="258" y="232"/>
                  </a:cubicBezTo>
                  <a:cubicBezTo>
                    <a:pt x="258" y="203"/>
                    <a:pt x="244" y="183"/>
                    <a:pt x="234" y="172"/>
                  </a:cubicBezTo>
                  <a:cubicBezTo>
                    <a:pt x="213" y="150"/>
                    <a:pt x="193" y="146"/>
                    <a:pt x="159" y="139"/>
                  </a:cubicBezTo>
                  <a:cubicBezTo>
                    <a:pt x="132" y="132"/>
                    <a:pt x="103" y="126"/>
                    <a:pt x="103" y="90"/>
                  </a:cubicBezTo>
                  <a:cubicBezTo>
                    <a:pt x="103" y="68"/>
                    <a:pt x="120" y="18"/>
                    <a:pt x="186" y="18"/>
                  </a:cubicBezTo>
                  <a:cubicBezTo>
                    <a:pt x="205" y="18"/>
                    <a:pt x="242" y="24"/>
                    <a:pt x="254" y="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2D3430C6-1E5E-614B-88A9-8C579D0CFC81}"/>
                </a:ext>
              </a:extLst>
            </p:cNvPr>
            <p:cNvSpPr/>
            <p:nvPr/>
          </p:nvSpPr>
          <p:spPr>
            <a:xfrm>
              <a:off x="8624880" y="6106319"/>
              <a:ext cx="47160" cy="105120"/>
            </a:xfrm>
            <a:custGeom>
              <a:avLst/>
              <a:gdLst/>
              <a:ahLst/>
              <a:cxnLst>
                <a:cxn ang="3cd4">
                  <a:pos x="hc" y="t"/>
                </a:cxn>
                <a:cxn ang="cd2">
                  <a:pos x="l" y="vc"/>
                </a:cxn>
                <a:cxn ang="cd4">
                  <a:pos x="hc" y="b"/>
                </a:cxn>
                <a:cxn ang="0">
                  <a:pos x="r" y="vc"/>
                </a:cxn>
              </a:cxnLst>
              <a:rect l="l" t="t" r="r" b="b"/>
              <a:pathLst>
                <a:path w="132" h="293">
                  <a:moveTo>
                    <a:pt x="127" y="49"/>
                  </a:moveTo>
                  <a:cubicBezTo>
                    <a:pt x="132" y="40"/>
                    <a:pt x="132" y="35"/>
                    <a:pt x="132" y="31"/>
                  </a:cubicBezTo>
                  <a:cubicBezTo>
                    <a:pt x="132" y="13"/>
                    <a:pt x="119" y="0"/>
                    <a:pt x="102" y="0"/>
                  </a:cubicBezTo>
                  <a:cubicBezTo>
                    <a:pt x="81" y="0"/>
                    <a:pt x="75" y="18"/>
                    <a:pt x="73" y="27"/>
                  </a:cubicBezTo>
                  <a:lnTo>
                    <a:pt x="3" y="273"/>
                  </a:lnTo>
                  <a:cubicBezTo>
                    <a:pt x="2" y="273"/>
                    <a:pt x="0" y="280"/>
                    <a:pt x="0" y="280"/>
                  </a:cubicBezTo>
                  <a:cubicBezTo>
                    <a:pt x="0" y="287"/>
                    <a:pt x="17" y="293"/>
                    <a:pt x="20" y="293"/>
                  </a:cubicBezTo>
                  <a:cubicBezTo>
                    <a:pt x="24" y="293"/>
                    <a:pt x="25" y="293"/>
                    <a:pt x="29" y="2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EDF2E5FB-4D69-704D-B1DA-EF9346567F40}"/>
                </a:ext>
              </a:extLst>
            </p:cNvPr>
            <p:cNvSpPr/>
            <p:nvPr/>
          </p:nvSpPr>
          <p:spPr>
            <a:xfrm>
              <a:off x="8706600" y="6122160"/>
              <a:ext cx="62640" cy="289440"/>
            </a:xfrm>
            <a:custGeom>
              <a:avLst/>
              <a:gdLst/>
              <a:ahLst/>
              <a:cxnLst>
                <a:cxn ang="3cd4">
                  <a:pos x="hc" y="t"/>
                </a:cxn>
                <a:cxn ang="cd2">
                  <a:pos x="l" y="vc"/>
                </a:cxn>
                <a:cxn ang="cd4">
                  <a:pos x="hc" y="b"/>
                </a:cxn>
                <a:cxn ang="0">
                  <a:pos x="r" y="vc"/>
                </a:cxn>
              </a:cxnLst>
              <a:rect l="l" t="t" r="r" b="b"/>
              <a:pathLst>
                <a:path w="175" h="805">
                  <a:moveTo>
                    <a:pt x="175" y="403"/>
                  </a:moveTo>
                  <a:cubicBezTo>
                    <a:pt x="175" y="340"/>
                    <a:pt x="166" y="243"/>
                    <a:pt x="125" y="152"/>
                  </a:cubicBezTo>
                  <a:cubicBezTo>
                    <a:pt x="80" y="53"/>
                    <a:pt x="15" y="0"/>
                    <a:pt x="7" y="0"/>
                  </a:cubicBezTo>
                  <a:cubicBezTo>
                    <a:pt x="3" y="0"/>
                    <a:pt x="0" y="4"/>
                    <a:pt x="0" y="7"/>
                  </a:cubicBezTo>
                  <a:cubicBezTo>
                    <a:pt x="0" y="11"/>
                    <a:pt x="0" y="13"/>
                    <a:pt x="14" y="27"/>
                  </a:cubicBezTo>
                  <a:cubicBezTo>
                    <a:pt x="88" y="106"/>
                    <a:pt x="130" y="234"/>
                    <a:pt x="130" y="403"/>
                  </a:cubicBezTo>
                  <a:cubicBezTo>
                    <a:pt x="130" y="540"/>
                    <a:pt x="103" y="683"/>
                    <a:pt x="10" y="783"/>
                  </a:cubicBezTo>
                  <a:cubicBezTo>
                    <a:pt x="0" y="794"/>
                    <a:pt x="0" y="796"/>
                    <a:pt x="0" y="798"/>
                  </a:cubicBezTo>
                  <a:cubicBezTo>
                    <a:pt x="0" y="803"/>
                    <a:pt x="3" y="805"/>
                    <a:pt x="7" y="805"/>
                  </a:cubicBezTo>
                  <a:cubicBezTo>
                    <a:pt x="15" y="805"/>
                    <a:pt x="83" y="750"/>
                    <a:pt x="127" y="648"/>
                  </a:cubicBezTo>
                  <a:cubicBezTo>
                    <a:pt x="166" y="560"/>
                    <a:pt x="175" y="470"/>
                    <a:pt x="175" y="40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E823FF50-CA0D-1140-B266-A23BE7C87635}"/>
                </a:ext>
              </a:extLst>
            </p:cNvPr>
            <p:cNvSpPr/>
            <p:nvPr/>
          </p:nvSpPr>
          <p:spPr>
            <a:xfrm>
              <a:off x="8801279" y="6122160"/>
              <a:ext cx="36720" cy="289440"/>
            </a:xfrm>
            <a:custGeom>
              <a:avLst/>
              <a:gdLst/>
              <a:ahLst/>
              <a:cxnLst>
                <a:cxn ang="3cd4">
                  <a:pos x="hc" y="t"/>
                </a:cxn>
                <a:cxn ang="cd2">
                  <a:pos x="l" y="vc"/>
                </a:cxn>
                <a:cxn ang="cd4">
                  <a:pos x="hc" y="b"/>
                </a:cxn>
                <a:cxn ang="0">
                  <a:pos x="r" y="vc"/>
                </a:cxn>
              </a:cxnLst>
              <a:rect l="l" t="t" r="r" b="b"/>
              <a:pathLst>
                <a:path w="103" h="805">
                  <a:moveTo>
                    <a:pt x="103" y="0"/>
                  </a:moveTo>
                  <a:lnTo>
                    <a:pt x="0" y="0"/>
                  </a:lnTo>
                  <a:lnTo>
                    <a:pt x="0" y="33"/>
                  </a:lnTo>
                  <a:lnTo>
                    <a:pt x="73" y="33"/>
                  </a:lnTo>
                  <a:lnTo>
                    <a:pt x="73" y="774"/>
                  </a:lnTo>
                  <a:lnTo>
                    <a:pt x="0" y="774"/>
                  </a:lnTo>
                  <a:lnTo>
                    <a:pt x="0" y="805"/>
                  </a:lnTo>
                  <a:lnTo>
                    <a:pt x="103" y="805"/>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87" name="TextBox 86">
            <a:extLst>
              <a:ext uri="{FF2B5EF4-FFF2-40B4-BE49-F238E27FC236}">
                <a16:creationId xmlns:a16="http://schemas.microsoft.com/office/drawing/2014/main" id="{DDD42A1E-0A32-F841-8910-7E83CF287F76}"/>
              </a:ext>
            </a:extLst>
          </p:cNvPr>
          <p:cNvSpPr txBox="1"/>
          <p:nvPr/>
        </p:nvSpPr>
        <p:spPr>
          <a:xfrm>
            <a:off x="1226160" y="5521129"/>
            <a:ext cx="3568711" cy="356144"/>
          </a:xfrm>
          <a:prstGeom prst="rect">
            <a:avLst/>
          </a:prstGeom>
          <a:noFill/>
          <a:ln>
            <a:noFill/>
          </a:ln>
        </p:spPr>
        <p:txBody>
          <a:bodyPr wrap="none" lIns="90000" tIns="45000" rIns="90000" bIns="45000" anchorCtr="0" compatLnSpc="0">
            <a:spAutoFit/>
          </a:bodyPr>
          <a:lstStyle/>
          <a:p>
            <a:pPr hangingPunct="0"/>
            <a:r>
              <a:rPr lang="en-US" u="sng">
                <a:latin typeface="Liberation Sans" pitchFamily="18"/>
                <a:ea typeface="Noto Sans CJK SC Regular" pitchFamily="2"/>
                <a:cs typeface="FreeSans" pitchFamily="2"/>
              </a:rPr>
              <a:t>Hint: remember the Bellman eqn:</a:t>
            </a:r>
          </a:p>
        </p:txBody>
      </p:sp>
      <p:sp>
        <p:nvSpPr>
          <p:cNvPr id="88" name="Straight Connector 87">
            <a:extLst>
              <a:ext uri="{FF2B5EF4-FFF2-40B4-BE49-F238E27FC236}">
                <a16:creationId xmlns:a16="http://schemas.microsoft.com/office/drawing/2014/main" id="{2FC6185C-2407-3544-9539-DBFB9057C356}"/>
              </a:ext>
            </a:extLst>
          </p:cNvPr>
          <p:cNvSpPr/>
          <p:nvPr/>
        </p:nvSpPr>
        <p:spPr>
          <a:xfrm flipH="1">
            <a:off x="3749041" y="5977969"/>
            <a:ext cx="1371599" cy="731520"/>
          </a:xfrm>
          <a:prstGeom prst="line">
            <a:avLst/>
          </a:prstGeom>
          <a:noFill/>
          <a:ln w="0">
            <a:solidFill>
              <a:srgbClr val="000000"/>
            </a:solidFill>
            <a:prstDash val="solid"/>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sp>
        <p:nvSpPr>
          <p:cNvPr id="89" name="Straight Connector 88">
            <a:extLst>
              <a:ext uri="{FF2B5EF4-FFF2-40B4-BE49-F238E27FC236}">
                <a16:creationId xmlns:a16="http://schemas.microsoft.com/office/drawing/2014/main" id="{EA1E5999-3DAB-9748-B80A-A81BD279FC4A}"/>
              </a:ext>
            </a:extLst>
          </p:cNvPr>
          <p:cNvSpPr/>
          <p:nvPr/>
        </p:nvSpPr>
        <p:spPr>
          <a:xfrm flipH="1" flipV="1">
            <a:off x="3749041" y="5977969"/>
            <a:ext cx="1371599" cy="731520"/>
          </a:xfrm>
          <a:prstGeom prst="line">
            <a:avLst/>
          </a:prstGeom>
          <a:noFill/>
          <a:ln w="0">
            <a:solidFill>
              <a:srgbClr val="000000"/>
            </a:solidFill>
            <a:prstDash val="solid"/>
          </a:ln>
        </p:spPr>
        <p:txBody>
          <a:bodyPr wrap="none" lIns="90000" tIns="45000" rIns="90000" bIns="45000" anchor="ctr" anchorCtr="0" compatLnSpc="0"/>
          <a:lstStyle/>
          <a:p>
            <a:pPr hangingPunct="0"/>
            <a:endParaRPr lang="en-US">
              <a:latin typeface="Liberation Sans" pitchFamily="18"/>
              <a:ea typeface="Noto Sans CJK SC Regular" pitchFamily="2"/>
              <a:cs typeface="FreeSans" pitchFamily="2"/>
            </a:endParaRPr>
          </a:p>
        </p:txBody>
      </p:sp>
      <p:grpSp>
        <p:nvGrpSpPr>
          <p:cNvPr id="90" name="Group 89" descr="22§display§Q^\pi(s_{t} = s, a_t=a) = \sum_{s',r} p(s',r|s,a) [ r + \gamma V^\pi(s_{t+1} = s') ]§svg§600§FALSE" title="TexMaths">
            <a:extLst>
              <a:ext uri="{FF2B5EF4-FFF2-40B4-BE49-F238E27FC236}">
                <a16:creationId xmlns:a16="http://schemas.microsoft.com/office/drawing/2014/main" id="{B7EABCBF-C79A-314C-862C-C858D9169455}"/>
              </a:ext>
            </a:extLst>
          </p:cNvPr>
          <p:cNvGrpSpPr/>
          <p:nvPr/>
        </p:nvGrpSpPr>
        <p:grpSpPr>
          <a:xfrm>
            <a:off x="1280159" y="4232867"/>
            <a:ext cx="8474040" cy="828720"/>
            <a:chOff x="1280159" y="3931920"/>
            <a:chExt cx="8474040" cy="828720"/>
          </a:xfrm>
        </p:grpSpPr>
        <p:sp>
          <p:nvSpPr>
            <p:cNvPr id="91" name="Freeform 90">
              <a:extLst>
                <a:ext uri="{FF2B5EF4-FFF2-40B4-BE49-F238E27FC236}">
                  <a16:creationId xmlns:a16="http://schemas.microsoft.com/office/drawing/2014/main" id="{D9B4BA61-0DCA-D74A-9AB0-D9B7C09319FD}"/>
                </a:ext>
              </a:extLst>
            </p:cNvPr>
            <p:cNvSpPr/>
            <p:nvPr/>
          </p:nvSpPr>
          <p:spPr>
            <a:xfrm>
              <a:off x="1280159" y="3931920"/>
              <a:ext cx="8474040" cy="827999"/>
            </a:xfrm>
            <a:custGeom>
              <a:avLst/>
              <a:gdLst/>
              <a:ahLst/>
              <a:cxnLst>
                <a:cxn ang="3cd4">
                  <a:pos x="hc" y="t"/>
                </a:cxn>
                <a:cxn ang="cd2">
                  <a:pos x="l" y="vc"/>
                </a:cxn>
                <a:cxn ang="cd4">
                  <a:pos x="hc" y="b"/>
                </a:cxn>
                <a:cxn ang="0">
                  <a:pos x="r" y="vc"/>
                </a:cxn>
              </a:cxnLst>
              <a:rect l="l" t="t" r="r" b="b"/>
              <a:pathLst>
                <a:path w="23540" h="2301">
                  <a:moveTo>
                    <a:pt x="11770" y="2301"/>
                  </a:moveTo>
                  <a:lnTo>
                    <a:pt x="0" y="2301"/>
                  </a:lnTo>
                  <a:lnTo>
                    <a:pt x="0" y="0"/>
                  </a:lnTo>
                  <a:lnTo>
                    <a:pt x="23540" y="0"/>
                  </a:lnTo>
                  <a:lnTo>
                    <a:pt x="23540" y="230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CE29A810-9467-7D4E-90F0-34E26F79F68C}"/>
                </a:ext>
              </a:extLst>
            </p:cNvPr>
            <p:cNvSpPr/>
            <p:nvPr/>
          </p:nvSpPr>
          <p:spPr>
            <a:xfrm>
              <a:off x="1297440" y="405144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B35FBFA2-4143-4B4D-B31D-075B8721EE42}"/>
                </a:ext>
              </a:extLst>
            </p:cNvPr>
            <p:cNvSpPr/>
            <p:nvPr/>
          </p:nvSpPr>
          <p:spPr>
            <a:xfrm>
              <a:off x="1565280" y="404819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ECCAF83A-00D4-1A4B-8BB2-49FCB947CA50}"/>
                </a:ext>
              </a:extLst>
            </p:cNvPr>
            <p:cNvSpPr/>
            <p:nvPr/>
          </p:nvSpPr>
          <p:spPr>
            <a:xfrm>
              <a:off x="1777680" y="403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2FB7FE51-29AF-6347-888B-CD0A0159C99C}"/>
                </a:ext>
              </a:extLst>
            </p:cNvPr>
            <p:cNvSpPr/>
            <p:nvPr/>
          </p:nvSpPr>
          <p:spPr>
            <a:xfrm>
              <a:off x="1896480"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310A098B-B1E8-F842-B679-1326EF712D4C}"/>
                </a:ext>
              </a:extLst>
            </p:cNvPr>
            <p:cNvSpPr/>
            <p:nvPr/>
          </p:nvSpPr>
          <p:spPr>
            <a:xfrm>
              <a:off x="2050919" y="41972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3"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812BC03A-A2BD-3B47-945C-0926DB77981C}"/>
                </a:ext>
              </a:extLst>
            </p:cNvPr>
            <p:cNvSpPr/>
            <p:nvPr/>
          </p:nvSpPr>
          <p:spPr>
            <a:xfrm>
              <a:off x="2278800" y="41695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A81AA6D0-BC84-FA44-A30B-3C09DD63B287}"/>
                </a:ext>
              </a:extLst>
            </p:cNvPr>
            <p:cNvSpPr/>
            <p:nvPr/>
          </p:nvSpPr>
          <p:spPr>
            <a:xfrm>
              <a:off x="2643840"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C7978C25-E413-7C40-A9B8-E10DF0113623}"/>
                </a:ext>
              </a:extLst>
            </p:cNvPr>
            <p:cNvSpPr/>
            <p:nvPr/>
          </p:nvSpPr>
          <p:spPr>
            <a:xfrm>
              <a:off x="2818080" y="42606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11EEBD61-08F8-994A-ACAF-31DC28DC71BF}"/>
                </a:ext>
              </a:extLst>
            </p:cNvPr>
            <p:cNvSpPr/>
            <p:nvPr/>
          </p:nvSpPr>
          <p:spPr>
            <a:xfrm>
              <a:off x="2956679" y="414324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2DB994F2-ACC6-4C43-BD52-F05E3C4B0DBA}"/>
                </a:ext>
              </a:extLst>
            </p:cNvPr>
            <p:cNvSpPr/>
            <p:nvPr/>
          </p:nvSpPr>
          <p:spPr>
            <a:xfrm>
              <a:off x="3135959" y="41972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CAE2C34B-5553-D146-B13D-243B3C9F31A6}"/>
                </a:ext>
              </a:extLst>
            </p:cNvPr>
            <p:cNvSpPr/>
            <p:nvPr/>
          </p:nvSpPr>
          <p:spPr>
            <a:xfrm>
              <a:off x="3364560" y="41695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2FACDB08-FB0D-E244-8295-F7916F940BC4}"/>
                </a:ext>
              </a:extLst>
            </p:cNvPr>
            <p:cNvSpPr/>
            <p:nvPr/>
          </p:nvSpPr>
          <p:spPr>
            <a:xfrm>
              <a:off x="3724920" y="414324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35B8BEFE-67C9-EA48-BB9B-577232B2578E}"/>
                </a:ext>
              </a:extLst>
            </p:cNvPr>
            <p:cNvSpPr/>
            <p:nvPr/>
          </p:nvSpPr>
          <p:spPr>
            <a:xfrm>
              <a:off x="3914280" y="403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5" name="Freeform 104">
              <a:extLst>
                <a:ext uri="{FF2B5EF4-FFF2-40B4-BE49-F238E27FC236}">
                  <a16:creationId xmlns:a16="http://schemas.microsoft.com/office/drawing/2014/main" id="{227E1B9A-4F20-FD40-AF54-6A28198C3F1A}"/>
                </a:ext>
              </a:extLst>
            </p:cNvPr>
            <p:cNvSpPr/>
            <p:nvPr/>
          </p:nvSpPr>
          <p:spPr>
            <a:xfrm>
              <a:off x="4145760" y="41695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6" name="Freeform 105">
              <a:extLst>
                <a:ext uri="{FF2B5EF4-FFF2-40B4-BE49-F238E27FC236}">
                  <a16:creationId xmlns:a16="http://schemas.microsoft.com/office/drawing/2014/main" id="{ABC98F15-6289-DF4F-B183-828C9086C2E7}"/>
                </a:ext>
              </a:extLst>
            </p:cNvPr>
            <p:cNvSpPr/>
            <p:nvPr/>
          </p:nvSpPr>
          <p:spPr>
            <a:xfrm>
              <a:off x="4511520" y="3966840"/>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1"/>
                    <a:pt x="711" y="1271"/>
                  </a:cubicBezTo>
                  <a:lnTo>
                    <a:pt x="128" y="1271"/>
                  </a:lnTo>
                  <a:lnTo>
                    <a:pt x="620" y="693"/>
                  </a:lnTo>
                  <a:cubicBezTo>
                    <a:pt x="627" y="686"/>
                    <a:pt x="629" y="682"/>
                    <a:pt x="629" y="677"/>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6"/>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197E320E-23D0-F141-B936-67637255E86F}"/>
                </a:ext>
              </a:extLst>
            </p:cNvPr>
            <p:cNvSpPr/>
            <p:nvPr/>
          </p:nvSpPr>
          <p:spPr>
            <a:xfrm>
              <a:off x="4538520" y="460512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F7033403-80E2-9E45-B471-BC785470CD9F}"/>
                </a:ext>
              </a:extLst>
            </p:cNvPr>
            <p:cNvSpPr/>
            <p:nvPr/>
          </p:nvSpPr>
          <p:spPr>
            <a:xfrm>
              <a:off x="4668480" y="4545720"/>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EF090F77-BBD7-7641-AE51-B8BFE236415B}"/>
                </a:ext>
              </a:extLst>
            </p:cNvPr>
            <p:cNvSpPr/>
            <p:nvPr/>
          </p:nvSpPr>
          <p:spPr>
            <a:xfrm>
              <a:off x="4773600" y="4685040"/>
              <a:ext cx="31320" cy="75600"/>
            </a:xfrm>
            <a:custGeom>
              <a:avLst/>
              <a:gdLst/>
              <a:ahLst/>
              <a:cxnLst>
                <a:cxn ang="3cd4">
                  <a:pos x="hc" y="t"/>
                </a:cxn>
                <a:cxn ang="cd2">
                  <a:pos x="l" y="vc"/>
                </a:cxn>
                <a:cxn ang="cd4">
                  <a:pos x="hc" y="b"/>
                </a:cxn>
                <a:cxn ang="0">
                  <a:pos x="r" y="vc"/>
                </a:cxn>
              </a:cxnLst>
              <a:rect l="l" t="t" r="r" b="b"/>
              <a:pathLst>
                <a:path w="88" h="211">
                  <a:moveTo>
                    <a:pt x="68" y="68"/>
                  </a:moveTo>
                  <a:cubicBezTo>
                    <a:pt x="68" y="106"/>
                    <a:pt x="62" y="150"/>
                    <a:pt x="15" y="194"/>
                  </a:cubicBezTo>
                  <a:cubicBezTo>
                    <a:pt x="11" y="196"/>
                    <a:pt x="9" y="198"/>
                    <a:pt x="9" y="200"/>
                  </a:cubicBezTo>
                  <a:cubicBezTo>
                    <a:pt x="9" y="207"/>
                    <a:pt x="15" y="211"/>
                    <a:pt x="20" y="211"/>
                  </a:cubicBezTo>
                  <a:cubicBezTo>
                    <a:pt x="29" y="211"/>
                    <a:pt x="88" y="156"/>
                    <a:pt x="88" y="75"/>
                  </a:cubicBezTo>
                  <a:cubicBezTo>
                    <a:pt x="88" y="33"/>
                    <a:pt x="70" y="0"/>
                    <a:pt x="40" y="0"/>
                  </a:cubicBezTo>
                  <a:cubicBezTo>
                    <a:pt x="18" y="0"/>
                    <a:pt x="0" y="18"/>
                    <a:pt x="0" y="40"/>
                  </a:cubicBezTo>
                  <a:cubicBezTo>
                    <a:pt x="0" y="62"/>
                    <a:pt x="15" y="79"/>
                    <a:pt x="40" y="79"/>
                  </a:cubicBezTo>
                  <a:cubicBezTo>
                    <a:pt x="57" y="79"/>
                    <a:pt x="68" y="68"/>
                    <a:pt x="68"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41748A27-6547-0440-9599-9FD5B2E5567D}"/>
                </a:ext>
              </a:extLst>
            </p:cNvPr>
            <p:cNvSpPr/>
            <p:nvPr/>
          </p:nvSpPr>
          <p:spPr>
            <a:xfrm>
              <a:off x="4839480" y="4605120"/>
              <a:ext cx="113760" cy="110520"/>
            </a:xfrm>
            <a:custGeom>
              <a:avLst/>
              <a:gdLst/>
              <a:ahLst/>
              <a:cxnLst>
                <a:cxn ang="3cd4">
                  <a:pos x="hc" y="t"/>
                </a:cxn>
                <a:cxn ang="cd2">
                  <a:pos x="l" y="vc"/>
                </a:cxn>
                <a:cxn ang="cd4">
                  <a:pos x="hc" y="b"/>
                </a:cxn>
                <a:cxn ang="0">
                  <a:pos x="r" y="vc"/>
                </a:cxn>
              </a:cxnLst>
              <a:rect l="l" t="t" r="r" b="b"/>
              <a:pathLst>
                <a:path w="317" h="308">
                  <a:moveTo>
                    <a:pt x="128" y="163"/>
                  </a:moveTo>
                  <a:cubicBezTo>
                    <a:pt x="130" y="158"/>
                    <a:pt x="145" y="97"/>
                    <a:pt x="145" y="95"/>
                  </a:cubicBezTo>
                  <a:cubicBezTo>
                    <a:pt x="147" y="88"/>
                    <a:pt x="167" y="55"/>
                    <a:pt x="189" y="37"/>
                  </a:cubicBezTo>
                  <a:cubicBezTo>
                    <a:pt x="196" y="33"/>
                    <a:pt x="216" y="20"/>
                    <a:pt x="244" y="20"/>
                  </a:cubicBezTo>
                  <a:cubicBezTo>
                    <a:pt x="251" y="20"/>
                    <a:pt x="268" y="20"/>
                    <a:pt x="282" y="29"/>
                  </a:cubicBezTo>
                  <a:cubicBezTo>
                    <a:pt x="260" y="35"/>
                    <a:pt x="251" y="53"/>
                    <a:pt x="251" y="66"/>
                  </a:cubicBezTo>
                  <a:cubicBezTo>
                    <a:pt x="251" y="81"/>
                    <a:pt x="264" y="92"/>
                    <a:pt x="279" y="92"/>
                  </a:cubicBezTo>
                  <a:cubicBezTo>
                    <a:pt x="295" y="92"/>
                    <a:pt x="317" y="79"/>
                    <a:pt x="317" y="51"/>
                  </a:cubicBezTo>
                  <a:cubicBezTo>
                    <a:pt x="317" y="15"/>
                    <a:pt x="279" y="0"/>
                    <a:pt x="244" y="0"/>
                  </a:cubicBezTo>
                  <a:cubicBezTo>
                    <a:pt x="209" y="0"/>
                    <a:pt x="178" y="15"/>
                    <a:pt x="147" y="48"/>
                  </a:cubicBezTo>
                  <a:cubicBezTo>
                    <a:pt x="136" y="7"/>
                    <a:pt x="95" y="0"/>
                    <a:pt x="79" y="0"/>
                  </a:cubicBezTo>
                  <a:cubicBezTo>
                    <a:pt x="53" y="0"/>
                    <a:pt x="35" y="15"/>
                    <a:pt x="24" y="35"/>
                  </a:cubicBezTo>
                  <a:cubicBezTo>
                    <a:pt x="9" y="62"/>
                    <a:pt x="0" y="101"/>
                    <a:pt x="0" y="103"/>
                  </a:cubicBezTo>
                  <a:cubicBezTo>
                    <a:pt x="0" y="112"/>
                    <a:pt x="9" y="112"/>
                    <a:pt x="11" y="112"/>
                  </a:cubicBezTo>
                  <a:cubicBezTo>
                    <a:pt x="22" y="112"/>
                    <a:pt x="22" y="110"/>
                    <a:pt x="26" y="92"/>
                  </a:cubicBezTo>
                  <a:cubicBezTo>
                    <a:pt x="37" y="51"/>
                    <a:pt x="51" y="20"/>
                    <a:pt x="77" y="20"/>
                  </a:cubicBezTo>
                  <a:cubicBezTo>
                    <a:pt x="95" y="20"/>
                    <a:pt x="99" y="33"/>
                    <a:pt x="99" y="53"/>
                  </a:cubicBezTo>
                  <a:cubicBezTo>
                    <a:pt x="99" y="66"/>
                    <a:pt x="92" y="90"/>
                    <a:pt x="88" y="110"/>
                  </a:cubicBezTo>
                  <a:cubicBezTo>
                    <a:pt x="84" y="128"/>
                    <a:pt x="77" y="156"/>
                    <a:pt x="73" y="169"/>
                  </a:cubicBezTo>
                  <a:lnTo>
                    <a:pt x="51" y="257"/>
                  </a:lnTo>
                  <a:cubicBezTo>
                    <a:pt x="48" y="266"/>
                    <a:pt x="44" y="284"/>
                    <a:pt x="44" y="286"/>
                  </a:cubicBezTo>
                  <a:cubicBezTo>
                    <a:pt x="44" y="301"/>
                    <a:pt x="57" y="308"/>
                    <a:pt x="68" y="308"/>
                  </a:cubicBezTo>
                  <a:cubicBezTo>
                    <a:pt x="77" y="308"/>
                    <a:pt x="92" y="301"/>
                    <a:pt x="97" y="288"/>
                  </a:cubicBezTo>
                  <a:cubicBezTo>
                    <a:pt x="99" y="284"/>
                    <a:pt x="106" y="253"/>
                    <a:pt x="110" y="2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10B5B403-C8A1-C44A-AA85-4BD2475806F8}"/>
                </a:ext>
              </a:extLst>
            </p:cNvPr>
            <p:cNvSpPr/>
            <p:nvPr/>
          </p:nvSpPr>
          <p:spPr>
            <a:xfrm>
              <a:off x="5041440" y="4143240"/>
              <a:ext cx="181800" cy="221400"/>
            </a:xfrm>
            <a:custGeom>
              <a:avLst/>
              <a:gdLst/>
              <a:ahLst/>
              <a:cxnLst>
                <a:cxn ang="3cd4">
                  <a:pos x="hc" y="t"/>
                </a:cxn>
                <a:cxn ang="cd2">
                  <a:pos x="l" y="vc"/>
                </a:cxn>
                <a:cxn ang="cd4">
                  <a:pos x="hc" y="b"/>
                </a:cxn>
                <a:cxn ang="0">
                  <a:pos x="r" y="vc"/>
                </a:cxn>
              </a:cxnLst>
              <a:rect l="l" t="t" r="r" b="b"/>
              <a:pathLst>
                <a:path w="506" h="616">
                  <a:moveTo>
                    <a:pt x="75" y="548"/>
                  </a:moveTo>
                  <a:cubicBezTo>
                    <a:pt x="66" y="581"/>
                    <a:pt x="66" y="587"/>
                    <a:pt x="22" y="587"/>
                  </a:cubicBezTo>
                  <a:cubicBezTo>
                    <a:pt x="11" y="587"/>
                    <a:pt x="0" y="587"/>
                    <a:pt x="0" y="605"/>
                  </a:cubicBezTo>
                  <a:cubicBezTo>
                    <a:pt x="0" y="614"/>
                    <a:pt x="4" y="616"/>
                    <a:pt x="13" y="616"/>
                  </a:cubicBezTo>
                  <a:cubicBezTo>
                    <a:pt x="40" y="616"/>
                    <a:pt x="66" y="614"/>
                    <a:pt x="95" y="614"/>
                  </a:cubicBezTo>
                  <a:cubicBezTo>
                    <a:pt x="125" y="614"/>
                    <a:pt x="158" y="616"/>
                    <a:pt x="189" y="616"/>
                  </a:cubicBezTo>
                  <a:cubicBezTo>
                    <a:pt x="196" y="616"/>
                    <a:pt x="207" y="616"/>
                    <a:pt x="207" y="598"/>
                  </a:cubicBezTo>
                  <a:cubicBezTo>
                    <a:pt x="207" y="587"/>
                    <a:pt x="198" y="587"/>
                    <a:pt x="185" y="587"/>
                  </a:cubicBezTo>
                  <a:cubicBezTo>
                    <a:pt x="136" y="587"/>
                    <a:pt x="136" y="581"/>
                    <a:pt x="136" y="572"/>
                  </a:cubicBezTo>
                  <a:cubicBezTo>
                    <a:pt x="136" y="559"/>
                    <a:pt x="176" y="403"/>
                    <a:pt x="183" y="378"/>
                  </a:cubicBezTo>
                  <a:cubicBezTo>
                    <a:pt x="196" y="405"/>
                    <a:pt x="224" y="440"/>
                    <a:pt x="273" y="440"/>
                  </a:cubicBezTo>
                  <a:cubicBezTo>
                    <a:pt x="385" y="440"/>
                    <a:pt x="506" y="297"/>
                    <a:pt x="506" y="156"/>
                  </a:cubicBezTo>
                  <a:cubicBezTo>
                    <a:pt x="506" y="64"/>
                    <a:pt x="451" y="0"/>
                    <a:pt x="378" y="0"/>
                  </a:cubicBezTo>
                  <a:cubicBezTo>
                    <a:pt x="330" y="0"/>
                    <a:pt x="282" y="35"/>
                    <a:pt x="251" y="73"/>
                  </a:cubicBezTo>
                  <a:cubicBezTo>
                    <a:pt x="240" y="20"/>
                    <a:pt x="198" y="0"/>
                    <a:pt x="163" y="0"/>
                  </a:cubicBezTo>
                  <a:cubicBezTo>
                    <a:pt x="119" y="0"/>
                    <a:pt x="99" y="37"/>
                    <a:pt x="90" y="55"/>
                  </a:cubicBezTo>
                  <a:cubicBezTo>
                    <a:pt x="75" y="88"/>
                    <a:pt x="62" y="147"/>
                    <a:pt x="62" y="150"/>
                  </a:cubicBezTo>
                  <a:cubicBezTo>
                    <a:pt x="62" y="158"/>
                    <a:pt x="70" y="158"/>
                    <a:pt x="73" y="158"/>
                  </a:cubicBezTo>
                  <a:cubicBezTo>
                    <a:pt x="84" y="158"/>
                    <a:pt x="84" y="158"/>
                    <a:pt x="90" y="136"/>
                  </a:cubicBezTo>
                  <a:cubicBezTo>
                    <a:pt x="106" y="68"/>
                    <a:pt x="125" y="22"/>
                    <a:pt x="161" y="22"/>
                  </a:cubicBezTo>
                  <a:cubicBezTo>
                    <a:pt x="176" y="22"/>
                    <a:pt x="189" y="29"/>
                    <a:pt x="189" y="66"/>
                  </a:cubicBezTo>
                  <a:cubicBezTo>
                    <a:pt x="189" y="88"/>
                    <a:pt x="187" y="99"/>
                    <a:pt x="183" y="114"/>
                  </a:cubicBezTo>
                  <a:close/>
                  <a:moveTo>
                    <a:pt x="246" y="125"/>
                  </a:moveTo>
                  <a:cubicBezTo>
                    <a:pt x="253" y="99"/>
                    <a:pt x="279" y="73"/>
                    <a:pt x="297" y="57"/>
                  </a:cubicBezTo>
                  <a:cubicBezTo>
                    <a:pt x="330" y="29"/>
                    <a:pt x="359" y="22"/>
                    <a:pt x="374" y="22"/>
                  </a:cubicBezTo>
                  <a:cubicBezTo>
                    <a:pt x="414" y="22"/>
                    <a:pt x="438" y="55"/>
                    <a:pt x="438" y="112"/>
                  </a:cubicBezTo>
                  <a:cubicBezTo>
                    <a:pt x="438" y="169"/>
                    <a:pt x="405" y="282"/>
                    <a:pt x="387" y="319"/>
                  </a:cubicBezTo>
                  <a:cubicBezTo>
                    <a:pt x="354" y="385"/>
                    <a:pt x="308" y="418"/>
                    <a:pt x="273" y="418"/>
                  </a:cubicBezTo>
                  <a:cubicBezTo>
                    <a:pt x="207" y="418"/>
                    <a:pt x="196" y="337"/>
                    <a:pt x="196" y="332"/>
                  </a:cubicBezTo>
                  <a:cubicBezTo>
                    <a:pt x="196" y="330"/>
                    <a:pt x="196" y="328"/>
                    <a:pt x="198" y="3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AEB83F27-A7F7-8A45-80FB-FC5D33C43531}"/>
                </a:ext>
              </a:extLst>
            </p:cNvPr>
            <p:cNvSpPr/>
            <p:nvPr/>
          </p:nvSpPr>
          <p:spPr>
            <a:xfrm>
              <a:off x="5261400" y="403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43AB6173-E403-4244-88E3-650C4B43E207}"/>
                </a:ext>
              </a:extLst>
            </p:cNvPr>
            <p:cNvSpPr/>
            <p:nvPr/>
          </p:nvSpPr>
          <p:spPr>
            <a:xfrm>
              <a:off x="5380200"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B394B1A8-5E89-064B-A153-C330F28798E4}"/>
                </a:ext>
              </a:extLst>
            </p:cNvPr>
            <p:cNvSpPr/>
            <p:nvPr/>
          </p:nvSpPr>
          <p:spPr>
            <a:xfrm>
              <a:off x="5536440" y="401760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BDA6DE21-BB29-774F-807E-E236779F4037}"/>
                </a:ext>
              </a:extLst>
            </p:cNvPr>
            <p:cNvSpPr/>
            <p:nvPr/>
          </p:nvSpPr>
          <p:spPr>
            <a:xfrm>
              <a:off x="5652000" y="42606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70863EFF-25EA-8E49-BE36-2375C22FD62D}"/>
                </a:ext>
              </a:extLst>
            </p:cNvPr>
            <p:cNvSpPr/>
            <p:nvPr/>
          </p:nvSpPr>
          <p:spPr>
            <a:xfrm>
              <a:off x="5786640" y="414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98085688-B5EC-8642-A375-07703AC5DD11}"/>
                </a:ext>
              </a:extLst>
            </p:cNvPr>
            <p:cNvSpPr/>
            <p:nvPr/>
          </p:nvSpPr>
          <p:spPr>
            <a:xfrm>
              <a:off x="5983920" y="403632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FEBFA1CC-19CF-CF4B-BF28-79923758B945}"/>
                </a:ext>
              </a:extLst>
            </p:cNvPr>
            <p:cNvSpPr/>
            <p:nvPr/>
          </p:nvSpPr>
          <p:spPr>
            <a:xfrm>
              <a:off x="6056640"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E54D1B7B-A72F-0F4D-AA63-813C1C589BEE}"/>
                </a:ext>
              </a:extLst>
            </p:cNvPr>
            <p:cNvSpPr/>
            <p:nvPr/>
          </p:nvSpPr>
          <p:spPr>
            <a:xfrm>
              <a:off x="6230880" y="42606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A1073DC5-D724-BC43-BD69-1513B0F9CFFB}"/>
                </a:ext>
              </a:extLst>
            </p:cNvPr>
            <p:cNvSpPr/>
            <p:nvPr/>
          </p:nvSpPr>
          <p:spPr>
            <a:xfrm>
              <a:off x="6369480" y="414324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5"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83CB8A0E-3CEF-3548-9D0E-C4806910BFC6}"/>
                </a:ext>
              </a:extLst>
            </p:cNvPr>
            <p:cNvSpPr/>
            <p:nvPr/>
          </p:nvSpPr>
          <p:spPr>
            <a:xfrm>
              <a:off x="6558840" y="403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0A7443C1-24B8-324E-868C-969F1698F48E}"/>
                </a:ext>
              </a:extLst>
            </p:cNvPr>
            <p:cNvSpPr/>
            <p:nvPr/>
          </p:nvSpPr>
          <p:spPr>
            <a:xfrm>
              <a:off x="6714720" y="403632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0"/>
                  </a:lnTo>
                  <a:lnTo>
                    <a:pt x="40" y="930"/>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C3FBE4FA-DA11-2043-8463-B83F20B02AEE}"/>
                </a:ext>
              </a:extLst>
            </p:cNvPr>
            <p:cNvSpPr/>
            <p:nvPr/>
          </p:nvSpPr>
          <p:spPr>
            <a:xfrm>
              <a:off x="6779880" y="414324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4" name="Freeform 123">
              <a:extLst>
                <a:ext uri="{FF2B5EF4-FFF2-40B4-BE49-F238E27FC236}">
                  <a16:creationId xmlns:a16="http://schemas.microsoft.com/office/drawing/2014/main" id="{3B48F5D0-6A49-8446-ADB8-334806EDF4BF}"/>
                </a:ext>
              </a:extLst>
            </p:cNvPr>
            <p:cNvSpPr/>
            <p:nvPr/>
          </p:nvSpPr>
          <p:spPr>
            <a:xfrm>
              <a:off x="7032600" y="409428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5" name="Freeform 124">
              <a:extLst>
                <a:ext uri="{FF2B5EF4-FFF2-40B4-BE49-F238E27FC236}">
                  <a16:creationId xmlns:a16="http://schemas.microsoft.com/office/drawing/2014/main" id="{C38E4D3F-D4E0-BD41-A627-FD27BD7E2B75}"/>
                </a:ext>
              </a:extLst>
            </p:cNvPr>
            <p:cNvSpPr/>
            <p:nvPr/>
          </p:nvSpPr>
          <p:spPr>
            <a:xfrm>
              <a:off x="7366679" y="414324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1" y="411"/>
                  </a:cubicBezTo>
                  <a:cubicBezTo>
                    <a:pt x="301" y="482"/>
                    <a:pt x="273" y="594"/>
                    <a:pt x="273" y="620"/>
                  </a:cubicBezTo>
                  <a:cubicBezTo>
                    <a:pt x="273" y="631"/>
                    <a:pt x="277" y="638"/>
                    <a:pt x="284" y="638"/>
                  </a:cubicBezTo>
                  <a:cubicBezTo>
                    <a:pt x="297" y="638"/>
                    <a:pt x="306" y="616"/>
                    <a:pt x="315" y="578"/>
                  </a:cubicBezTo>
                  <a:cubicBezTo>
                    <a:pt x="339" y="497"/>
                    <a:pt x="348" y="442"/>
                    <a:pt x="352" y="411"/>
                  </a:cubicBezTo>
                  <a:cubicBezTo>
                    <a:pt x="354" y="400"/>
                    <a:pt x="354"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6" name="Freeform 125">
              <a:extLst>
                <a:ext uri="{FF2B5EF4-FFF2-40B4-BE49-F238E27FC236}">
                  <a16:creationId xmlns:a16="http://schemas.microsoft.com/office/drawing/2014/main" id="{2DE51E9E-B0DC-E84E-AE14-C903137F2D0E}"/>
                </a:ext>
              </a:extLst>
            </p:cNvPr>
            <p:cNvSpPr/>
            <p:nvPr/>
          </p:nvSpPr>
          <p:spPr>
            <a:xfrm>
              <a:off x="7578000" y="40593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7" name="Freeform 126">
              <a:extLst>
                <a:ext uri="{FF2B5EF4-FFF2-40B4-BE49-F238E27FC236}">
                  <a16:creationId xmlns:a16="http://schemas.microsoft.com/office/drawing/2014/main" id="{F9E05ECA-5D05-7A4F-B527-8FFB60C78240}"/>
                </a:ext>
              </a:extLst>
            </p:cNvPr>
            <p:cNvSpPr/>
            <p:nvPr/>
          </p:nvSpPr>
          <p:spPr>
            <a:xfrm>
              <a:off x="7849080" y="404819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83B4EBEB-A6B0-4843-ABE5-5C1AE46868DF}"/>
                </a:ext>
              </a:extLst>
            </p:cNvPr>
            <p:cNvSpPr/>
            <p:nvPr/>
          </p:nvSpPr>
          <p:spPr>
            <a:xfrm>
              <a:off x="8062200" y="403632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5591C3AE-86F6-6C4D-8D70-5D0759DF51D6}"/>
                </a:ext>
              </a:extLst>
            </p:cNvPr>
            <p:cNvSpPr/>
            <p:nvPr/>
          </p:nvSpPr>
          <p:spPr>
            <a:xfrm>
              <a:off x="8179919"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9CE64C93-0ECA-7A4B-9CE1-E8215F6A1A27}"/>
                </a:ext>
              </a:extLst>
            </p:cNvPr>
            <p:cNvSpPr/>
            <p:nvPr/>
          </p:nvSpPr>
          <p:spPr>
            <a:xfrm>
              <a:off x="8334360" y="41972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B5440E4B-75D6-5644-BFC6-08630DBA2E21}"/>
                </a:ext>
              </a:extLst>
            </p:cNvPr>
            <p:cNvSpPr/>
            <p:nvPr/>
          </p:nvSpPr>
          <p:spPr>
            <a:xfrm>
              <a:off x="8446319" y="4198680"/>
              <a:ext cx="179280" cy="180360"/>
            </a:xfrm>
            <a:custGeom>
              <a:avLst/>
              <a:gdLst/>
              <a:ahLst/>
              <a:cxnLst>
                <a:cxn ang="3cd4">
                  <a:pos x="hc" y="t"/>
                </a:cxn>
                <a:cxn ang="cd2">
                  <a:pos x="l" y="vc"/>
                </a:cxn>
                <a:cxn ang="cd4">
                  <a:pos x="hc" y="b"/>
                </a:cxn>
                <a:cxn ang="0">
                  <a:pos x="r" y="vc"/>
                </a:cxn>
              </a:cxnLst>
              <a:rect l="l" t="t" r="r" b="b"/>
              <a:pathLst>
                <a:path w="499" h="502">
                  <a:moveTo>
                    <a:pt x="266" y="266"/>
                  </a:moveTo>
                  <a:lnTo>
                    <a:pt x="475" y="266"/>
                  </a:lnTo>
                  <a:cubicBezTo>
                    <a:pt x="484" y="266"/>
                    <a:pt x="499" y="266"/>
                    <a:pt x="499" y="251"/>
                  </a:cubicBezTo>
                  <a:cubicBezTo>
                    <a:pt x="499" y="233"/>
                    <a:pt x="484" y="233"/>
                    <a:pt x="475" y="233"/>
                  </a:cubicBezTo>
                  <a:lnTo>
                    <a:pt x="266" y="233"/>
                  </a:lnTo>
                  <a:lnTo>
                    <a:pt x="266" y="24"/>
                  </a:lnTo>
                  <a:cubicBezTo>
                    <a:pt x="266" y="15"/>
                    <a:pt x="266" y="0"/>
                    <a:pt x="251" y="0"/>
                  </a:cubicBezTo>
                  <a:cubicBezTo>
                    <a:pt x="233" y="0"/>
                    <a:pt x="233" y="15"/>
                    <a:pt x="233" y="24"/>
                  </a:cubicBezTo>
                  <a:lnTo>
                    <a:pt x="233" y="233"/>
                  </a:lnTo>
                  <a:lnTo>
                    <a:pt x="24" y="233"/>
                  </a:lnTo>
                  <a:cubicBezTo>
                    <a:pt x="15" y="233"/>
                    <a:pt x="0" y="233"/>
                    <a:pt x="0" y="251"/>
                  </a:cubicBezTo>
                  <a:cubicBezTo>
                    <a:pt x="0" y="266"/>
                    <a:pt x="15" y="266"/>
                    <a:pt x="24" y="266"/>
                  </a:cubicBezTo>
                  <a:lnTo>
                    <a:pt x="233" y="266"/>
                  </a:lnTo>
                  <a:lnTo>
                    <a:pt x="233" y="475"/>
                  </a:lnTo>
                  <a:cubicBezTo>
                    <a:pt x="233" y="484"/>
                    <a:pt x="233" y="502"/>
                    <a:pt x="251" y="502"/>
                  </a:cubicBezTo>
                  <a:cubicBezTo>
                    <a:pt x="266" y="502"/>
                    <a:pt x="266" y="486"/>
                    <a:pt x="266" y="47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622BD1D4-F857-FA47-A97C-AEBF35C3A435}"/>
                </a:ext>
              </a:extLst>
            </p:cNvPr>
            <p:cNvSpPr/>
            <p:nvPr/>
          </p:nvSpPr>
          <p:spPr>
            <a:xfrm>
              <a:off x="8668800" y="4187520"/>
              <a:ext cx="89280" cy="162000"/>
            </a:xfrm>
            <a:custGeom>
              <a:avLst/>
              <a:gdLst/>
              <a:ahLst/>
              <a:cxnLst>
                <a:cxn ang="3cd4">
                  <a:pos x="hc" y="t"/>
                </a:cxn>
                <a:cxn ang="cd2">
                  <a:pos x="l" y="vc"/>
                </a:cxn>
                <a:cxn ang="cd4">
                  <a:pos x="hc" y="b"/>
                </a:cxn>
                <a:cxn ang="0">
                  <a:pos x="r" y="vc"/>
                </a:cxn>
              </a:cxnLst>
              <a:rect l="l" t="t" r="r" b="b"/>
              <a:pathLst>
                <a:path w="249" h="451">
                  <a:moveTo>
                    <a:pt x="154" y="20"/>
                  </a:moveTo>
                  <a:cubicBezTo>
                    <a:pt x="154" y="0"/>
                    <a:pt x="154" y="0"/>
                    <a:pt x="134" y="0"/>
                  </a:cubicBezTo>
                  <a:cubicBezTo>
                    <a:pt x="90" y="42"/>
                    <a:pt x="29" y="44"/>
                    <a:pt x="0" y="44"/>
                  </a:cubicBezTo>
                  <a:lnTo>
                    <a:pt x="0" y="68"/>
                  </a:lnTo>
                  <a:cubicBezTo>
                    <a:pt x="15" y="68"/>
                    <a:pt x="62" y="68"/>
                    <a:pt x="99" y="48"/>
                  </a:cubicBezTo>
                  <a:lnTo>
                    <a:pt x="99" y="396"/>
                  </a:lnTo>
                  <a:cubicBezTo>
                    <a:pt x="99" y="418"/>
                    <a:pt x="99" y="427"/>
                    <a:pt x="31" y="427"/>
                  </a:cubicBezTo>
                  <a:lnTo>
                    <a:pt x="4" y="427"/>
                  </a:lnTo>
                  <a:lnTo>
                    <a:pt x="4" y="451"/>
                  </a:lnTo>
                  <a:cubicBezTo>
                    <a:pt x="18" y="451"/>
                    <a:pt x="101" y="449"/>
                    <a:pt x="125" y="449"/>
                  </a:cubicBezTo>
                  <a:cubicBezTo>
                    <a:pt x="147" y="449"/>
                    <a:pt x="233" y="451"/>
                    <a:pt x="249" y="451"/>
                  </a:cubicBezTo>
                  <a:lnTo>
                    <a:pt x="249" y="427"/>
                  </a:lnTo>
                  <a:lnTo>
                    <a:pt x="222" y="427"/>
                  </a:lnTo>
                  <a:cubicBezTo>
                    <a:pt x="154" y="427"/>
                    <a:pt x="154" y="418"/>
                    <a:pt x="154"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F8732DB8-0A34-BB43-A08F-E1F8195F7E35}"/>
                </a:ext>
              </a:extLst>
            </p:cNvPr>
            <p:cNvSpPr/>
            <p:nvPr/>
          </p:nvSpPr>
          <p:spPr>
            <a:xfrm>
              <a:off x="8915760" y="41695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4" name="Freeform 133">
              <a:extLst>
                <a:ext uri="{FF2B5EF4-FFF2-40B4-BE49-F238E27FC236}">
                  <a16:creationId xmlns:a16="http://schemas.microsoft.com/office/drawing/2014/main" id="{D17D10F7-B1DA-0B4A-BA88-E977B71B91B7}"/>
                </a:ext>
              </a:extLst>
            </p:cNvPr>
            <p:cNvSpPr/>
            <p:nvPr/>
          </p:nvSpPr>
          <p:spPr>
            <a:xfrm>
              <a:off x="9280080" y="41432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5" name="Freeform 134">
              <a:extLst>
                <a:ext uri="{FF2B5EF4-FFF2-40B4-BE49-F238E27FC236}">
                  <a16:creationId xmlns:a16="http://schemas.microsoft.com/office/drawing/2014/main" id="{8E37B897-6F00-244E-89D1-BE0F2E3FBDE6}"/>
                </a:ext>
              </a:extLst>
            </p:cNvPr>
            <p:cNvSpPr/>
            <p:nvPr/>
          </p:nvSpPr>
          <p:spPr>
            <a:xfrm>
              <a:off x="9436320" y="4017600"/>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4"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44278485-C6D7-E44B-A5A8-9CD44DEF160A}"/>
                </a:ext>
              </a:extLst>
            </p:cNvPr>
            <p:cNvSpPr/>
            <p:nvPr/>
          </p:nvSpPr>
          <p:spPr>
            <a:xfrm>
              <a:off x="9542160" y="403632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AB8697B4-BB4F-8E4B-9D1E-C2834F590BAD}"/>
                </a:ext>
              </a:extLst>
            </p:cNvPr>
            <p:cNvSpPr/>
            <p:nvPr/>
          </p:nvSpPr>
          <p:spPr>
            <a:xfrm>
              <a:off x="9664920" y="403632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0"/>
                  </a:lnTo>
                  <a:lnTo>
                    <a:pt x="0" y="930"/>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38" name="TextBox 137">
            <a:extLst>
              <a:ext uri="{FF2B5EF4-FFF2-40B4-BE49-F238E27FC236}">
                <a16:creationId xmlns:a16="http://schemas.microsoft.com/office/drawing/2014/main" id="{16BAB2DC-4DED-C440-A765-B9CE483D2CE1}"/>
              </a:ext>
            </a:extLst>
          </p:cNvPr>
          <p:cNvSpPr txBox="1"/>
          <p:nvPr/>
        </p:nvSpPr>
        <p:spPr>
          <a:xfrm>
            <a:off x="8229601" y="4872947"/>
            <a:ext cx="1541745"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(SB, eqn 4.6)</a:t>
            </a:r>
          </a:p>
        </p:txBody>
      </p:sp>
      <p:sp>
        <p:nvSpPr>
          <p:cNvPr id="139" name="TextBox 138">
            <a:extLst>
              <a:ext uri="{FF2B5EF4-FFF2-40B4-BE49-F238E27FC236}">
                <a16:creationId xmlns:a16="http://schemas.microsoft.com/office/drawing/2014/main" id="{17585BDA-4373-484A-852C-8FA83C542E4D}"/>
              </a:ext>
            </a:extLst>
          </p:cNvPr>
          <p:cNvSpPr txBox="1"/>
          <p:nvPr/>
        </p:nvSpPr>
        <p:spPr>
          <a:xfrm>
            <a:off x="1224720" y="1215707"/>
            <a:ext cx="6913024" cy="168266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procedure:</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1. calculate the action-value function,             , for the latest policy,</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2. use Q to calculate a better policy:</a:t>
            </a:r>
          </a:p>
        </p:txBody>
      </p:sp>
      <p:grpSp>
        <p:nvGrpSpPr>
          <p:cNvPr id="140" name="Group 139" descr="28§display§\pi'(s) = \arg\max_{a} Q^\pi(s,a)§svg§600§FALSE" title="TexMaths">
            <a:extLst>
              <a:ext uri="{FF2B5EF4-FFF2-40B4-BE49-F238E27FC236}">
                <a16:creationId xmlns:a16="http://schemas.microsoft.com/office/drawing/2014/main" id="{106A9733-000C-2C49-8F9C-26C4817F5A9E}"/>
              </a:ext>
            </a:extLst>
          </p:cNvPr>
          <p:cNvGrpSpPr/>
          <p:nvPr/>
        </p:nvGrpSpPr>
        <p:grpSpPr>
          <a:xfrm>
            <a:off x="5049360" y="2491933"/>
            <a:ext cx="3546000" cy="522000"/>
            <a:chOff x="5049360" y="2109960"/>
            <a:chExt cx="3546000" cy="522000"/>
          </a:xfrm>
        </p:grpSpPr>
        <p:sp>
          <p:nvSpPr>
            <p:cNvPr id="141" name="Freeform 140">
              <a:extLst>
                <a:ext uri="{FF2B5EF4-FFF2-40B4-BE49-F238E27FC236}">
                  <a16:creationId xmlns:a16="http://schemas.microsoft.com/office/drawing/2014/main" id="{A6422F69-E7E0-1944-ABE3-173A97DB3A46}"/>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2" name="Freeform 141">
              <a:extLst>
                <a:ext uri="{FF2B5EF4-FFF2-40B4-BE49-F238E27FC236}">
                  <a16:creationId xmlns:a16="http://schemas.microsoft.com/office/drawing/2014/main" id="{401ADE00-250D-144C-AF4C-82AE0BE350A6}"/>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3" name="Freeform 142">
              <a:extLst>
                <a:ext uri="{FF2B5EF4-FFF2-40B4-BE49-F238E27FC236}">
                  <a16:creationId xmlns:a16="http://schemas.microsoft.com/office/drawing/2014/main" id="{3909F271-40B1-3F45-A148-1A31A071D5E5}"/>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4" name="Freeform 143">
              <a:extLst>
                <a:ext uri="{FF2B5EF4-FFF2-40B4-BE49-F238E27FC236}">
                  <a16:creationId xmlns:a16="http://schemas.microsoft.com/office/drawing/2014/main" id="{C4250A79-05C0-3C4B-B9C4-4DC0922EA1F6}"/>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5" name="Freeform 144">
              <a:extLst>
                <a:ext uri="{FF2B5EF4-FFF2-40B4-BE49-F238E27FC236}">
                  <a16:creationId xmlns:a16="http://schemas.microsoft.com/office/drawing/2014/main" id="{7CACC9C4-487E-6C4E-8403-A18BBBBF3B5E}"/>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6" name="Freeform 145">
              <a:extLst>
                <a:ext uri="{FF2B5EF4-FFF2-40B4-BE49-F238E27FC236}">
                  <a16:creationId xmlns:a16="http://schemas.microsoft.com/office/drawing/2014/main" id="{B997A0BA-2A06-3449-9649-DBA49BC056C0}"/>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7" name="Freeform 146">
              <a:extLst>
                <a:ext uri="{FF2B5EF4-FFF2-40B4-BE49-F238E27FC236}">
                  <a16:creationId xmlns:a16="http://schemas.microsoft.com/office/drawing/2014/main" id="{645B5424-8D8A-BF44-AF13-D3783F72EAC1}"/>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8" name="Freeform 147">
              <a:extLst>
                <a:ext uri="{FF2B5EF4-FFF2-40B4-BE49-F238E27FC236}">
                  <a16:creationId xmlns:a16="http://schemas.microsoft.com/office/drawing/2014/main" id="{D10B8B73-13F1-7E47-8994-95A9FB469961}"/>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9" name="Freeform 148">
              <a:extLst>
                <a:ext uri="{FF2B5EF4-FFF2-40B4-BE49-F238E27FC236}">
                  <a16:creationId xmlns:a16="http://schemas.microsoft.com/office/drawing/2014/main" id="{50CAFE57-C341-2748-BB06-A777609F1AAE}"/>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0" name="Freeform 149">
              <a:extLst>
                <a:ext uri="{FF2B5EF4-FFF2-40B4-BE49-F238E27FC236}">
                  <a16:creationId xmlns:a16="http://schemas.microsoft.com/office/drawing/2014/main" id="{049C36C5-9A2C-3144-BF81-213B4C60869B}"/>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1" name="Freeform 150">
              <a:extLst>
                <a:ext uri="{FF2B5EF4-FFF2-40B4-BE49-F238E27FC236}">
                  <a16:creationId xmlns:a16="http://schemas.microsoft.com/office/drawing/2014/main" id="{288FF4FA-01F6-924B-A569-88C7FEEA9FB8}"/>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2" name="Freeform 151">
              <a:extLst>
                <a:ext uri="{FF2B5EF4-FFF2-40B4-BE49-F238E27FC236}">
                  <a16:creationId xmlns:a16="http://schemas.microsoft.com/office/drawing/2014/main" id="{90BC29E6-91AF-834F-A8A8-9BF574509551}"/>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3" name="Freeform 152">
              <a:extLst>
                <a:ext uri="{FF2B5EF4-FFF2-40B4-BE49-F238E27FC236}">
                  <a16:creationId xmlns:a16="http://schemas.microsoft.com/office/drawing/2014/main" id="{07B37557-8062-824F-A7E9-2C002E85EE87}"/>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4" name="Freeform 153">
              <a:extLst>
                <a:ext uri="{FF2B5EF4-FFF2-40B4-BE49-F238E27FC236}">
                  <a16:creationId xmlns:a16="http://schemas.microsoft.com/office/drawing/2014/main" id="{A4C0463A-AB6E-F14C-A7FE-2119AF7B574A}"/>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5" name="Freeform 154">
              <a:extLst>
                <a:ext uri="{FF2B5EF4-FFF2-40B4-BE49-F238E27FC236}">
                  <a16:creationId xmlns:a16="http://schemas.microsoft.com/office/drawing/2014/main" id="{60A08191-49B3-1C40-A7F4-82C056D8BF98}"/>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6" name="Freeform 155">
              <a:extLst>
                <a:ext uri="{FF2B5EF4-FFF2-40B4-BE49-F238E27FC236}">
                  <a16:creationId xmlns:a16="http://schemas.microsoft.com/office/drawing/2014/main" id="{AA4480DD-425D-5143-9A38-43228EF8FD3D}"/>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7" name="Freeform 156">
              <a:extLst>
                <a:ext uri="{FF2B5EF4-FFF2-40B4-BE49-F238E27FC236}">
                  <a16:creationId xmlns:a16="http://schemas.microsoft.com/office/drawing/2014/main" id="{A1613BAE-6684-194A-9724-48762D2875AB}"/>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8" name="Freeform 157">
              <a:extLst>
                <a:ext uri="{FF2B5EF4-FFF2-40B4-BE49-F238E27FC236}">
                  <a16:creationId xmlns:a16="http://schemas.microsoft.com/office/drawing/2014/main" id="{5F453858-081F-0341-9BEA-45EE090883D5}"/>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9" name="Freeform 158">
              <a:extLst>
                <a:ext uri="{FF2B5EF4-FFF2-40B4-BE49-F238E27FC236}">
                  <a16:creationId xmlns:a16="http://schemas.microsoft.com/office/drawing/2014/main" id="{8184832C-BF34-CC46-BAAC-17F38FEB7C74}"/>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0" name="Freeform 159">
              <a:extLst>
                <a:ext uri="{FF2B5EF4-FFF2-40B4-BE49-F238E27FC236}">
                  <a16:creationId xmlns:a16="http://schemas.microsoft.com/office/drawing/2014/main" id="{40395257-1E50-224D-A058-F49257FED4E6}"/>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1" name="Freeform 160">
              <a:extLst>
                <a:ext uri="{FF2B5EF4-FFF2-40B4-BE49-F238E27FC236}">
                  <a16:creationId xmlns:a16="http://schemas.microsoft.com/office/drawing/2014/main" id="{B5886CA9-0E5B-8E4A-90CB-6E7D77F69262}"/>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62" name="Group 161" descr="18§display§V^\pi(s)§svg§600§FALSE" title="TexMaths">
            <a:extLst>
              <a:ext uri="{FF2B5EF4-FFF2-40B4-BE49-F238E27FC236}">
                <a16:creationId xmlns:a16="http://schemas.microsoft.com/office/drawing/2014/main" id="{7F6210B7-9778-3B43-BA8E-A36490D07379}"/>
              </a:ext>
            </a:extLst>
          </p:cNvPr>
          <p:cNvGrpSpPr/>
          <p:nvPr/>
        </p:nvGrpSpPr>
        <p:grpSpPr>
          <a:xfrm>
            <a:off x="5114520" y="1784146"/>
            <a:ext cx="736920" cy="284760"/>
            <a:chOff x="5114520" y="1483199"/>
            <a:chExt cx="736920" cy="284760"/>
          </a:xfrm>
        </p:grpSpPr>
        <p:sp>
          <p:nvSpPr>
            <p:cNvPr id="163" name="Freeform 162">
              <a:extLst>
                <a:ext uri="{FF2B5EF4-FFF2-40B4-BE49-F238E27FC236}">
                  <a16:creationId xmlns:a16="http://schemas.microsoft.com/office/drawing/2014/main" id="{B59992DE-E848-F84B-8CED-D5E7138C173B}"/>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4" name="Freeform 163">
              <a:extLst>
                <a:ext uri="{FF2B5EF4-FFF2-40B4-BE49-F238E27FC236}">
                  <a16:creationId xmlns:a16="http://schemas.microsoft.com/office/drawing/2014/main" id="{FF5F6F3A-4CE7-EC40-9FFE-339CF8305746}"/>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5" name="Freeform 164">
              <a:extLst>
                <a:ext uri="{FF2B5EF4-FFF2-40B4-BE49-F238E27FC236}">
                  <a16:creationId xmlns:a16="http://schemas.microsoft.com/office/drawing/2014/main" id="{7D7F5B8F-E368-1A4D-8C32-A541A7B8B65A}"/>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6" name="Freeform 165">
              <a:extLst>
                <a:ext uri="{FF2B5EF4-FFF2-40B4-BE49-F238E27FC236}">
                  <a16:creationId xmlns:a16="http://schemas.microsoft.com/office/drawing/2014/main" id="{EBB84D5D-1924-9E40-9D35-B5EC4D96F0F2}"/>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7" name="Freeform 166">
              <a:extLst>
                <a:ext uri="{FF2B5EF4-FFF2-40B4-BE49-F238E27FC236}">
                  <a16:creationId xmlns:a16="http://schemas.microsoft.com/office/drawing/2014/main" id="{BDC69B02-6F27-0142-B900-3E4DEF4324C1}"/>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8" name="Freeform 167">
              <a:extLst>
                <a:ext uri="{FF2B5EF4-FFF2-40B4-BE49-F238E27FC236}">
                  <a16:creationId xmlns:a16="http://schemas.microsoft.com/office/drawing/2014/main" id="{584EF18F-FCCB-CB45-AEF4-547E12812560}"/>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69" name="Group 168" descr="28§display§\pi§svg§600§FALSE" title="TexMaths">
            <a:extLst>
              <a:ext uri="{FF2B5EF4-FFF2-40B4-BE49-F238E27FC236}">
                <a16:creationId xmlns:a16="http://schemas.microsoft.com/office/drawing/2014/main" id="{C6489D53-EF39-E847-B550-C1F9B1727346}"/>
              </a:ext>
            </a:extLst>
          </p:cNvPr>
          <p:cNvGrpSpPr/>
          <p:nvPr/>
        </p:nvGrpSpPr>
        <p:grpSpPr>
          <a:xfrm>
            <a:off x="8053200" y="1822308"/>
            <a:ext cx="267840" cy="196200"/>
            <a:chOff x="8053200" y="1521360"/>
            <a:chExt cx="267840" cy="196200"/>
          </a:xfrm>
        </p:grpSpPr>
        <p:sp>
          <p:nvSpPr>
            <p:cNvPr id="170" name="Freeform 169">
              <a:extLst>
                <a:ext uri="{FF2B5EF4-FFF2-40B4-BE49-F238E27FC236}">
                  <a16:creationId xmlns:a16="http://schemas.microsoft.com/office/drawing/2014/main" id="{88C7E8DE-5C00-A74F-8461-664CCA779C9E}"/>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1" name="Freeform 170">
              <a:extLst>
                <a:ext uri="{FF2B5EF4-FFF2-40B4-BE49-F238E27FC236}">
                  <a16:creationId xmlns:a16="http://schemas.microsoft.com/office/drawing/2014/main" id="{C3627DA5-823A-2A49-BC69-117877DC1BFF}"/>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72" name="Title 171">
            <a:extLst>
              <a:ext uri="{FF2B5EF4-FFF2-40B4-BE49-F238E27FC236}">
                <a16:creationId xmlns:a16="http://schemas.microsoft.com/office/drawing/2014/main" id="{EBF892A3-7E1B-9D49-9A6A-93F38FE6A3D8}"/>
              </a:ext>
            </a:extLst>
          </p:cNvPr>
          <p:cNvSpPr>
            <a:spLocks noGrp="1"/>
          </p:cNvSpPr>
          <p:nvPr>
            <p:ph type="title"/>
          </p:nvPr>
        </p:nvSpPr>
        <p:spPr>
          <a:xfrm>
            <a:off x="693043" y="402483"/>
            <a:ext cx="8694539" cy="734223"/>
          </a:xfrm>
        </p:spPr>
        <p:txBody>
          <a:bodyPr/>
          <a:lstStyle/>
          <a:p>
            <a:r>
              <a:rPr lang="en-US" dirty="0"/>
              <a:t>Think-pair-share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E2209C-0199-A448-A6B5-8E6B124D6172}"/>
              </a:ext>
            </a:extLst>
          </p:cNvPr>
          <p:cNvSpPr txBox="1"/>
          <p:nvPr/>
        </p:nvSpPr>
        <p:spPr>
          <a:xfrm>
            <a:off x="1224720" y="1586098"/>
            <a:ext cx="6220206" cy="2479994"/>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procedure:</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1. calculate the value function,             , for the latest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2. use Q to calculate a better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	where</a:t>
            </a:r>
          </a:p>
        </p:txBody>
      </p:sp>
      <p:grpSp>
        <p:nvGrpSpPr>
          <p:cNvPr id="4" name="Group 3" descr="28§display§\pi'(s) = \arg\max_{a} Q^\pi(s,a)§svg§600§FALSE" title="TexMaths">
            <a:extLst>
              <a:ext uri="{FF2B5EF4-FFF2-40B4-BE49-F238E27FC236}">
                <a16:creationId xmlns:a16="http://schemas.microsoft.com/office/drawing/2014/main" id="{EB562E15-D51E-7645-8D32-38CD0E36F9CD}"/>
              </a:ext>
            </a:extLst>
          </p:cNvPr>
          <p:cNvGrpSpPr/>
          <p:nvPr/>
        </p:nvGrpSpPr>
        <p:grpSpPr>
          <a:xfrm>
            <a:off x="5049360" y="2850749"/>
            <a:ext cx="3546000" cy="522000"/>
            <a:chOff x="5049360" y="2109960"/>
            <a:chExt cx="3546000" cy="522000"/>
          </a:xfrm>
        </p:grpSpPr>
        <p:sp>
          <p:nvSpPr>
            <p:cNvPr id="5" name="Freeform 4">
              <a:extLst>
                <a:ext uri="{FF2B5EF4-FFF2-40B4-BE49-F238E27FC236}">
                  <a16:creationId xmlns:a16="http://schemas.microsoft.com/office/drawing/2014/main" id="{6668F14D-E806-9946-BA0B-F716E19324DB}"/>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40666ADA-CA29-634D-8591-A4A40F316232}"/>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D65FCAEF-E714-5F4E-931B-8A741522CDAA}"/>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1E39F85-91B5-AD43-85A0-CD6601E29C9B}"/>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D9932958-5E9F-5147-9EC5-26B7DAF8F4A9}"/>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1851E76D-77BD-254F-B53A-C7FD2C3635C0}"/>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F6D60D71-12CE-7844-A2A8-F68C28BE8C62}"/>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4AFBB33-E09A-3C48-958F-BABBBE467E5D}"/>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258D51F9-71B7-6B4C-B33A-EAC889600BF4}"/>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4A108E46-B200-9544-A06A-34E571879999}"/>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34F698E2-E320-6848-B5B4-AFDAA6BAB32B}"/>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A52DB2D8-1CE6-A248-8C15-9984069C3DFF}"/>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9DC24456-71F6-B74A-B182-01F099B7D4A9}"/>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5C3A3EA7-6726-CE49-9182-EF3DF4F4E4A9}"/>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92262A2F-D9CC-6142-9104-294E8402681B}"/>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B1121BD1-7F10-E049-9513-1041F8B3770E}"/>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3C131FD2-E425-EF4A-A883-66A53C9F500D}"/>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E95155FF-66AC-654B-98B4-4E6775148FC5}"/>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BA77990-2279-934C-8B4C-260122EADD85}"/>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69A7F9-322E-A34B-9BE6-974BB53AE8AA}"/>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4C63806-6010-D94C-BF6D-A6532F1308B7}"/>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26" name="Group 25" descr="18§display§V^\pi(s)§svg§600§FALSE" title="TexMaths">
            <a:extLst>
              <a:ext uri="{FF2B5EF4-FFF2-40B4-BE49-F238E27FC236}">
                <a16:creationId xmlns:a16="http://schemas.microsoft.com/office/drawing/2014/main" id="{4BBD08D9-6A62-CD4E-81E3-6422E1EAF2D1}"/>
              </a:ext>
            </a:extLst>
          </p:cNvPr>
          <p:cNvGrpSpPr/>
          <p:nvPr/>
        </p:nvGrpSpPr>
        <p:grpSpPr>
          <a:xfrm>
            <a:off x="4431612" y="2154537"/>
            <a:ext cx="736920" cy="284760"/>
            <a:chOff x="5114520" y="1483199"/>
            <a:chExt cx="736920" cy="284760"/>
          </a:xfrm>
        </p:grpSpPr>
        <p:sp>
          <p:nvSpPr>
            <p:cNvPr id="27" name="Freeform 26">
              <a:extLst>
                <a:ext uri="{FF2B5EF4-FFF2-40B4-BE49-F238E27FC236}">
                  <a16:creationId xmlns:a16="http://schemas.microsoft.com/office/drawing/2014/main" id="{F83F1A0E-44B4-5944-8A6D-DC309D1022BC}"/>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7F929E76-DBF6-904B-ACBF-DBB225068B68}"/>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8995A972-8E8A-6F44-A389-A55D6FFDAEB7}"/>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0" name="Freeform 29">
              <a:extLst>
                <a:ext uri="{FF2B5EF4-FFF2-40B4-BE49-F238E27FC236}">
                  <a16:creationId xmlns:a16="http://schemas.microsoft.com/office/drawing/2014/main" id="{6ABAC490-6C2D-9746-8522-11708D4F35E4}"/>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1" name="Freeform 30">
              <a:extLst>
                <a:ext uri="{FF2B5EF4-FFF2-40B4-BE49-F238E27FC236}">
                  <a16:creationId xmlns:a16="http://schemas.microsoft.com/office/drawing/2014/main" id="{BCEA2A96-C06A-B64B-8B24-F21FFF42637C}"/>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2" name="Freeform 31">
              <a:extLst>
                <a:ext uri="{FF2B5EF4-FFF2-40B4-BE49-F238E27FC236}">
                  <a16:creationId xmlns:a16="http://schemas.microsoft.com/office/drawing/2014/main" id="{2AEA0702-65F5-BA47-A141-1D4967543637}"/>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33" name="Group 32" descr="28§display§\pi§svg§600§FALSE" title="TexMaths">
            <a:extLst>
              <a:ext uri="{FF2B5EF4-FFF2-40B4-BE49-F238E27FC236}">
                <a16:creationId xmlns:a16="http://schemas.microsoft.com/office/drawing/2014/main" id="{D3A87B09-9BBC-1C4E-97F6-E22341A7CD2C}"/>
              </a:ext>
            </a:extLst>
          </p:cNvPr>
          <p:cNvGrpSpPr/>
          <p:nvPr/>
        </p:nvGrpSpPr>
        <p:grpSpPr>
          <a:xfrm>
            <a:off x="7381865" y="2192699"/>
            <a:ext cx="267840" cy="196200"/>
            <a:chOff x="8053200" y="1521360"/>
            <a:chExt cx="267840" cy="196200"/>
          </a:xfrm>
        </p:grpSpPr>
        <p:sp>
          <p:nvSpPr>
            <p:cNvPr id="34" name="Freeform 33">
              <a:extLst>
                <a:ext uri="{FF2B5EF4-FFF2-40B4-BE49-F238E27FC236}">
                  <a16:creationId xmlns:a16="http://schemas.microsoft.com/office/drawing/2014/main" id="{C7F3B56A-791F-0047-B71C-9A1402C466C9}"/>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5" name="Freeform 34">
              <a:extLst>
                <a:ext uri="{FF2B5EF4-FFF2-40B4-BE49-F238E27FC236}">
                  <a16:creationId xmlns:a16="http://schemas.microsoft.com/office/drawing/2014/main" id="{2C1BD60F-A9CC-7841-BAF4-FF35E2CBFDF6}"/>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36" name="Group 35" descr="22§display§Q^\pi(s, a) = \sum_{s',r} p(s',r|s,a) [ r + \gamma V^\pi( s') ]§svg§600§FALSE" title="TexMaths">
            <a:extLst>
              <a:ext uri="{FF2B5EF4-FFF2-40B4-BE49-F238E27FC236}">
                <a16:creationId xmlns:a16="http://schemas.microsoft.com/office/drawing/2014/main" id="{2A1B9BE6-D343-444C-A94F-4AB25F00A905}"/>
              </a:ext>
            </a:extLst>
          </p:cNvPr>
          <p:cNvGrpSpPr/>
          <p:nvPr/>
        </p:nvGrpSpPr>
        <p:grpSpPr>
          <a:xfrm>
            <a:off x="3164040" y="3613619"/>
            <a:ext cx="5857200" cy="828719"/>
            <a:chOff x="2606400" y="2894040"/>
            <a:chExt cx="5857200" cy="828719"/>
          </a:xfrm>
        </p:grpSpPr>
        <p:sp>
          <p:nvSpPr>
            <p:cNvPr id="37" name="Freeform 36">
              <a:extLst>
                <a:ext uri="{FF2B5EF4-FFF2-40B4-BE49-F238E27FC236}">
                  <a16:creationId xmlns:a16="http://schemas.microsoft.com/office/drawing/2014/main" id="{26598456-B9E7-F547-81BF-DD5BEFD70B1A}"/>
                </a:ext>
              </a:extLst>
            </p:cNvPr>
            <p:cNvSpPr/>
            <p:nvPr/>
          </p:nvSpPr>
          <p:spPr>
            <a:xfrm>
              <a:off x="2606400" y="2894040"/>
              <a:ext cx="5857200" cy="827999"/>
            </a:xfrm>
            <a:custGeom>
              <a:avLst/>
              <a:gdLst/>
              <a:ahLst/>
              <a:cxnLst>
                <a:cxn ang="3cd4">
                  <a:pos x="hc" y="t"/>
                </a:cxn>
                <a:cxn ang="cd2">
                  <a:pos x="l" y="vc"/>
                </a:cxn>
                <a:cxn ang="cd4">
                  <a:pos x="hc" y="b"/>
                </a:cxn>
                <a:cxn ang="0">
                  <a:pos x="r" y="vc"/>
                </a:cxn>
              </a:cxnLst>
              <a:rect l="l" t="t" r="r" b="b"/>
              <a:pathLst>
                <a:path w="16271" h="2301">
                  <a:moveTo>
                    <a:pt x="8136" y="2301"/>
                  </a:moveTo>
                  <a:lnTo>
                    <a:pt x="0" y="2301"/>
                  </a:lnTo>
                  <a:lnTo>
                    <a:pt x="0" y="0"/>
                  </a:lnTo>
                  <a:lnTo>
                    <a:pt x="16271" y="0"/>
                  </a:lnTo>
                  <a:lnTo>
                    <a:pt x="16271" y="230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7F866843-551C-6C4B-B544-85521AF33E1F}"/>
                </a:ext>
              </a:extLst>
            </p:cNvPr>
            <p:cNvSpPr/>
            <p:nvPr/>
          </p:nvSpPr>
          <p:spPr>
            <a:xfrm>
              <a:off x="2623680" y="301356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E87B9B0-0AEB-3443-AEE4-4E48CF3A87B7}"/>
                </a:ext>
              </a:extLst>
            </p:cNvPr>
            <p:cNvSpPr/>
            <p:nvPr/>
          </p:nvSpPr>
          <p:spPr>
            <a:xfrm>
              <a:off x="289152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9941723-EC77-864E-BA36-A1F170BB2E3F}"/>
                </a:ext>
              </a:extLst>
            </p:cNvPr>
            <p:cNvSpPr/>
            <p:nvPr/>
          </p:nvSpPr>
          <p:spPr>
            <a:xfrm>
              <a:off x="310392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B4DFB1FA-6A1E-4946-A299-BA5FBA90D5BF}"/>
                </a:ext>
              </a:extLst>
            </p:cNvPr>
            <p:cNvSpPr/>
            <p:nvPr/>
          </p:nvSpPr>
          <p:spPr>
            <a:xfrm>
              <a:off x="322272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BE65F15-C8EE-BD4C-8831-01EBC2B80212}"/>
                </a:ext>
              </a:extLst>
            </p:cNvPr>
            <p:cNvSpPr/>
            <p:nvPr/>
          </p:nvSpPr>
          <p:spPr>
            <a:xfrm>
              <a:off x="33969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7EDEA7B8-5502-784F-85EA-B155D31D05B0}"/>
                </a:ext>
              </a:extLst>
            </p:cNvPr>
            <p:cNvSpPr/>
            <p:nvPr/>
          </p:nvSpPr>
          <p:spPr>
            <a:xfrm>
              <a:off x="353448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39"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3"/>
                    <a:pt x="158" y="418"/>
                    <a:pt x="132" y="418"/>
                  </a:cubicBezTo>
                  <a:cubicBezTo>
                    <a:pt x="81"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ECC2ED8E-778C-1343-B2EA-BD5158055B6F}"/>
                </a:ext>
              </a:extLst>
            </p:cNvPr>
            <p:cNvSpPr/>
            <p:nvPr/>
          </p:nvSpPr>
          <p:spPr>
            <a:xfrm>
              <a:off x="372384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2E872A53-05AA-7E46-872F-1994BBE427C8}"/>
                </a:ext>
              </a:extLst>
            </p:cNvPr>
            <p:cNvSpPr/>
            <p:nvPr/>
          </p:nvSpPr>
          <p:spPr>
            <a:xfrm>
              <a:off x="3955320" y="313164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A28463AE-D68C-2B4B-9940-85FC727B82FE}"/>
                </a:ext>
              </a:extLst>
            </p:cNvPr>
            <p:cNvSpPr/>
            <p:nvPr/>
          </p:nvSpPr>
          <p:spPr>
            <a:xfrm>
              <a:off x="4321080" y="2928959"/>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1"/>
                    <a:pt x="711" y="1271"/>
                  </a:cubicBezTo>
                  <a:lnTo>
                    <a:pt x="128" y="1271"/>
                  </a:lnTo>
                  <a:lnTo>
                    <a:pt x="620" y="693"/>
                  </a:lnTo>
                  <a:cubicBezTo>
                    <a:pt x="627" y="686"/>
                    <a:pt x="629" y="682"/>
                    <a:pt x="629" y="677"/>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6"/>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390A9D2B-71C6-424D-9C9B-4F2DC05851B8}"/>
                </a:ext>
              </a:extLst>
            </p:cNvPr>
            <p:cNvSpPr/>
            <p:nvPr/>
          </p:nvSpPr>
          <p:spPr>
            <a:xfrm>
              <a:off x="4348080" y="356724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918E4C8E-261A-2346-BC3D-91E11D59BD1F}"/>
                </a:ext>
              </a:extLst>
            </p:cNvPr>
            <p:cNvSpPr/>
            <p:nvPr/>
          </p:nvSpPr>
          <p:spPr>
            <a:xfrm>
              <a:off x="4478040" y="3507839"/>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1F54AF7A-E7AD-3F45-802B-B915322CEF15}"/>
                </a:ext>
              </a:extLst>
            </p:cNvPr>
            <p:cNvSpPr/>
            <p:nvPr/>
          </p:nvSpPr>
          <p:spPr>
            <a:xfrm>
              <a:off x="4583159" y="3647159"/>
              <a:ext cx="31320" cy="75600"/>
            </a:xfrm>
            <a:custGeom>
              <a:avLst/>
              <a:gdLst/>
              <a:ahLst/>
              <a:cxnLst>
                <a:cxn ang="3cd4">
                  <a:pos x="hc" y="t"/>
                </a:cxn>
                <a:cxn ang="cd2">
                  <a:pos x="l" y="vc"/>
                </a:cxn>
                <a:cxn ang="cd4">
                  <a:pos x="hc" y="b"/>
                </a:cxn>
                <a:cxn ang="0">
                  <a:pos x="r" y="vc"/>
                </a:cxn>
              </a:cxnLst>
              <a:rect l="l" t="t" r="r" b="b"/>
              <a:pathLst>
                <a:path w="88" h="211">
                  <a:moveTo>
                    <a:pt x="68" y="68"/>
                  </a:moveTo>
                  <a:cubicBezTo>
                    <a:pt x="68" y="106"/>
                    <a:pt x="62" y="150"/>
                    <a:pt x="15" y="194"/>
                  </a:cubicBezTo>
                  <a:cubicBezTo>
                    <a:pt x="11" y="196"/>
                    <a:pt x="9" y="198"/>
                    <a:pt x="9" y="200"/>
                  </a:cubicBezTo>
                  <a:cubicBezTo>
                    <a:pt x="9" y="207"/>
                    <a:pt x="15" y="211"/>
                    <a:pt x="20" y="211"/>
                  </a:cubicBezTo>
                  <a:cubicBezTo>
                    <a:pt x="29" y="211"/>
                    <a:pt x="88" y="156"/>
                    <a:pt x="88" y="75"/>
                  </a:cubicBezTo>
                  <a:cubicBezTo>
                    <a:pt x="88" y="33"/>
                    <a:pt x="70" y="0"/>
                    <a:pt x="40" y="0"/>
                  </a:cubicBezTo>
                  <a:cubicBezTo>
                    <a:pt x="18" y="0"/>
                    <a:pt x="0" y="18"/>
                    <a:pt x="0" y="40"/>
                  </a:cubicBezTo>
                  <a:cubicBezTo>
                    <a:pt x="0" y="62"/>
                    <a:pt x="15" y="79"/>
                    <a:pt x="40" y="79"/>
                  </a:cubicBezTo>
                  <a:cubicBezTo>
                    <a:pt x="57" y="79"/>
                    <a:pt x="68" y="68"/>
                    <a:pt x="68"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54B29845-3146-3E46-A4B8-1867FD2CE0AD}"/>
                </a:ext>
              </a:extLst>
            </p:cNvPr>
            <p:cNvSpPr/>
            <p:nvPr/>
          </p:nvSpPr>
          <p:spPr>
            <a:xfrm>
              <a:off x="4649760" y="3567240"/>
              <a:ext cx="113760" cy="110520"/>
            </a:xfrm>
            <a:custGeom>
              <a:avLst/>
              <a:gdLst/>
              <a:ahLst/>
              <a:cxnLst>
                <a:cxn ang="3cd4">
                  <a:pos x="hc" y="t"/>
                </a:cxn>
                <a:cxn ang="cd2">
                  <a:pos x="l" y="vc"/>
                </a:cxn>
                <a:cxn ang="cd4">
                  <a:pos x="hc" y="b"/>
                </a:cxn>
                <a:cxn ang="0">
                  <a:pos x="r" y="vc"/>
                </a:cxn>
              </a:cxnLst>
              <a:rect l="l" t="t" r="r" b="b"/>
              <a:pathLst>
                <a:path w="317" h="308">
                  <a:moveTo>
                    <a:pt x="128" y="163"/>
                  </a:moveTo>
                  <a:cubicBezTo>
                    <a:pt x="130" y="158"/>
                    <a:pt x="145" y="97"/>
                    <a:pt x="145" y="95"/>
                  </a:cubicBezTo>
                  <a:cubicBezTo>
                    <a:pt x="147" y="88"/>
                    <a:pt x="167" y="55"/>
                    <a:pt x="189" y="37"/>
                  </a:cubicBezTo>
                  <a:cubicBezTo>
                    <a:pt x="196" y="33"/>
                    <a:pt x="216" y="20"/>
                    <a:pt x="244" y="20"/>
                  </a:cubicBezTo>
                  <a:cubicBezTo>
                    <a:pt x="251" y="20"/>
                    <a:pt x="268" y="20"/>
                    <a:pt x="282" y="29"/>
                  </a:cubicBezTo>
                  <a:cubicBezTo>
                    <a:pt x="260" y="35"/>
                    <a:pt x="251" y="53"/>
                    <a:pt x="251" y="66"/>
                  </a:cubicBezTo>
                  <a:cubicBezTo>
                    <a:pt x="251" y="81"/>
                    <a:pt x="264" y="92"/>
                    <a:pt x="279" y="92"/>
                  </a:cubicBezTo>
                  <a:cubicBezTo>
                    <a:pt x="295" y="92"/>
                    <a:pt x="317" y="79"/>
                    <a:pt x="317" y="51"/>
                  </a:cubicBezTo>
                  <a:cubicBezTo>
                    <a:pt x="317" y="15"/>
                    <a:pt x="279" y="0"/>
                    <a:pt x="244" y="0"/>
                  </a:cubicBezTo>
                  <a:cubicBezTo>
                    <a:pt x="209" y="0"/>
                    <a:pt x="178" y="15"/>
                    <a:pt x="147" y="48"/>
                  </a:cubicBezTo>
                  <a:cubicBezTo>
                    <a:pt x="136" y="7"/>
                    <a:pt x="95" y="0"/>
                    <a:pt x="79" y="0"/>
                  </a:cubicBezTo>
                  <a:cubicBezTo>
                    <a:pt x="53" y="0"/>
                    <a:pt x="35" y="15"/>
                    <a:pt x="24" y="35"/>
                  </a:cubicBezTo>
                  <a:cubicBezTo>
                    <a:pt x="9" y="62"/>
                    <a:pt x="0" y="101"/>
                    <a:pt x="0" y="103"/>
                  </a:cubicBezTo>
                  <a:cubicBezTo>
                    <a:pt x="0" y="112"/>
                    <a:pt x="9" y="112"/>
                    <a:pt x="11" y="112"/>
                  </a:cubicBezTo>
                  <a:cubicBezTo>
                    <a:pt x="22" y="112"/>
                    <a:pt x="22" y="110"/>
                    <a:pt x="26" y="92"/>
                  </a:cubicBezTo>
                  <a:cubicBezTo>
                    <a:pt x="37" y="51"/>
                    <a:pt x="51" y="20"/>
                    <a:pt x="77" y="20"/>
                  </a:cubicBezTo>
                  <a:cubicBezTo>
                    <a:pt x="95" y="20"/>
                    <a:pt x="99" y="33"/>
                    <a:pt x="99" y="53"/>
                  </a:cubicBezTo>
                  <a:cubicBezTo>
                    <a:pt x="99" y="66"/>
                    <a:pt x="92" y="90"/>
                    <a:pt x="88" y="110"/>
                  </a:cubicBezTo>
                  <a:cubicBezTo>
                    <a:pt x="84" y="128"/>
                    <a:pt x="77" y="156"/>
                    <a:pt x="73" y="169"/>
                  </a:cubicBezTo>
                  <a:lnTo>
                    <a:pt x="51" y="257"/>
                  </a:lnTo>
                  <a:cubicBezTo>
                    <a:pt x="48" y="266"/>
                    <a:pt x="44" y="284"/>
                    <a:pt x="44" y="286"/>
                  </a:cubicBezTo>
                  <a:cubicBezTo>
                    <a:pt x="44" y="301"/>
                    <a:pt x="57" y="308"/>
                    <a:pt x="68" y="308"/>
                  </a:cubicBezTo>
                  <a:cubicBezTo>
                    <a:pt x="77" y="308"/>
                    <a:pt x="90" y="301"/>
                    <a:pt x="97" y="288"/>
                  </a:cubicBezTo>
                  <a:cubicBezTo>
                    <a:pt x="99" y="284"/>
                    <a:pt x="106" y="253"/>
                    <a:pt x="110" y="2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9D197523-BFCC-3A42-8E3D-C18C7034A404}"/>
                </a:ext>
              </a:extLst>
            </p:cNvPr>
            <p:cNvSpPr/>
            <p:nvPr/>
          </p:nvSpPr>
          <p:spPr>
            <a:xfrm>
              <a:off x="4851000" y="3105360"/>
              <a:ext cx="181800" cy="221400"/>
            </a:xfrm>
            <a:custGeom>
              <a:avLst/>
              <a:gdLst/>
              <a:ahLst/>
              <a:cxnLst>
                <a:cxn ang="3cd4">
                  <a:pos x="hc" y="t"/>
                </a:cxn>
                <a:cxn ang="cd2">
                  <a:pos x="l" y="vc"/>
                </a:cxn>
                <a:cxn ang="cd4">
                  <a:pos x="hc" y="b"/>
                </a:cxn>
                <a:cxn ang="0">
                  <a:pos x="r" y="vc"/>
                </a:cxn>
              </a:cxnLst>
              <a:rect l="l" t="t" r="r" b="b"/>
              <a:pathLst>
                <a:path w="506" h="616">
                  <a:moveTo>
                    <a:pt x="75" y="548"/>
                  </a:moveTo>
                  <a:cubicBezTo>
                    <a:pt x="66" y="581"/>
                    <a:pt x="66" y="587"/>
                    <a:pt x="22" y="587"/>
                  </a:cubicBezTo>
                  <a:cubicBezTo>
                    <a:pt x="11" y="587"/>
                    <a:pt x="0" y="587"/>
                    <a:pt x="0" y="605"/>
                  </a:cubicBezTo>
                  <a:cubicBezTo>
                    <a:pt x="0" y="614"/>
                    <a:pt x="4" y="616"/>
                    <a:pt x="13" y="616"/>
                  </a:cubicBezTo>
                  <a:cubicBezTo>
                    <a:pt x="40" y="616"/>
                    <a:pt x="66" y="614"/>
                    <a:pt x="95" y="614"/>
                  </a:cubicBezTo>
                  <a:cubicBezTo>
                    <a:pt x="125" y="614"/>
                    <a:pt x="158" y="616"/>
                    <a:pt x="189" y="616"/>
                  </a:cubicBezTo>
                  <a:cubicBezTo>
                    <a:pt x="196" y="616"/>
                    <a:pt x="207" y="616"/>
                    <a:pt x="207" y="598"/>
                  </a:cubicBezTo>
                  <a:cubicBezTo>
                    <a:pt x="207" y="587"/>
                    <a:pt x="198" y="587"/>
                    <a:pt x="185" y="587"/>
                  </a:cubicBezTo>
                  <a:cubicBezTo>
                    <a:pt x="136" y="587"/>
                    <a:pt x="136" y="581"/>
                    <a:pt x="136" y="572"/>
                  </a:cubicBezTo>
                  <a:cubicBezTo>
                    <a:pt x="136" y="559"/>
                    <a:pt x="176" y="403"/>
                    <a:pt x="183" y="378"/>
                  </a:cubicBezTo>
                  <a:cubicBezTo>
                    <a:pt x="196" y="405"/>
                    <a:pt x="222" y="440"/>
                    <a:pt x="273" y="440"/>
                  </a:cubicBezTo>
                  <a:cubicBezTo>
                    <a:pt x="385" y="440"/>
                    <a:pt x="506" y="297"/>
                    <a:pt x="506" y="156"/>
                  </a:cubicBezTo>
                  <a:cubicBezTo>
                    <a:pt x="506" y="64"/>
                    <a:pt x="451" y="0"/>
                    <a:pt x="378" y="0"/>
                  </a:cubicBezTo>
                  <a:cubicBezTo>
                    <a:pt x="330" y="0"/>
                    <a:pt x="282" y="35"/>
                    <a:pt x="251" y="73"/>
                  </a:cubicBezTo>
                  <a:cubicBezTo>
                    <a:pt x="240" y="20"/>
                    <a:pt x="198" y="0"/>
                    <a:pt x="163" y="0"/>
                  </a:cubicBezTo>
                  <a:cubicBezTo>
                    <a:pt x="119" y="0"/>
                    <a:pt x="99" y="37"/>
                    <a:pt x="90" y="55"/>
                  </a:cubicBezTo>
                  <a:cubicBezTo>
                    <a:pt x="75" y="88"/>
                    <a:pt x="62" y="147"/>
                    <a:pt x="62" y="150"/>
                  </a:cubicBezTo>
                  <a:cubicBezTo>
                    <a:pt x="62" y="158"/>
                    <a:pt x="70" y="158"/>
                    <a:pt x="73" y="158"/>
                  </a:cubicBezTo>
                  <a:cubicBezTo>
                    <a:pt x="84" y="158"/>
                    <a:pt x="84" y="158"/>
                    <a:pt x="90" y="136"/>
                  </a:cubicBezTo>
                  <a:cubicBezTo>
                    <a:pt x="106" y="68"/>
                    <a:pt x="125" y="22"/>
                    <a:pt x="161" y="22"/>
                  </a:cubicBezTo>
                  <a:cubicBezTo>
                    <a:pt x="176" y="22"/>
                    <a:pt x="189" y="29"/>
                    <a:pt x="189" y="66"/>
                  </a:cubicBezTo>
                  <a:cubicBezTo>
                    <a:pt x="189" y="88"/>
                    <a:pt x="187" y="99"/>
                    <a:pt x="183" y="114"/>
                  </a:cubicBezTo>
                  <a:close/>
                  <a:moveTo>
                    <a:pt x="246" y="125"/>
                  </a:moveTo>
                  <a:cubicBezTo>
                    <a:pt x="253" y="99"/>
                    <a:pt x="279" y="73"/>
                    <a:pt x="297" y="57"/>
                  </a:cubicBezTo>
                  <a:cubicBezTo>
                    <a:pt x="330" y="29"/>
                    <a:pt x="359" y="22"/>
                    <a:pt x="374" y="22"/>
                  </a:cubicBezTo>
                  <a:cubicBezTo>
                    <a:pt x="414" y="22"/>
                    <a:pt x="438" y="55"/>
                    <a:pt x="438" y="112"/>
                  </a:cubicBezTo>
                  <a:cubicBezTo>
                    <a:pt x="438" y="169"/>
                    <a:pt x="405" y="282"/>
                    <a:pt x="387" y="319"/>
                  </a:cubicBezTo>
                  <a:cubicBezTo>
                    <a:pt x="354" y="385"/>
                    <a:pt x="308" y="418"/>
                    <a:pt x="273" y="418"/>
                  </a:cubicBezTo>
                  <a:cubicBezTo>
                    <a:pt x="207" y="418"/>
                    <a:pt x="196" y="337"/>
                    <a:pt x="196" y="332"/>
                  </a:cubicBezTo>
                  <a:cubicBezTo>
                    <a:pt x="196" y="330"/>
                    <a:pt x="196" y="328"/>
                    <a:pt x="198" y="3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BE47912E-B176-4145-87B1-F0818C871108}"/>
                </a:ext>
              </a:extLst>
            </p:cNvPr>
            <p:cNvSpPr/>
            <p:nvPr/>
          </p:nvSpPr>
          <p:spPr>
            <a:xfrm>
              <a:off x="507096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7193B94E-21AA-204F-903E-B1EFD7C5D08C}"/>
                </a:ext>
              </a:extLst>
            </p:cNvPr>
            <p:cNvSpPr/>
            <p:nvPr/>
          </p:nvSpPr>
          <p:spPr>
            <a:xfrm>
              <a:off x="518976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8"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11B1823D-CD93-AD42-BC9C-63A08ECC452D}"/>
                </a:ext>
              </a:extLst>
            </p:cNvPr>
            <p:cNvSpPr/>
            <p:nvPr/>
          </p:nvSpPr>
          <p:spPr>
            <a:xfrm>
              <a:off x="534600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8750279B-77F4-0245-AF08-45DC559B295E}"/>
                </a:ext>
              </a:extLst>
            </p:cNvPr>
            <p:cNvSpPr/>
            <p:nvPr/>
          </p:nvSpPr>
          <p:spPr>
            <a:xfrm>
              <a:off x="54615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3898874F-1006-2048-BC9D-E7EDFD679D6A}"/>
                </a:ext>
              </a:extLst>
            </p:cNvPr>
            <p:cNvSpPr/>
            <p:nvPr/>
          </p:nvSpPr>
          <p:spPr>
            <a:xfrm>
              <a:off x="559620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02E6689E-9637-DC4C-A0B4-C1199ADD8785}"/>
                </a:ext>
              </a:extLst>
            </p:cNvPr>
            <p:cNvSpPr/>
            <p:nvPr/>
          </p:nvSpPr>
          <p:spPr>
            <a:xfrm>
              <a:off x="5793480" y="29984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CB2F621-52C8-1A45-A0F6-3648364BC371}"/>
                </a:ext>
              </a:extLst>
            </p:cNvPr>
            <p:cNvSpPr/>
            <p:nvPr/>
          </p:nvSpPr>
          <p:spPr>
            <a:xfrm>
              <a:off x="5866199"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93B89E80-7989-294D-9DCB-26DDC53500F6}"/>
                </a:ext>
              </a:extLst>
            </p:cNvPr>
            <p:cNvSpPr/>
            <p:nvPr/>
          </p:nvSpPr>
          <p:spPr>
            <a:xfrm>
              <a:off x="604044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1DF8EBD-0FA3-0444-81BD-C17B045F9337}"/>
                </a:ext>
              </a:extLst>
            </p:cNvPr>
            <p:cNvSpPr/>
            <p:nvPr/>
          </p:nvSpPr>
          <p:spPr>
            <a:xfrm>
              <a:off x="617904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26CB241-ED84-BB41-9153-359EFE37709A}"/>
                </a:ext>
              </a:extLst>
            </p:cNvPr>
            <p:cNvSpPr/>
            <p:nvPr/>
          </p:nvSpPr>
          <p:spPr>
            <a:xfrm>
              <a:off x="636840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68E21C5A-0524-E545-96AE-1202403C03A7}"/>
                </a:ext>
              </a:extLst>
            </p:cNvPr>
            <p:cNvSpPr/>
            <p:nvPr/>
          </p:nvSpPr>
          <p:spPr>
            <a:xfrm>
              <a:off x="6524280" y="29984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0"/>
                  </a:lnTo>
                  <a:lnTo>
                    <a:pt x="40" y="930"/>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5C66A7F-CCD6-834D-8D09-5B89BCF7A839}"/>
                </a:ext>
              </a:extLst>
            </p:cNvPr>
            <p:cNvSpPr/>
            <p:nvPr/>
          </p:nvSpPr>
          <p:spPr>
            <a:xfrm>
              <a:off x="658944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A8218336-74DC-984B-B979-2F6BA0975574}"/>
                </a:ext>
              </a:extLst>
            </p:cNvPr>
            <p:cNvSpPr/>
            <p:nvPr/>
          </p:nvSpPr>
          <p:spPr>
            <a:xfrm>
              <a:off x="6841800" y="305640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45629B41-86A7-BB47-9229-CD9612B49FD5}"/>
                </a:ext>
              </a:extLst>
            </p:cNvPr>
            <p:cNvSpPr/>
            <p:nvPr/>
          </p:nvSpPr>
          <p:spPr>
            <a:xfrm>
              <a:off x="7176240" y="310536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0"/>
                  </a:cubicBezTo>
                  <a:cubicBezTo>
                    <a:pt x="273" y="631"/>
                    <a:pt x="277" y="638"/>
                    <a:pt x="284" y="638"/>
                  </a:cubicBezTo>
                  <a:cubicBezTo>
                    <a:pt x="297" y="638"/>
                    <a:pt x="306" y="616"/>
                    <a:pt x="315" y="578"/>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235E6C01-81F4-A648-9ECC-C3124920BD6B}"/>
                </a:ext>
              </a:extLst>
            </p:cNvPr>
            <p:cNvSpPr/>
            <p:nvPr/>
          </p:nvSpPr>
          <p:spPr>
            <a:xfrm>
              <a:off x="7387560" y="302148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0B562BA0-8FD1-614D-B0BC-D2EC0410FDE0}"/>
                </a:ext>
              </a:extLst>
            </p:cNvPr>
            <p:cNvSpPr/>
            <p:nvPr/>
          </p:nvSpPr>
          <p:spPr>
            <a:xfrm>
              <a:off x="765936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0"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8D0EE2FD-F238-394B-A20F-28B5E4C2DF1C}"/>
                </a:ext>
              </a:extLst>
            </p:cNvPr>
            <p:cNvSpPr/>
            <p:nvPr/>
          </p:nvSpPr>
          <p:spPr>
            <a:xfrm>
              <a:off x="7871399"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4FA92D4-B5BF-324C-89FF-06576B6E336B}"/>
                </a:ext>
              </a:extLst>
            </p:cNvPr>
            <p:cNvSpPr/>
            <p:nvPr/>
          </p:nvSpPr>
          <p:spPr>
            <a:xfrm>
              <a:off x="798948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0323F4EB-6408-F040-BC31-6BE58B1AF51F}"/>
                </a:ext>
              </a:extLst>
            </p:cNvPr>
            <p:cNvSpPr/>
            <p:nvPr/>
          </p:nvSpPr>
          <p:spPr>
            <a:xfrm>
              <a:off x="814572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36B54A52-4190-8A43-8450-28D80C867FC2}"/>
                </a:ext>
              </a:extLst>
            </p:cNvPr>
            <p:cNvSpPr/>
            <p:nvPr/>
          </p:nvSpPr>
          <p:spPr>
            <a:xfrm>
              <a:off x="825156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CFF42A48-5431-A04A-AA02-D59C2D4C566A}"/>
                </a:ext>
              </a:extLst>
            </p:cNvPr>
            <p:cNvSpPr/>
            <p:nvPr/>
          </p:nvSpPr>
          <p:spPr>
            <a:xfrm>
              <a:off x="8374319" y="29984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0"/>
                  </a:lnTo>
                  <a:lnTo>
                    <a:pt x="0" y="930"/>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34" name="Title 133">
            <a:extLst>
              <a:ext uri="{FF2B5EF4-FFF2-40B4-BE49-F238E27FC236}">
                <a16:creationId xmlns:a16="http://schemas.microsoft.com/office/drawing/2014/main" id="{9AB5CE06-E3FE-274A-BCDE-D61CDF47AE40}"/>
              </a:ext>
            </a:extLst>
          </p:cNvPr>
          <p:cNvSpPr>
            <a:spLocks noGrp="1"/>
          </p:cNvSpPr>
          <p:nvPr>
            <p:ph type="title"/>
          </p:nvPr>
        </p:nvSpPr>
        <p:spPr>
          <a:xfrm>
            <a:off x="693043" y="402483"/>
            <a:ext cx="8694539" cy="1151935"/>
          </a:xfrm>
        </p:spPr>
        <p:txBody>
          <a:bodyPr/>
          <a:lstStyle/>
          <a:p>
            <a:r>
              <a:rPr lang="en-US" dirty="0"/>
              <a:t>Policy Improvement</a:t>
            </a:r>
          </a:p>
        </p:txBody>
      </p:sp>
    </p:spTree>
    <p:extLst>
      <p:ext uri="{BB962C8B-B14F-4D97-AF65-F5344CB8AC3E}">
        <p14:creationId xmlns:p14="http://schemas.microsoft.com/office/powerpoint/2010/main" val="3120125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E2209C-0199-A448-A6B5-8E6B124D6172}"/>
              </a:ext>
            </a:extLst>
          </p:cNvPr>
          <p:cNvSpPr txBox="1"/>
          <p:nvPr/>
        </p:nvSpPr>
        <p:spPr>
          <a:xfrm>
            <a:off x="1224720" y="1586098"/>
            <a:ext cx="6220206" cy="2479994"/>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procedure:</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1. calculate the value function,             , for the latest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2. use Q to calculate a better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	where</a:t>
            </a:r>
          </a:p>
        </p:txBody>
      </p:sp>
      <p:grpSp>
        <p:nvGrpSpPr>
          <p:cNvPr id="4" name="Group 3" descr="28§display§\pi'(s) = \arg\max_{a} Q^\pi(s,a)§svg§600§FALSE" title="TexMaths">
            <a:extLst>
              <a:ext uri="{FF2B5EF4-FFF2-40B4-BE49-F238E27FC236}">
                <a16:creationId xmlns:a16="http://schemas.microsoft.com/office/drawing/2014/main" id="{EB562E15-D51E-7645-8D32-38CD0E36F9CD}"/>
              </a:ext>
            </a:extLst>
          </p:cNvPr>
          <p:cNvGrpSpPr/>
          <p:nvPr/>
        </p:nvGrpSpPr>
        <p:grpSpPr>
          <a:xfrm>
            <a:off x="5049360" y="2850749"/>
            <a:ext cx="3546000" cy="522000"/>
            <a:chOff x="5049360" y="2109960"/>
            <a:chExt cx="3546000" cy="522000"/>
          </a:xfrm>
        </p:grpSpPr>
        <p:sp>
          <p:nvSpPr>
            <p:cNvPr id="5" name="Freeform 4">
              <a:extLst>
                <a:ext uri="{FF2B5EF4-FFF2-40B4-BE49-F238E27FC236}">
                  <a16:creationId xmlns:a16="http://schemas.microsoft.com/office/drawing/2014/main" id="{6668F14D-E806-9946-BA0B-F716E19324DB}"/>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40666ADA-CA29-634D-8591-A4A40F316232}"/>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D65FCAEF-E714-5F4E-931B-8A741522CDAA}"/>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1E39F85-91B5-AD43-85A0-CD6601E29C9B}"/>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D9932958-5E9F-5147-9EC5-26B7DAF8F4A9}"/>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1851E76D-77BD-254F-B53A-C7FD2C3635C0}"/>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F6D60D71-12CE-7844-A2A8-F68C28BE8C62}"/>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4AFBB33-E09A-3C48-958F-BABBBE467E5D}"/>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258D51F9-71B7-6B4C-B33A-EAC889600BF4}"/>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4A108E46-B200-9544-A06A-34E571879999}"/>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34F698E2-E320-6848-B5B4-AFDAA6BAB32B}"/>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A52DB2D8-1CE6-A248-8C15-9984069C3DFF}"/>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9DC24456-71F6-B74A-B182-01F099B7D4A9}"/>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5C3A3EA7-6726-CE49-9182-EF3DF4F4E4A9}"/>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92262A2F-D9CC-6142-9104-294E8402681B}"/>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B1121BD1-7F10-E049-9513-1041F8B3770E}"/>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3C131FD2-E425-EF4A-A883-66A53C9F500D}"/>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E95155FF-66AC-654B-98B4-4E6775148FC5}"/>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BA77990-2279-934C-8B4C-260122EADD85}"/>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69A7F9-322E-A34B-9BE6-974BB53AE8AA}"/>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4C63806-6010-D94C-BF6D-A6532F1308B7}"/>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36" name="Group 35" descr="22§display§Q^\pi(s, a) = \sum_{s',r} p(s',r|s,a) [ r + \gamma V^\pi( s') ]§svg§600§FALSE" title="TexMaths">
            <a:extLst>
              <a:ext uri="{FF2B5EF4-FFF2-40B4-BE49-F238E27FC236}">
                <a16:creationId xmlns:a16="http://schemas.microsoft.com/office/drawing/2014/main" id="{2A1B9BE6-D343-444C-A94F-4AB25F00A905}"/>
              </a:ext>
            </a:extLst>
          </p:cNvPr>
          <p:cNvGrpSpPr/>
          <p:nvPr/>
        </p:nvGrpSpPr>
        <p:grpSpPr>
          <a:xfrm>
            <a:off x="3164040" y="3613619"/>
            <a:ext cx="5857200" cy="828719"/>
            <a:chOff x="2606400" y="2894040"/>
            <a:chExt cx="5857200" cy="828719"/>
          </a:xfrm>
        </p:grpSpPr>
        <p:sp>
          <p:nvSpPr>
            <p:cNvPr id="37" name="Freeform 36">
              <a:extLst>
                <a:ext uri="{FF2B5EF4-FFF2-40B4-BE49-F238E27FC236}">
                  <a16:creationId xmlns:a16="http://schemas.microsoft.com/office/drawing/2014/main" id="{26598456-B9E7-F547-81BF-DD5BEFD70B1A}"/>
                </a:ext>
              </a:extLst>
            </p:cNvPr>
            <p:cNvSpPr/>
            <p:nvPr/>
          </p:nvSpPr>
          <p:spPr>
            <a:xfrm>
              <a:off x="2606400" y="2894040"/>
              <a:ext cx="5857200" cy="827999"/>
            </a:xfrm>
            <a:custGeom>
              <a:avLst/>
              <a:gdLst/>
              <a:ahLst/>
              <a:cxnLst>
                <a:cxn ang="3cd4">
                  <a:pos x="hc" y="t"/>
                </a:cxn>
                <a:cxn ang="cd2">
                  <a:pos x="l" y="vc"/>
                </a:cxn>
                <a:cxn ang="cd4">
                  <a:pos x="hc" y="b"/>
                </a:cxn>
                <a:cxn ang="0">
                  <a:pos x="r" y="vc"/>
                </a:cxn>
              </a:cxnLst>
              <a:rect l="l" t="t" r="r" b="b"/>
              <a:pathLst>
                <a:path w="16271" h="2301">
                  <a:moveTo>
                    <a:pt x="8136" y="2301"/>
                  </a:moveTo>
                  <a:lnTo>
                    <a:pt x="0" y="2301"/>
                  </a:lnTo>
                  <a:lnTo>
                    <a:pt x="0" y="0"/>
                  </a:lnTo>
                  <a:lnTo>
                    <a:pt x="16271" y="0"/>
                  </a:lnTo>
                  <a:lnTo>
                    <a:pt x="16271" y="230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7F866843-551C-6C4B-B544-85521AF33E1F}"/>
                </a:ext>
              </a:extLst>
            </p:cNvPr>
            <p:cNvSpPr/>
            <p:nvPr/>
          </p:nvSpPr>
          <p:spPr>
            <a:xfrm>
              <a:off x="2623680" y="301356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E87B9B0-0AEB-3443-AEE4-4E48CF3A87B7}"/>
                </a:ext>
              </a:extLst>
            </p:cNvPr>
            <p:cNvSpPr/>
            <p:nvPr/>
          </p:nvSpPr>
          <p:spPr>
            <a:xfrm>
              <a:off x="289152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9941723-EC77-864E-BA36-A1F170BB2E3F}"/>
                </a:ext>
              </a:extLst>
            </p:cNvPr>
            <p:cNvSpPr/>
            <p:nvPr/>
          </p:nvSpPr>
          <p:spPr>
            <a:xfrm>
              <a:off x="310392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B4DFB1FA-6A1E-4946-A299-BA5FBA90D5BF}"/>
                </a:ext>
              </a:extLst>
            </p:cNvPr>
            <p:cNvSpPr/>
            <p:nvPr/>
          </p:nvSpPr>
          <p:spPr>
            <a:xfrm>
              <a:off x="322272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BE65F15-C8EE-BD4C-8831-01EBC2B80212}"/>
                </a:ext>
              </a:extLst>
            </p:cNvPr>
            <p:cNvSpPr/>
            <p:nvPr/>
          </p:nvSpPr>
          <p:spPr>
            <a:xfrm>
              <a:off x="33969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7EDEA7B8-5502-784F-85EA-B155D31D05B0}"/>
                </a:ext>
              </a:extLst>
            </p:cNvPr>
            <p:cNvSpPr/>
            <p:nvPr/>
          </p:nvSpPr>
          <p:spPr>
            <a:xfrm>
              <a:off x="353448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39"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3"/>
                    <a:pt x="158" y="418"/>
                    <a:pt x="132" y="418"/>
                  </a:cubicBezTo>
                  <a:cubicBezTo>
                    <a:pt x="81"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ECC2ED8E-778C-1343-B2EA-BD5158055B6F}"/>
                </a:ext>
              </a:extLst>
            </p:cNvPr>
            <p:cNvSpPr/>
            <p:nvPr/>
          </p:nvSpPr>
          <p:spPr>
            <a:xfrm>
              <a:off x="372384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2E872A53-05AA-7E46-872F-1994BBE427C8}"/>
                </a:ext>
              </a:extLst>
            </p:cNvPr>
            <p:cNvSpPr/>
            <p:nvPr/>
          </p:nvSpPr>
          <p:spPr>
            <a:xfrm>
              <a:off x="3955320" y="313164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A28463AE-D68C-2B4B-9940-85FC727B82FE}"/>
                </a:ext>
              </a:extLst>
            </p:cNvPr>
            <p:cNvSpPr/>
            <p:nvPr/>
          </p:nvSpPr>
          <p:spPr>
            <a:xfrm>
              <a:off x="4321080" y="2928959"/>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1"/>
                    <a:pt x="711" y="1271"/>
                  </a:cubicBezTo>
                  <a:lnTo>
                    <a:pt x="128" y="1271"/>
                  </a:lnTo>
                  <a:lnTo>
                    <a:pt x="620" y="693"/>
                  </a:lnTo>
                  <a:cubicBezTo>
                    <a:pt x="627" y="686"/>
                    <a:pt x="629" y="682"/>
                    <a:pt x="629" y="677"/>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6"/>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390A9D2B-71C6-424D-9C9B-4F2DC05851B8}"/>
                </a:ext>
              </a:extLst>
            </p:cNvPr>
            <p:cNvSpPr/>
            <p:nvPr/>
          </p:nvSpPr>
          <p:spPr>
            <a:xfrm>
              <a:off x="4348080" y="356724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918E4C8E-261A-2346-BC3D-91E11D59BD1F}"/>
                </a:ext>
              </a:extLst>
            </p:cNvPr>
            <p:cNvSpPr/>
            <p:nvPr/>
          </p:nvSpPr>
          <p:spPr>
            <a:xfrm>
              <a:off x="4478040" y="3507839"/>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1F54AF7A-E7AD-3F45-802B-B915322CEF15}"/>
                </a:ext>
              </a:extLst>
            </p:cNvPr>
            <p:cNvSpPr/>
            <p:nvPr/>
          </p:nvSpPr>
          <p:spPr>
            <a:xfrm>
              <a:off x="4583159" y="3647159"/>
              <a:ext cx="31320" cy="75600"/>
            </a:xfrm>
            <a:custGeom>
              <a:avLst/>
              <a:gdLst/>
              <a:ahLst/>
              <a:cxnLst>
                <a:cxn ang="3cd4">
                  <a:pos x="hc" y="t"/>
                </a:cxn>
                <a:cxn ang="cd2">
                  <a:pos x="l" y="vc"/>
                </a:cxn>
                <a:cxn ang="cd4">
                  <a:pos x="hc" y="b"/>
                </a:cxn>
                <a:cxn ang="0">
                  <a:pos x="r" y="vc"/>
                </a:cxn>
              </a:cxnLst>
              <a:rect l="l" t="t" r="r" b="b"/>
              <a:pathLst>
                <a:path w="88" h="211">
                  <a:moveTo>
                    <a:pt x="68" y="68"/>
                  </a:moveTo>
                  <a:cubicBezTo>
                    <a:pt x="68" y="106"/>
                    <a:pt x="62" y="150"/>
                    <a:pt x="15" y="194"/>
                  </a:cubicBezTo>
                  <a:cubicBezTo>
                    <a:pt x="11" y="196"/>
                    <a:pt x="9" y="198"/>
                    <a:pt x="9" y="200"/>
                  </a:cubicBezTo>
                  <a:cubicBezTo>
                    <a:pt x="9" y="207"/>
                    <a:pt x="15" y="211"/>
                    <a:pt x="20" y="211"/>
                  </a:cubicBezTo>
                  <a:cubicBezTo>
                    <a:pt x="29" y="211"/>
                    <a:pt x="88" y="156"/>
                    <a:pt x="88" y="75"/>
                  </a:cubicBezTo>
                  <a:cubicBezTo>
                    <a:pt x="88" y="33"/>
                    <a:pt x="70" y="0"/>
                    <a:pt x="40" y="0"/>
                  </a:cubicBezTo>
                  <a:cubicBezTo>
                    <a:pt x="18" y="0"/>
                    <a:pt x="0" y="18"/>
                    <a:pt x="0" y="40"/>
                  </a:cubicBezTo>
                  <a:cubicBezTo>
                    <a:pt x="0" y="62"/>
                    <a:pt x="15" y="79"/>
                    <a:pt x="40" y="79"/>
                  </a:cubicBezTo>
                  <a:cubicBezTo>
                    <a:pt x="57" y="79"/>
                    <a:pt x="68" y="68"/>
                    <a:pt x="68"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54B29845-3146-3E46-A4B8-1867FD2CE0AD}"/>
                </a:ext>
              </a:extLst>
            </p:cNvPr>
            <p:cNvSpPr/>
            <p:nvPr/>
          </p:nvSpPr>
          <p:spPr>
            <a:xfrm>
              <a:off x="4649760" y="3567240"/>
              <a:ext cx="113760" cy="110520"/>
            </a:xfrm>
            <a:custGeom>
              <a:avLst/>
              <a:gdLst/>
              <a:ahLst/>
              <a:cxnLst>
                <a:cxn ang="3cd4">
                  <a:pos x="hc" y="t"/>
                </a:cxn>
                <a:cxn ang="cd2">
                  <a:pos x="l" y="vc"/>
                </a:cxn>
                <a:cxn ang="cd4">
                  <a:pos x="hc" y="b"/>
                </a:cxn>
                <a:cxn ang="0">
                  <a:pos x="r" y="vc"/>
                </a:cxn>
              </a:cxnLst>
              <a:rect l="l" t="t" r="r" b="b"/>
              <a:pathLst>
                <a:path w="317" h="308">
                  <a:moveTo>
                    <a:pt x="128" y="163"/>
                  </a:moveTo>
                  <a:cubicBezTo>
                    <a:pt x="130" y="158"/>
                    <a:pt x="145" y="97"/>
                    <a:pt x="145" y="95"/>
                  </a:cubicBezTo>
                  <a:cubicBezTo>
                    <a:pt x="147" y="88"/>
                    <a:pt x="167" y="55"/>
                    <a:pt x="189" y="37"/>
                  </a:cubicBezTo>
                  <a:cubicBezTo>
                    <a:pt x="196" y="33"/>
                    <a:pt x="216" y="20"/>
                    <a:pt x="244" y="20"/>
                  </a:cubicBezTo>
                  <a:cubicBezTo>
                    <a:pt x="251" y="20"/>
                    <a:pt x="268" y="20"/>
                    <a:pt x="282" y="29"/>
                  </a:cubicBezTo>
                  <a:cubicBezTo>
                    <a:pt x="260" y="35"/>
                    <a:pt x="251" y="53"/>
                    <a:pt x="251" y="66"/>
                  </a:cubicBezTo>
                  <a:cubicBezTo>
                    <a:pt x="251" y="81"/>
                    <a:pt x="264" y="92"/>
                    <a:pt x="279" y="92"/>
                  </a:cubicBezTo>
                  <a:cubicBezTo>
                    <a:pt x="295" y="92"/>
                    <a:pt x="317" y="79"/>
                    <a:pt x="317" y="51"/>
                  </a:cubicBezTo>
                  <a:cubicBezTo>
                    <a:pt x="317" y="15"/>
                    <a:pt x="279" y="0"/>
                    <a:pt x="244" y="0"/>
                  </a:cubicBezTo>
                  <a:cubicBezTo>
                    <a:pt x="209" y="0"/>
                    <a:pt x="178" y="15"/>
                    <a:pt x="147" y="48"/>
                  </a:cubicBezTo>
                  <a:cubicBezTo>
                    <a:pt x="136" y="7"/>
                    <a:pt x="95" y="0"/>
                    <a:pt x="79" y="0"/>
                  </a:cubicBezTo>
                  <a:cubicBezTo>
                    <a:pt x="53" y="0"/>
                    <a:pt x="35" y="15"/>
                    <a:pt x="24" y="35"/>
                  </a:cubicBezTo>
                  <a:cubicBezTo>
                    <a:pt x="9" y="62"/>
                    <a:pt x="0" y="101"/>
                    <a:pt x="0" y="103"/>
                  </a:cubicBezTo>
                  <a:cubicBezTo>
                    <a:pt x="0" y="112"/>
                    <a:pt x="9" y="112"/>
                    <a:pt x="11" y="112"/>
                  </a:cubicBezTo>
                  <a:cubicBezTo>
                    <a:pt x="22" y="112"/>
                    <a:pt x="22" y="110"/>
                    <a:pt x="26" y="92"/>
                  </a:cubicBezTo>
                  <a:cubicBezTo>
                    <a:pt x="37" y="51"/>
                    <a:pt x="51" y="20"/>
                    <a:pt x="77" y="20"/>
                  </a:cubicBezTo>
                  <a:cubicBezTo>
                    <a:pt x="95" y="20"/>
                    <a:pt x="99" y="33"/>
                    <a:pt x="99" y="53"/>
                  </a:cubicBezTo>
                  <a:cubicBezTo>
                    <a:pt x="99" y="66"/>
                    <a:pt x="92" y="90"/>
                    <a:pt x="88" y="110"/>
                  </a:cubicBezTo>
                  <a:cubicBezTo>
                    <a:pt x="84" y="128"/>
                    <a:pt x="77" y="156"/>
                    <a:pt x="73" y="169"/>
                  </a:cubicBezTo>
                  <a:lnTo>
                    <a:pt x="51" y="257"/>
                  </a:lnTo>
                  <a:cubicBezTo>
                    <a:pt x="48" y="266"/>
                    <a:pt x="44" y="284"/>
                    <a:pt x="44" y="286"/>
                  </a:cubicBezTo>
                  <a:cubicBezTo>
                    <a:pt x="44" y="301"/>
                    <a:pt x="57" y="308"/>
                    <a:pt x="68" y="308"/>
                  </a:cubicBezTo>
                  <a:cubicBezTo>
                    <a:pt x="77" y="308"/>
                    <a:pt x="90" y="301"/>
                    <a:pt x="97" y="288"/>
                  </a:cubicBezTo>
                  <a:cubicBezTo>
                    <a:pt x="99" y="284"/>
                    <a:pt x="106" y="253"/>
                    <a:pt x="110" y="2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9D197523-BFCC-3A42-8E3D-C18C7034A404}"/>
                </a:ext>
              </a:extLst>
            </p:cNvPr>
            <p:cNvSpPr/>
            <p:nvPr/>
          </p:nvSpPr>
          <p:spPr>
            <a:xfrm>
              <a:off x="4851000" y="3105360"/>
              <a:ext cx="181800" cy="221400"/>
            </a:xfrm>
            <a:custGeom>
              <a:avLst/>
              <a:gdLst/>
              <a:ahLst/>
              <a:cxnLst>
                <a:cxn ang="3cd4">
                  <a:pos x="hc" y="t"/>
                </a:cxn>
                <a:cxn ang="cd2">
                  <a:pos x="l" y="vc"/>
                </a:cxn>
                <a:cxn ang="cd4">
                  <a:pos x="hc" y="b"/>
                </a:cxn>
                <a:cxn ang="0">
                  <a:pos x="r" y="vc"/>
                </a:cxn>
              </a:cxnLst>
              <a:rect l="l" t="t" r="r" b="b"/>
              <a:pathLst>
                <a:path w="506" h="616">
                  <a:moveTo>
                    <a:pt x="75" y="548"/>
                  </a:moveTo>
                  <a:cubicBezTo>
                    <a:pt x="66" y="581"/>
                    <a:pt x="66" y="587"/>
                    <a:pt x="22" y="587"/>
                  </a:cubicBezTo>
                  <a:cubicBezTo>
                    <a:pt x="11" y="587"/>
                    <a:pt x="0" y="587"/>
                    <a:pt x="0" y="605"/>
                  </a:cubicBezTo>
                  <a:cubicBezTo>
                    <a:pt x="0" y="614"/>
                    <a:pt x="4" y="616"/>
                    <a:pt x="13" y="616"/>
                  </a:cubicBezTo>
                  <a:cubicBezTo>
                    <a:pt x="40" y="616"/>
                    <a:pt x="66" y="614"/>
                    <a:pt x="95" y="614"/>
                  </a:cubicBezTo>
                  <a:cubicBezTo>
                    <a:pt x="125" y="614"/>
                    <a:pt x="158" y="616"/>
                    <a:pt x="189" y="616"/>
                  </a:cubicBezTo>
                  <a:cubicBezTo>
                    <a:pt x="196" y="616"/>
                    <a:pt x="207" y="616"/>
                    <a:pt x="207" y="598"/>
                  </a:cubicBezTo>
                  <a:cubicBezTo>
                    <a:pt x="207" y="587"/>
                    <a:pt x="198" y="587"/>
                    <a:pt x="185" y="587"/>
                  </a:cubicBezTo>
                  <a:cubicBezTo>
                    <a:pt x="136" y="587"/>
                    <a:pt x="136" y="581"/>
                    <a:pt x="136" y="572"/>
                  </a:cubicBezTo>
                  <a:cubicBezTo>
                    <a:pt x="136" y="559"/>
                    <a:pt x="176" y="403"/>
                    <a:pt x="183" y="378"/>
                  </a:cubicBezTo>
                  <a:cubicBezTo>
                    <a:pt x="196" y="405"/>
                    <a:pt x="222" y="440"/>
                    <a:pt x="273" y="440"/>
                  </a:cubicBezTo>
                  <a:cubicBezTo>
                    <a:pt x="385" y="440"/>
                    <a:pt x="506" y="297"/>
                    <a:pt x="506" y="156"/>
                  </a:cubicBezTo>
                  <a:cubicBezTo>
                    <a:pt x="506" y="64"/>
                    <a:pt x="451" y="0"/>
                    <a:pt x="378" y="0"/>
                  </a:cubicBezTo>
                  <a:cubicBezTo>
                    <a:pt x="330" y="0"/>
                    <a:pt x="282" y="35"/>
                    <a:pt x="251" y="73"/>
                  </a:cubicBezTo>
                  <a:cubicBezTo>
                    <a:pt x="240" y="20"/>
                    <a:pt x="198" y="0"/>
                    <a:pt x="163" y="0"/>
                  </a:cubicBezTo>
                  <a:cubicBezTo>
                    <a:pt x="119" y="0"/>
                    <a:pt x="99" y="37"/>
                    <a:pt x="90" y="55"/>
                  </a:cubicBezTo>
                  <a:cubicBezTo>
                    <a:pt x="75" y="88"/>
                    <a:pt x="62" y="147"/>
                    <a:pt x="62" y="150"/>
                  </a:cubicBezTo>
                  <a:cubicBezTo>
                    <a:pt x="62" y="158"/>
                    <a:pt x="70" y="158"/>
                    <a:pt x="73" y="158"/>
                  </a:cubicBezTo>
                  <a:cubicBezTo>
                    <a:pt x="84" y="158"/>
                    <a:pt x="84" y="158"/>
                    <a:pt x="90" y="136"/>
                  </a:cubicBezTo>
                  <a:cubicBezTo>
                    <a:pt x="106" y="68"/>
                    <a:pt x="125" y="22"/>
                    <a:pt x="161" y="22"/>
                  </a:cubicBezTo>
                  <a:cubicBezTo>
                    <a:pt x="176" y="22"/>
                    <a:pt x="189" y="29"/>
                    <a:pt x="189" y="66"/>
                  </a:cubicBezTo>
                  <a:cubicBezTo>
                    <a:pt x="189" y="88"/>
                    <a:pt x="187" y="99"/>
                    <a:pt x="183" y="114"/>
                  </a:cubicBezTo>
                  <a:close/>
                  <a:moveTo>
                    <a:pt x="246" y="125"/>
                  </a:moveTo>
                  <a:cubicBezTo>
                    <a:pt x="253" y="99"/>
                    <a:pt x="279" y="73"/>
                    <a:pt x="297" y="57"/>
                  </a:cubicBezTo>
                  <a:cubicBezTo>
                    <a:pt x="330" y="29"/>
                    <a:pt x="359" y="22"/>
                    <a:pt x="374" y="22"/>
                  </a:cubicBezTo>
                  <a:cubicBezTo>
                    <a:pt x="414" y="22"/>
                    <a:pt x="438" y="55"/>
                    <a:pt x="438" y="112"/>
                  </a:cubicBezTo>
                  <a:cubicBezTo>
                    <a:pt x="438" y="169"/>
                    <a:pt x="405" y="282"/>
                    <a:pt x="387" y="319"/>
                  </a:cubicBezTo>
                  <a:cubicBezTo>
                    <a:pt x="354" y="385"/>
                    <a:pt x="308" y="418"/>
                    <a:pt x="273" y="418"/>
                  </a:cubicBezTo>
                  <a:cubicBezTo>
                    <a:pt x="207" y="418"/>
                    <a:pt x="196" y="337"/>
                    <a:pt x="196" y="332"/>
                  </a:cubicBezTo>
                  <a:cubicBezTo>
                    <a:pt x="196" y="330"/>
                    <a:pt x="196" y="328"/>
                    <a:pt x="198" y="3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BE47912E-B176-4145-87B1-F0818C871108}"/>
                </a:ext>
              </a:extLst>
            </p:cNvPr>
            <p:cNvSpPr/>
            <p:nvPr/>
          </p:nvSpPr>
          <p:spPr>
            <a:xfrm>
              <a:off x="507096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7193B94E-21AA-204F-903E-B1EFD7C5D08C}"/>
                </a:ext>
              </a:extLst>
            </p:cNvPr>
            <p:cNvSpPr/>
            <p:nvPr/>
          </p:nvSpPr>
          <p:spPr>
            <a:xfrm>
              <a:off x="518976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8"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11B1823D-CD93-AD42-BC9C-63A08ECC452D}"/>
                </a:ext>
              </a:extLst>
            </p:cNvPr>
            <p:cNvSpPr/>
            <p:nvPr/>
          </p:nvSpPr>
          <p:spPr>
            <a:xfrm>
              <a:off x="534600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8750279B-77F4-0245-AF08-45DC559B295E}"/>
                </a:ext>
              </a:extLst>
            </p:cNvPr>
            <p:cNvSpPr/>
            <p:nvPr/>
          </p:nvSpPr>
          <p:spPr>
            <a:xfrm>
              <a:off x="54615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3898874F-1006-2048-BC9D-E7EDFD679D6A}"/>
                </a:ext>
              </a:extLst>
            </p:cNvPr>
            <p:cNvSpPr/>
            <p:nvPr/>
          </p:nvSpPr>
          <p:spPr>
            <a:xfrm>
              <a:off x="559620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02E6689E-9637-DC4C-A0B4-C1199ADD8785}"/>
                </a:ext>
              </a:extLst>
            </p:cNvPr>
            <p:cNvSpPr/>
            <p:nvPr/>
          </p:nvSpPr>
          <p:spPr>
            <a:xfrm>
              <a:off x="5793480" y="29984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CB2F621-52C8-1A45-A0F6-3648364BC371}"/>
                </a:ext>
              </a:extLst>
            </p:cNvPr>
            <p:cNvSpPr/>
            <p:nvPr/>
          </p:nvSpPr>
          <p:spPr>
            <a:xfrm>
              <a:off x="5866199"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93B89E80-7989-294D-9DCB-26DDC53500F6}"/>
                </a:ext>
              </a:extLst>
            </p:cNvPr>
            <p:cNvSpPr/>
            <p:nvPr/>
          </p:nvSpPr>
          <p:spPr>
            <a:xfrm>
              <a:off x="604044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1DF8EBD-0FA3-0444-81BD-C17B045F9337}"/>
                </a:ext>
              </a:extLst>
            </p:cNvPr>
            <p:cNvSpPr/>
            <p:nvPr/>
          </p:nvSpPr>
          <p:spPr>
            <a:xfrm>
              <a:off x="617904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26CB241-ED84-BB41-9153-359EFE37709A}"/>
                </a:ext>
              </a:extLst>
            </p:cNvPr>
            <p:cNvSpPr/>
            <p:nvPr/>
          </p:nvSpPr>
          <p:spPr>
            <a:xfrm>
              <a:off x="636840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68E21C5A-0524-E545-96AE-1202403C03A7}"/>
                </a:ext>
              </a:extLst>
            </p:cNvPr>
            <p:cNvSpPr/>
            <p:nvPr/>
          </p:nvSpPr>
          <p:spPr>
            <a:xfrm>
              <a:off x="6524280" y="29984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0"/>
                  </a:lnTo>
                  <a:lnTo>
                    <a:pt x="40" y="930"/>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5C66A7F-CCD6-834D-8D09-5B89BCF7A839}"/>
                </a:ext>
              </a:extLst>
            </p:cNvPr>
            <p:cNvSpPr/>
            <p:nvPr/>
          </p:nvSpPr>
          <p:spPr>
            <a:xfrm>
              <a:off x="658944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A8218336-74DC-984B-B979-2F6BA0975574}"/>
                </a:ext>
              </a:extLst>
            </p:cNvPr>
            <p:cNvSpPr/>
            <p:nvPr/>
          </p:nvSpPr>
          <p:spPr>
            <a:xfrm>
              <a:off x="6841800" y="305640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45629B41-86A7-BB47-9229-CD9612B49FD5}"/>
                </a:ext>
              </a:extLst>
            </p:cNvPr>
            <p:cNvSpPr/>
            <p:nvPr/>
          </p:nvSpPr>
          <p:spPr>
            <a:xfrm>
              <a:off x="7176240" y="310536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0"/>
                  </a:cubicBezTo>
                  <a:cubicBezTo>
                    <a:pt x="273" y="631"/>
                    <a:pt x="277" y="638"/>
                    <a:pt x="284" y="638"/>
                  </a:cubicBezTo>
                  <a:cubicBezTo>
                    <a:pt x="297" y="638"/>
                    <a:pt x="306" y="616"/>
                    <a:pt x="315" y="578"/>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235E6C01-81F4-A648-9ECC-C3124920BD6B}"/>
                </a:ext>
              </a:extLst>
            </p:cNvPr>
            <p:cNvSpPr/>
            <p:nvPr/>
          </p:nvSpPr>
          <p:spPr>
            <a:xfrm>
              <a:off x="7387560" y="302148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0B562BA0-8FD1-614D-B0BC-D2EC0410FDE0}"/>
                </a:ext>
              </a:extLst>
            </p:cNvPr>
            <p:cNvSpPr/>
            <p:nvPr/>
          </p:nvSpPr>
          <p:spPr>
            <a:xfrm>
              <a:off x="765936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0"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8D0EE2FD-F238-394B-A20F-28B5E4C2DF1C}"/>
                </a:ext>
              </a:extLst>
            </p:cNvPr>
            <p:cNvSpPr/>
            <p:nvPr/>
          </p:nvSpPr>
          <p:spPr>
            <a:xfrm>
              <a:off x="7871399"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4FA92D4-B5BF-324C-89FF-06576B6E336B}"/>
                </a:ext>
              </a:extLst>
            </p:cNvPr>
            <p:cNvSpPr/>
            <p:nvPr/>
          </p:nvSpPr>
          <p:spPr>
            <a:xfrm>
              <a:off x="798948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0323F4EB-6408-F040-BC31-6BE58B1AF51F}"/>
                </a:ext>
              </a:extLst>
            </p:cNvPr>
            <p:cNvSpPr/>
            <p:nvPr/>
          </p:nvSpPr>
          <p:spPr>
            <a:xfrm>
              <a:off x="814572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36B54A52-4190-8A43-8450-28D80C867FC2}"/>
                </a:ext>
              </a:extLst>
            </p:cNvPr>
            <p:cNvSpPr/>
            <p:nvPr/>
          </p:nvSpPr>
          <p:spPr>
            <a:xfrm>
              <a:off x="825156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CFF42A48-5431-A04A-AA02-D59C2D4C566A}"/>
                </a:ext>
              </a:extLst>
            </p:cNvPr>
            <p:cNvSpPr/>
            <p:nvPr/>
          </p:nvSpPr>
          <p:spPr>
            <a:xfrm>
              <a:off x="8374319" y="29984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0"/>
                  </a:lnTo>
                  <a:lnTo>
                    <a:pt x="0" y="930"/>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3" name="TextBox 72">
            <a:extLst>
              <a:ext uri="{FF2B5EF4-FFF2-40B4-BE49-F238E27FC236}">
                <a16:creationId xmlns:a16="http://schemas.microsoft.com/office/drawing/2014/main" id="{0CC70317-7930-F446-9DD8-AB2A6539FB4D}"/>
              </a:ext>
            </a:extLst>
          </p:cNvPr>
          <p:cNvSpPr txBox="1"/>
          <p:nvPr/>
        </p:nvSpPr>
        <p:spPr>
          <a:xfrm>
            <a:off x="1188720" y="4783258"/>
            <a:ext cx="6275542" cy="2213191"/>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theorem:</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Let        and        be arbitrary deterministic policies such that</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Then</a:t>
            </a:r>
          </a:p>
        </p:txBody>
      </p:sp>
      <p:grpSp>
        <p:nvGrpSpPr>
          <p:cNvPr id="74" name="Group 73" descr="28§display§\pi§svg§600§FALSE" title="TexMaths">
            <a:extLst>
              <a:ext uri="{FF2B5EF4-FFF2-40B4-BE49-F238E27FC236}">
                <a16:creationId xmlns:a16="http://schemas.microsoft.com/office/drawing/2014/main" id="{0C9ED1D1-3575-3845-9630-B09EB73B8704}"/>
              </a:ext>
            </a:extLst>
          </p:cNvPr>
          <p:cNvGrpSpPr/>
          <p:nvPr/>
        </p:nvGrpSpPr>
        <p:grpSpPr>
          <a:xfrm>
            <a:off x="1737359" y="5371608"/>
            <a:ext cx="267840" cy="196200"/>
            <a:chOff x="1737359" y="4677120"/>
            <a:chExt cx="267840" cy="196200"/>
          </a:xfrm>
        </p:grpSpPr>
        <p:sp>
          <p:nvSpPr>
            <p:cNvPr id="75" name="Freeform 74">
              <a:extLst>
                <a:ext uri="{FF2B5EF4-FFF2-40B4-BE49-F238E27FC236}">
                  <a16:creationId xmlns:a16="http://schemas.microsoft.com/office/drawing/2014/main" id="{3D7F6707-5BF7-664A-A61D-D65B122D760C}"/>
                </a:ext>
              </a:extLst>
            </p:cNvPr>
            <p:cNvSpPr/>
            <p:nvPr/>
          </p:nvSpPr>
          <p:spPr>
            <a:xfrm>
              <a:off x="1737359" y="46782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5A6B7E66-900D-414A-BE60-FD1F8D30EFF0}"/>
                </a:ext>
              </a:extLst>
            </p:cNvPr>
            <p:cNvSpPr/>
            <p:nvPr/>
          </p:nvSpPr>
          <p:spPr>
            <a:xfrm>
              <a:off x="1749599" y="467712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77" name="Group 76" descr="28§display§\pi'§svg§600§FALSE" title="TexMaths">
            <a:extLst>
              <a:ext uri="{FF2B5EF4-FFF2-40B4-BE49-F238E27FC236}">
                <a16:creationId xmlns:a16="http://schemas.microsoft.com/office/drawing/2014/main" id="{6A9075FD-33A8-F64A-A8E3-C07E937AC497}"/>
              </a:ext>
            </a:extLst>
          </p:cNvPr>
          <p:cNvGrpSpPr/>
          <p:nvPr/>
        </p:nvGrpSpPr>
        <p:grpSpPr>
          <a:xfrm>
            <a:off x="2598481" y="5218498"/>
            <a:ext cx="369719" cy="361441"/>
            <a:chOff x="2598480" y="4547159"/>
            <a:chExt cx="369719" cy="361441"/>
          </a:xfrm>
        </p:grpSpPr>
        <p:sp>
          <p:nvSpPr>
            <p:cNvPr id="78" name="Freeform 77">
              <a:extLst>
                <a:ext uri="{FF2B5EF4-FFF2-40B4-BE49-F238E27FC236}">
                  <a16:creationId xmlns:a16="http://schemas.microsoft.com/office/drawing/2014/main" id="{05AF8F75-B70C-8843-90FE-E5BDA3BAD244}"/>
                </a:ext>
              </a:extLst>
            </p:cNvPr>
            <p:cNvSpPr/>
            <p:nvPr/>
          </p:nvSpPr>
          <p:spPr>
            <a:xfrm>
              <a:off x="2598480" y="4549319"/>
              <a:ext cx="369719" cy="355320"/>
            </a:xfrm>
            <a:custGeom>
              <a:avLst/>
              <a:gdLst/>
              <a:ahLst/>
              <a:cxnLst>
                <a:cxn ang="3cd4">
                  <a:pos x="hc" y="t"/>
                </a:cxn>
                <a:cxn ang="cd2">
                  <a:pos x="l" y="vc"/>
                </a:cxn>
                <a:cxn ang="cd4">
                  <a:pos x="hc" y="b"/>
                </a:cxn>
                <a:cxn ang="0">
                  <a:pos x="r" y="vc"/>
                </a:cxn>
              </a:cxnLst>
              <a:rect l="l" t="t" r="r" b="b"/>
              <a:pathLst>
                <a:path w="1028" h="988">
                  <a:moveTo>
                    <a:pt x="515" y="988"/>
                  </a:moveTo>
                  <a:lnTo>
                    <a:pt x="0" y="988"/>
                  </a:lnTo>
                  <a:lnTo>
                    <a:pt x="0" y="0"/>
                  </a:lnTo>
                  <a:lnTo>
                    <a:pt x="1028" y="0"/>
                  </a:lnTo>
                  <a:lnTo>
                    <a:pt x="1028" y="98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3D6D3F13-706C-8C41-8696-69F9232DC6C1}"/>
                </a:ext>
              </a:extLst>
            </p:cNvPr>
            <p:cNvSpPr/>
            <p:nvPr/>
          </p:nvSpPr>
          <p:spPr>
            <a:xfrm>
              <a:off x="2610720" y="471240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3"/>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7"/>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1F961658-568F-DF42-9FA2-DC8C504B925C}"/>
                </a:ext>
              </a:extLst>
            </p:cNvPr>
            <p:cNvSpPr/>
            <p:nvPr/>
          </p:nvSpPr>
          <p:spPr>
            <a:xfrm>
              <a:off x="2880720" y="4547159"/>
              <a:ext cx="78120" cy="160920"/>
            </a:xfrm>
            <a:custGeom>
              <a:avLst/>
              <a:gdLst/>
              <a:ahLst/>
              <a:cxnLst>
                <a:cxn ang="3cd4">
                  <a:pos x="hc" y="t"/>
                </a:cxn>
                <a:cxn ang="cd2">
                  <a:pos x="l" y="vc"/>
                </a:cxn>
                <a:cxn ang="cd4">
                  <a:pos x="hc" y="b"/>
                </a:cxn>
                <a:cxn ang="0">
                  <a:pos x="r" y="vc"/>
                </a:cxn>
              </a:cxnLst>
              <a:rect l="l" t="t" r="r" b="b"/>
              <a:pathLst>
                <a:path w="218" h="448">
                  <a:moveTo>
                    <a:pt x="210" y="76"/>
                  </a:moveTo>
                  <a:cubicBezTo>
                    <a:pt x="218" y="62"/>
                    <a:pt x="218" y="53"/>
                    <a:pt x="218" y="48"/>
                  </a:cubicBezTo>
                  <a:cubicBezTo>
                    <a:pt x="218" y="20"/>
                    <a:pt x="193" y="0"/>
                    <a:pt x="168" y="0"/>
                  </a:cubicBezTo>
                  <a:cubicBezTo>
                    <a:pt x="134" y="0"/>
                    <a:pt x="123" y="28"/>
                    <a:pt x="120" y="42"/>
                  </a:cubicBezTo>
                  <a:lnTo>
                    <a:pt x="6" y="417"/>
                  </a:lnTo>
                  <a:cubicBezTo>
                    <a:pt x="3" y="417"/>
                    <a:pt x="0" y="428"/>
                    <a:pt x="0" y="428"/>
                  </a:cubicBezTo>
                  <a:cubicBezTo>
                    <a:pt x="0" y="440"/>
                    <a:pt x="28" y="448"/>
                    <a:pt x="34" y="448"/>
                  </a:cubicBezTo>
                  <a:cubicBezTo>
                    <a:pt x="39" y="448"/>
                    <a:pt x="42" y="448"/>
                    <a:pt x="48" y="4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1" name="Group 80" descr="28§display§Q^\pi(s,\pi'(s)) \geq V^\pi(s), \forall s \in \mathcal{S}§svg§600§FALSE" title="TexMaths">
            <a:extLst>
              <a:ext uri="{FF2B5EF4-FFF2-40B4-BE49-F238E27FC236}">
                <a16:creationId xmlns:a16="http://schemas.microsoft.com/office/drawing/2014/main" id="{F395FB1B-3A65-4840-87B7-85116189B922}"/>
              </a:ext>
            </a:extLst>
          </p:cNvPr>
          <p:cNvGrpSpPr/>
          <p:nvPr/>
        </p:nvGrpSpPr>
        <p:grpSpPr>
          <a:xfrm>
            <a:off x="2727484" y="5814658"/>
            <a:ext cx="3657240" cy="365400"/>
            <a:chOff x="2743199" y="5026320"/>
            <a:chExt cx="3657240" cy="365400"/>
          </a:xfrm>
        </p:grpSpPr>
        <p:sp>
          <p:nvSpPr>
            <p:cNvPr id="82" name="Freeform 81">
              <a:extLst>
                <a:ext uri="{FF2B5EF4-FFF2-40B4-BE49-F238E27FC236}">
                  <a16:creationId xmlns:a16="http://schemas.microsoft.com/office/drawing/2014/main" id="{CC3B3664-408D-2E4C-9DC2-3A88CD8DD1A4}"/>
                </a:ext>
              </a:extLst>
            </p:cNvPr>
            <p:cNvSpPr/>
            <p:nvPr/>
          </p:nvSpPr>
          <p:spPr>
            <a:xfrm>
              <a:off x="2743199" y="5027760"/>
              <a:ext cx="3657240" cy="363959"/>
            </a:xfrm>
            <a:custGeom>
              <a:avLst/>
              <a:gdLst/>
              <a:ahLst/>
              <a:cxnLst>
                <a:cxn ang="3cd4">
                  <a:pos x="hc" y="t"/>
                </a:cxn>
                <a:cxn ang="cd2">
                  <a:pos x="l" y="vc"/>
                </a:cxn>
                <a:cxn ang="cd4">
                  <a:pos x="hc" y="b"/>
                </a:cxn>
                <a:cxn ang="0">
                  <a:pos x="r" y="vc"/>
                </a:cxn>
              </a:cxnLst>
              <a:rect l="l" t="t" r="r" b="b"/>
              <a:pathLst>
                <a:path w="10160" h="1012">
                  <a:moveTo>
                    <a:pt x="5080" y="1012"/>
                  </a:moveTo>
                  <a:lnTo>
                    <a:pt x="0" y="1012"/>
                  </a:lnTo>
                  <a:lnTo>
                    <a:pt x="0" y="0"/>
                  </a:lnTo>
                  <a:lnTo>
                    <a:pt x="10160" y="0"/>
                  </a:lnTo>
                  <a:lnTo>
                    <a:pt x="10160" y="101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F6D4300E-19B8-E84C-8FF6-B1AAA028E3AE}"/>
                </a:ext>
              </a:extLst>
            </p:cNvPr>
            <p:cNvSpPr/>
            <p:nvPr/>
          </p:nvSpPr>
          <p:spPr>
            <a:xfrm>
              <a:off x="2757960" y="5060880"/>
              <a:ext cx="204120" cy="311760"/>
            </a:xfrm>
            <a:custGeom>
              <a:avLst/>
              <a:gdLst/>
              <a:ahLst/>
              <a:cxnLst>
                <a:cxn ang="3cd4">
                  <a:pos x="hc" y="t"/>
                </a:cxn>
                <a:cxn ang="cd2">
                  <a:pos x="l" y="vc"/>
                </a:cxn>
                <a:cxn ang="cd4">
                  <a:pos x="hc" y="b"/>
                </a:cxn>
                <a:cxn ang="0">
                  <a:pos x="r" y="vc"/>
                </a:cxn>
              </a:cxnLst>
              <a:rect l="l" t="t" r="r" b="b"/>
              <a:pathLst>
                <a:path w="568" h="867">
                  <a:moveTo>
                    <a:pt x="318" y="674"/>
                  </a:moveTo>
                  <a:cubicBezTo>
                    <a:pt x="447" y="617"/>
                    <a:pt x="568" y="445"/>
                    <a:pt x="568" y="258"/>
                  </a:cubicBezTo>
                  <a:cubicBezTo>
                    <a:pt x="568" y="105"/>
                    <a:pt x="480" y="0"/>
                    <a:pt x="357" y="0"/>
                  </a:cubicBezTo>
                  <a:cubicBezTo>
                    <a:pt x="181" y="0"/>
                    <a:pt x="0" y="219"/>
                    <a:pt x="0" y="445"/>
                  </a:cubicBezTo>
                  <a:cubicBezTo>
                    <a:pt x="0" y="604"/>
                    <a:pt x="91" y="701"/>
                    <a:pt x="210" y="701"/>
                  </a:cubicBezTo>
                  <a:cubicBezTo>
                    <a:pt x="231" y="701"/>
                    <a:pt x="259" y="696"/>
                    <a:pt x="290" y="688"/>
                  </a:cubicBezTo>
                  <a:cubicBezTo>
                    <a:pt x="287" y="747"/>
                    <a:pt x="287" y="749"/>
                    <a:pt x="287" y="762"/>
                  </a:cubicBezTo>
                  <a:cubicBezTo>
                    <a:pt x="287" y="793"/>
                    <a:pt x="287" y="867"/>
                    <a:pt x="356" y="867"/>
                  </a:cubicBezTo>
                  <a:cubicBezTo>
                    <a:pt x="452" y="867"/>
                    <a:pt x="491" y="690"/>
                    <a:pt x="491" y="681"/>
                  </a:cubicBezTo>
                  <a:cubicBezTo>
                    <a:pt x="491" y="672"/>
                    <a:pt x="486" y="670"/>
                    <a:pt x="484" y="670"/>
                  </a:cubicBezTo>
                  <a:cubicBezTo>
                    <a:pt x="477" y="670"/>
                    <a:pt x="475" y="674"/>
                    <a:pt x="473" y="681"/>
                  </a:cubicBezTo>
                  <a:cubicBezTo>
                    <a:pt x="454" y="749"/>
                    <a:pt x="406" y="773"/>
                    <a:pt x="378" y="773"/>
                  </a:cubicBezTo>
                  <a:cubicBezTo>
                    <a:pt x="339" y="773"/>
                    <a:pt x="328" y="747"/>
                    <a:pt x="318" y="674"/>
                  </a:cubicBezTo>
                  <a:close/>
                  <a:moveTo>
                    <a:pt x="164" y="666"/>
                  </a:moveTo>
                  <a:cubicBezTo>
                    <a:pt x="101" y="637"/>
                    <a:pt x="73" y="561"/>
                    <a:pt x="73" y="475"/>
                  </a:cubicBezTo>
                  <a:cubicBezTo>
                    <a:pt x="73" y="407"/>
                    <a:pt x="93" y="272"/>
                    <a:pt x="156" y="166"/>
                  </a:cubicBezTo>
                  <a:cubicBezTo>
                    <a:pt x="216" y="68"/>
                    <a:pt x="292" y="24"/>
                    <a:pt x="354" y="24"/>
                  </a:cubicBezTo>
                  <a:cubicBezTo>
                    <a:pt x="436" y="24"/>
                    <a:pt x="495" y="99"/>
                    <a:pt x="495" y="228"/>
                  </a:cubicBezTo>
                  <a:cubicBezTo>
                    <a:pt x="495" y="324"/>
                    <a:pt x="452" y="550"/>
                    <a:pt x="315" y="642"/>
                  </a:cubicBezTo>
                  <a:cubicBezTo>
                    <a:pt x="311" y="607"/>
                    <a:pt x="303" y="536"/>
                    <a:pt x="242" y="536"/>
                  </a:cubicBezTo>
                  <a:cubicBezTo>
                    <a:pt x="199" y="536"/>
                    <a:pt x="160" y="585"/>
                    <a:pt x="160" y="635"/>
                  </a:cubicBezTo>
                  <a:cubicBezTo>
                    <a:pt x="160" y="655"/>
                    <a:pt x="164" y="666"/>
                    <a:pt x="164" y="666"/>
                  </a:cubicBezTo>
                  <a:close/>
                  <a:moveTo>
                    <a:pt x="214" y="677"/>
                  </a:moveTo>
                  <a:cubicBezTo>
                    <a:pt x="203" y="677"/>
                    <a:pt x="177" y="677"/>
                    <a:pt x="177" y="635"/>
                  </a:cubicBezTo>
                  <a:cubicBezTo>
                    <a:pt x="177" y="598"/>
                    <a:pt x="208" y="558"/>
                    <a:pt x="242" y="558"/>
                  </a:cubicBezTo>
                  <a:cubicBezTo>
                    <a:pt x="277" y="558"/>
                    <a:pt x="292" y="582"/>
                    <a:pt x="292" y="639"/>
                  </a:cubicBezTo>
                  <a:cubicBezTo>
                    <a:pt x="292" y="655"/>
                    <a:pt x="292" y="655"/>
                    <a:pt x="285" y="659"/>
                  </a:cubicBezTo>
                  <a:cubicBezTo>
                    <a:pt x="262" y="670"/>
                    <a:pt x="238" y="677"/>
                    <a:pt x="214" y="6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A088152-FFD0-AD4A-ADBD-5835217E84F9}"/>
                </a:ext>
              </a:extLst>
            </p:cNvPr>
            <p:cNvSpPr/>
            <p:nvPr/>
          </p:nvSpPr>
          <p:spPr>
            <a:xfrm>
              <a:off x="2984399" y="5058000"/>
              <a:ext cx="123480" cy="107640"/>
            </a:xfrm>
            <a:custGeom>
              <a:avLst/>
              <a:gdLst/>
              <a:ahLst/>
              <a:cxnLst>
                <a:cxn ang="3cd4">
                  <a:pos x="hc" y="t"/>
                </a:cxn>
                <a:cxn ang="cd2">
                  <a:pos x="l" y="vc"/>
                </a:cxn>
                <a:cxn ang="cd4">
                  <a:pos x="hc" y="b"/>
                </a:cxn>
                <a:cxn ang="0">
                  <a:pos x="r" y="vc"/>
                </a:cxn>
              </a:cxnLst>
              <a:rect l="l" t="t" r="r" b="b"/>
              <a:pathLst>
                <a:path w="344" h="300">
                  <a:moveTo>
                    <a:pt x="153" y="46"/>
                  </a:moveTo>
                  <a:lnTo>
                    <a:pt x="222" y="46"/>
                  </a:lnTo>
                  <a:cubicBezTo>
                    <a:pt x="212" y="88"/>
                    <a:pt x="201" y="149"/>
                    <a:pt x="201" y="201"/>
                  </a:cubicBezTo>
                  <a:cubicBezTo>
                    <a:pt x="201" y="230"/>
                    <a:pt x="203" y="247"/>
                    <a:pt x="207" y="263"/>
                  </a:cubicBezTo>
                  <a:cubicBezTo>
                    <a:pt x="216" y="296"/>
                    <a:pt x="223" y="300"/>
                    <a:pt x="233" y="300"/>
                  </a:cubicBezTo>
                  <a:cubicBezTo>
                    <a:pt x="246" y="300"/>
                    <a:pt x="259" y="285"/>
                    <a:pt x="259" y="269"/>
                  </a:cubicBezTo>
                  <a:cubicBezTo>
                    <a:pt x="259" y="263"/>
                    <a:pt x="259" y="261"/>
                    <a:pt x="255" y="254"/>
                  </a:cubicBezTo>
                  <a:cubicBezTo>
                    <a:pt x="244" y="228"/>
                    <a:pt x="235" y="190"/>
                    <a:pt x="235" y="134"/>
                  </a:cubicBezTo>
                  <a:cubicBezTo>
                    <a:pt x="235" y="120"/>
                    <a:pt x="235" y="94"/>
                    <a:pt x="242" y="46"/>
                  </a:cubicBezTo>
                  <a:lnTo>
                    <a:pt x="315" y="46"/>
                  </a:lnTo>
                  <a:cubicBezTo>
                    <a:pt x="324" y="46"/>
                    <a:pt x="329" y="46"/>
                    <a:pt x="335" y="42"/>
                  </a:cubicBezTo>
                  <a:cubicBezTo>
                    <a:pt x="343" y="33"/>
                    <a:pt x="344" y="24"/>
                    <a:pt x="344" y="20"/>
                  </a:cubicBezTo>
                  <a:cubicBezTo>
                    <a:pt x="344" y="0"/>
                    <a:pt x="329" y="0"/>
                    <a:pt x="320" y="0"/>
                  </a:cubicBezTo>
                  <a:lnTo>
                    <a:pt x="102" y="0"/>
                  </a:lnTo>
                  <a:cubicBezTo>
                    <a:pt x="80" y="0"/>
                    <a:pt x="63" y="7"/>
                    <a:pt x="37" y="35"/>
                  </a:cubicBezTo>
                  <a:cubicBezTo>
                    <a:pt x="22" y="50"/>
                    <a:pt x="0" y="88"/>
                    <a:pt x="0" y="92"/>
                  </a:cubicBezTo>
                  <a:cubicBezTo>
                    <a:pt x="0" y="101"/>
                    <a:pt x="7" y="101"/>
                    <a:pt x="9" y="101"/>
                  </a:cubicBezTo>
                  <a:cubicBezTo>
                    <a:pt x="17" y="101"/>
                    <a:pt x="17" y="101"/>
                    <a:pt x="20" y="94"/>
                  </a:cubicBezTo>
                  <a:cubicBezTo>
                    <a:pt x="50" y="46"/>
                    <a:pt x="86" y="46"/>
                    <a:pt x="99" y="46"/>
                  </a:cubicBezTo>
                  <a:lnTo>
                    <a:pt x="132" y="46"/>
                  </a:lnTo>
                  <a:cubicBezTo>
                    <a:pt x="115" y="120"/>
                    <a:pt x="84" y="201"/>
                    <a:pt x="67" y="241"/>
                  </a:cubicBezTo>
                  <a:cubicBezTo>
                    <a:pt x="63" y="250"/>
                    <a:pt x="58" y="265"/>
                    <a:pt x="56" y="267"/>
                  </a:cubicBezTo>
                  <a:cubicBezTo>
                    <a:pt x="56" y="269"/>
                    <a:pt x="54" y="274"/>
                    <a:pt x="54" y="278"/>
                  </a:cubicBezTo>
                  <a:cubicBezTo>
                    <a:pt x="54" y="289"/>
                    <a:pt x="61" y="300"/>
                    <a:pt x="74" y="300"/>
                  </a:cubicBezTo>
                  <a:cubicBezTo>
                    <a:pt x="97" y="300"/>
                    <a:pt x="104" y="269"/>
                    <a:pt x="117" y="2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373CD730-CF0B-E045-BAC1-5015F0325C53}"/>
                </a:ext>
              </a:extLst>
            </p:cNvPr>
            <p:cNvSpPr/>
            <p:nvPr/>
          </p:nvSpPr>
          <p:spPr>
            <a:xfrm>
              <a:off x="31640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DF0ED5B6-71A8-F249-B05E-757CBBA1B7E3}"/>
                </a:ext>
              </a:extLst>
            </p:cNvPr>
            <p:cNvSpPr/>
            <p:nvPr/>
          </p:nvSpPr>
          <p:spPr>
            <a:xfrm>
              <a:off x="326448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CF49C0AE-4231-5643-9A69-CEC312756353}"/>
                </a:ext>
              </a:extLst>
            </p:cNvPr>
            <p:cNvSpPr/>
            <p:nvPr/>
          </p:nvSpPr>
          <p:spPr>
            <a:xfrm>
              <a:off x="3412080" y="5268239"/>
              <a:ext cx="34560" cy="103680"/>
            </a:xfrm>
            <a:custGeom>
              <a:avLst/>
              <a:gdLst/>
              <a:ahLst/>
              <a:cxnLst>
                <a:cxn ang="3cd4">
                  <a:pos x="hc" y="t"/>
                </a:cxn>
                <a:cxn ang="cd2">
                  <a:pos x="l" y="vc"/>
                </a:cxn>
                <a:cxn ang="cd4">
                  <a:pos x="hc" y="b"/>
                </a:cxn>
                <a:cxn ang="0">
                  <a:pos x="r" y="vc"/>
                </a:cxn>
              </a:cxnLst>
              <a:rect l="l" t="t" r="r" b="b"/>
              <a:pathLst>
                <a:path w="97" h="289">
                  <a:moveTo>
                    <a:pt x="97" y="101"/>
                  </a:moveTo>
                  <a:cubicBezTo>
                    <a:pt x="97" y="37"/>
                    <a:pt x="76" y="0"/>
                    <a:pt x="45" y="0"/>
                  </a:cubicBezTo>
                  <a:cubicBezTo>
                    <a:pt x="17" y="0"/>
                    <a:pt x="0" y="24"/>
                    <a:pt x="0" y="50"/>
                  </a:cubicBezTo>
                  <a:cubicBezTo>
                    <a:pt x="0" y="77"/>
                    <a:pt x="17" y="103"/>
                    <a:pt x="45" y="103"/>
                  </a:cubicBezTo>
                  <a:cubicBezTo>
                    <a:pt x="54" y="103"/>
                    <a:pt x="65" y="99"/>
                    <a:pt x="73" y="90"/>
                  </a:cubicBezTo>
                  <a:cubicBezTo>
                    <a:pt x="76" y="88"/>
                    <a:pt x="76" y="88"/>
                    <a:pt x="78" y="88"/>
                  </a:cubicBezTo>
                  <a:cubicBezTo>
                    <a:pt x="78" y="88"/>
                    <a:pt x="80" y="88"/>
                    <a:pt x="80" y="101"/>
                  </a:cubicBezTo>
                  <a:cubicBezTo>
                    <a:pt x="80" y="173"/>
                    <a:pt x="50" y="232"/>
                    <a:pt x="22" y="263"/>
                  </a:cubicBezTo>
                  <a:cubicBezTo>
                    <a:pt x="13" y="274"/>
                    <a:pt x="13" y="276"/>
                    <a:pt x="13" y="278"/>
                  </a:cubicBezTo>
                  <a:cubicBezTo>
                    <a:pt x="13" y="287"/>
                    <a:pt x="17" y="289"/>
                    <a:pt x="22" y="289"/>
                  </a:cubicBezTo>
                  <a:cubicBezTo>
                    <a:pt x="32" y="289"/>
                    <a:pt x="97" y="215"/>
                    <a:pt x="97"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2976B293-5D0F-584F-B978-86A238C8E8B1}"/>
                </a:ext>
              </a:extLst>
            </p:cNvPr>
            <p:cNvSpPr/>
            <p:nvPr/>
          </p:nvSpPr>
          <p:spPr>
            <a:xfrm>
              <a:off x="3524399" y="5155560"/>
              <a:ext cx="159120" cy="153360"/>
            </a:xfrm>
            <a:custGeom>
              <a:avLst/>
              <a:gdLst/>
              <a:ahLst/>
              <a:cxnLst>
                <a:cxn ang="3cd4">
                  <a:pos x="hc" y="t"/>
                </a:cxn>
                <a:cxn ang="cd2">
                  <a:pos x="l" y="vc"/>
                </a:cxn>
                <a:cxn ang="cd4">
                  <a:pos x="hc" y="b"/>
                </a:cxn>
                <a:cxn ang="0">
                  <a:pos x="r" y="vc"/>
                </a:cxn>
              </a:cxnLst>
              <a:rect l="l" t="t" r="r" b="b"/>
              <a:pathLst>
                <a:path w="443" h="427">
                  <a:moveTo>
                    <a:pt x="195" y="57"/>
                  </a:moveTo>
                  <a:lnTo>
                    <a:pt x="289" y="57"/>
                  </a:lnTo>
                  <a:cubicBezTo>
                    <a:pt x="261" y="199"/>
                    <a:pt x="253" y="241"/>
                    <a:pt x="253" y="307"/>
                  </a:cubicBezTo>
                  <a:cubicBezTo>
                    <a:pt x="253" y="320"/>
                    <a:pt x="253" y="346"/>
                    <a:pt x="261" y="379"/>
                  </a:cubicBezTo>
                  <a:cubicBezTo>
                    <a:pt x="268" y="423"/>
                    <a:pt x="277" y="427"/>
                    <a:pt x="290" y="427"/>
                  </a:cubicBezTo>
                  <a:cubicBezTo>
                    <a:pt x="307" y="427"/>
                    <a:pt x="324" y="409"/>
                    <a:pt x="324" y="390"/>
                  </a:cubicBezTo>
                  <a:cubicBezTo>
                    <a:pt x="324" y="385"/>
                    <a:pt x="324" y="383"/>
                    <a:pt x="318" y="370"/>
                  </a:cubicBezTo>
                  <a:cubicBezTo>
                    <a:pt x="294" y="300"/>
                    <a:pt x="294" y="236"/>
                    <a:pt x="294" y="210"/>
                  </a:cubicBezTo>
                  <a:cubicBezTo>
                    <a:pt x="294" y="158"/>
                    <a:pt x="300" y="107"/>
                    <a:pt x="309" y="57"/>
                  </a:cubicBezTo>
                  <a:lnTo>
                    <a:pt x="404" y="57"/>
                  </a:lnTo>
                  <a:cubicBezTo>
                    <a:pt x="413" y="57"/>
                    <a:pt x="443" y="57"/>
                    <a:pt x="443" y="24"/>
                  </a:cubicBezTo>
                  <a:cubicBezTo>
                    <a:pt x="443" y="0"/>
                    <a:pt x="426" y="0"/>
                    <a:pt x="411" y="0"/>
                  </a:cubicBezTo>
                  <a:lnTo>
                    <a:pt x="136" y="0"/>
                  </a:lnTo>
                  <a:cubicBezTo>
                    <a:pt x="117" y="0"/>
                    <a:pt x="86" y="0"/>
                    <a:pt x="50" y="46"/>
                  </a:cubicBezTo>
                  <a:cubicBezTo>
                    <a:pt x="20" y="83"/>
                    <a:pt x="0" y="127"/>
                    <a:pt x="0" y="131"/>
                  </a:cubicBezTo>
                  <a:cubicBezTo>
                    <a:pt x="0" y="134"/>
                    <a:pt x="0" y="142"/>
                    <a:pt x="9" y="142"/>
                  </a:cubicBezTo>
                  <a:cubicBezTo>
                    <a:pt x="17" y="142"/>
                    <a:pt x="19" y="138"/>
                    <a:pt x="22" y="131"/>
                  </a:cubicBezTo>
                  <a:cubicBezTo>
                    <a:pt x="63" y="57"/>
                    <a:pt x="112" y="57"/>
                    <a:pt x="127" y="57"/>
                  </a:cubicBezTo>
                  <a:lnTo>
                    <a:pt x="175" y="57"/>
                  </a:lnTo>
                  <a:cubicBezTo>
                    <a:pt x="147" y="173"/>
                    <a:pt x="104" y="289"/>
                    <a:pt x="69" y="379"/>
                  </a:cubicBezTo>
                  <a:cubicBezTo>
                    <a:pt x="63" y="392"/>
                    <a:pt x="63" y="394"/>
                    <a:pt x="63" y="401"/>
                  </a:cubicBezTo>
                  <a:cubicBezTo>
                    <a:pt x="63" y="420"/>
                    <a:pt x="76" y="427"/>
                    <a:pt x="86" y="427"/>
                  </a:cubicBezTo>
                  <a:cubicBezTo>
                    <a:pt x="112" y="427"/>
                    <a:pt x="117" y="401"/>
                    <a:pt x="127" y="363"/>
                  </a:cubicBezTo>
                  <a:cubicBezTo>
                    <a:pt x="140" y="320"/>
                    <a:pt x="140" y="317"/>
                    <a:pt x="149" y="2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24839FCF-6ECC-2B4E-918B-2BF122152D5D}"/>
                </a:ext>
              </a:extLst>
            </p:cNvPr>
            <p:cNvSpPr/>
            <p:nvPr/>
          </p:nvSpPr>
          <p:spPr>
            <a:xfrm>
              <a:off x="3704759" y="5026320"/>
              <a:ext cx="51840" cy="125640"/>
            </a:xfrm>
            <a:custGeom>
              <a:avLst/>
              <a:gdLst/>
              <a:ahLst/>
              <a:cxnLst>
                <a:cxn ang="3cd4">
                  <a:pos x="hc" y="t"/>
                </a:cxn>
                <a:cxn ang="cd2">
                  <a:pos x="l" y="vc"/>
                </a:cxn>
                <a:cxn ang="cd4">
                  <a:pos x="hc" y="b"/>
                </a:cxn>
                <a:cxn ang="0">
                  <a:pos x="r" y="vc"/>
                </a:cxn>
              </a:cxnLst>
              <a:rect l="l" t="t" r="r" b="b"/>
              <a:pathLst>
                <a:path w="145" h="350">
                  <a:moveTo>
                    <a:pt x="140" y="59"/>
                  </a:moveTo>
                  <a:cubicBezTo>
                    <a:pt x="145" y="48"/>
                    <a:pt x="145" y="42"/>
                    <a:pt x="145" y="37"/>
                  </a:cubicBezTo>
                  <a:cubicBezTo>
                    <a:pt x="145" y="15"/>
                    <a:pt x="128" y="0"/>
                    <a:pt x="112" y="0"/>
                  </a:cubicBezTo>
                  <a:cubicBezTo>
                    <a:pt x="89" y="0"/>
                    <a:pt x="82" y="22"/>
                    <a:pt x="80" y="33"/>
                  </a:cubicBezTo>
                  <a:lnTo>
                    <a:pt x="4" y="326"/>
                  </a:lnTo>
                  <a:cubicBezTo>
                    <a:pt x="2" y="326"/>
                    <a:pt x="0" y="335"/>
                    <a:pt x="0" y="335"/>
                  </a:cubicBezTo>
                  <a:cubicBezTo>
                    <a:pt x="0" y="344"/>
                    <a:pt x="19" y="350"/>
                    <a:pt x="22" y="350"/>
                  </a:cubicBezTo>
                  <a:cubicBezTo>
                    <a:pt x="26" y="350"/>
                    <a:pt x="28" y="350"/>
                    <a:pt x="32" y="3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F00E466-7874-284E-9500-90BDFB0CB742}"/>
                </a:ext>
              </a:extLst>
            </p:cNvPr>
            <p:cNvSpPr/>
            <p:nvPr/>
          </p:nvSpPr>
          <p:spPr>
            <a:xfrm>
              <a:off x="38066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811AE168-B62F-6544-875C-5BE46C091052}"/>
                </a:ext>
              </a:extLst>
            </p:cNvPr>
            <p:cNvSpPr/>
            <p:nvPr/>
          </p:nvSpPr>
          <p:spPr>
            <a:xfrm>
              <a:off x="390672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7"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6DBC5675-6E66-CF4C-8E25-3982BBD2913B}"/>
                </a:ext>
              </a:extLst>
            </p:cNvPr>
            <p:cNvSpPr/>
            <p:nvPr/>
          </p:nvSpPr>
          <p:spPr>
            <a:xfrm>
              <a:off x="4046039"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69261074-ED02-4D44-B13C-1EA45F818FF4}"/>
                </a:ext>
              </a:extLst>
            </p:cNvPr>
            <p:cNvSpPr/>
            <p:nvPr/>
          </p:nvSpPr>
          <p:spPr>
            <a:xfrm>
              <a:off x="4159800"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BBF95F33-413B-BD49-B7B4-561BDE7DE42A}"/>
                </a:ext>
              </a:extLst>
            </p:cNvPr>
            <p:cNvSpPr/>
            <p:nvPr/>
          </p:nvSpPr>
          <p:spPr>
            <a:xfrm>
              <a:off x="4362840" y="5084640"/>
              <a:ext cx="180000" cy="268560"/>
            </a:xfrm>
            <a:custGeom>
              <a:avLst/>
              <a:gdLst/>
              <a:ahLst/>
              <a:cxnLst>
                <a:cxn ang="3cd4">
                  <a:pos x="hc" y="t"/>
                </a:cxn>
                <a:cxn ang="cd2">
                  <a:pos x="l" y="vc"/>
                </a:cxn>
                <a:cxn ang="cd4">
                  <a:pos x="hc" y="b"/>
                </a:cxn>
                <a:cxn ang="0">
                  <a:pos x="r" y="vc"/>
                </a:cxn>
              </a:cxnLst>
              <a:rect l="l" t="t" r="r" b="b"/>
              <a:pathLst>
                <a:path w="501" h="747">
                  <a:moveTo>
                    <a:pt x="486" y="300"/>
                  </a:moveTo>
                  <a:cubicBezTo>
                    <a:pt x="497" y="296"/>
                    <a:pt x="501" y="289"/>
                    <a:pt x="501" y="280"/>
                  </a:cubicBezTo>
                  <a:cubicBezTo>
                    <a:pt x="501" y="269"/>
                    <a:pt x="499" y="265"/>
                    <a:pt x="486" y="258"/>
                  </a:cubicBezTo>
                  <a:lnTo>
                    <a:pt x="34" y="7"/>
                  </a:lnTo>
                  <a:cubicBezTo>
                    <a:pt x="20" y="0"/>
                    <a:pt x="19" y="0"/>
                    <a:pt x="17" y="0"/>
                  </a:cubicBezTo>
                  <a:cubicBezTo>
                    <a:pt x="6" y="0"/>
                    <a:pt x="0" y="9"/>
                    <a:pt x="0" y="20"/>
                  </a:cubicBezTo>
                  <a:cubicBezTo>
                    <a:pt x="0" y="31"/>
                    <a:pt x="6" y="35"/>
                    <a:pt x="15" y="42"/>
                  </a:cubicBezTo>
                  <a:lnTo>
                    <a:pt x="447" y="278"/>
                  </a:lnTo>
                  <a:lnTo>
                    <a:pt x="17" y="517"/>
                  </a:lnTo>
                  <a:cubicBezTo>
                    <a:pt x="0" y="526"/>
                    <a:pt x="0" y="534"/>
                    <a:pt x="0" y="539"/>
                  </a:cubicBezTo>
                  <a:cubicBezTo>
                    <a:pt x="0" y="550"/>
                    <a:pt x="7" y="558"/>
                    <a:pt x="17" y="558"/>
                  </a:cubicBezTo>
                  <a:cubicBezTo>
                    <a:pt x="19" y="558"/>
                    <a:pt x="20" y="558"/>
                    <a:pt x="32" y="552"/>
                  </a:cubicBezTo>
                  <a:close/>
                  <a:moveTo>
                    <a:pt x="473" y="747"/>
                  </a:moveTo>
                  <a:cubicBezTo>
                    <a:pt x="486" y="747"/>
                    <a:pt x="501" y="747"/>
                    <a:pt x="501" y="727"/>
                  </a:cubicBezTo>
                  <a:cubicBezTo>
                    <a:pt x="501" y="707"/>
                    <a:pt x="484" y="707"/>
                    <a:pt x="473" y="707"/>
                  </a:cubicBezTo>
                  <a:lnTo>
                    <a:pt x="30" y="707"/>
                  </a:lnTo>
                  <a:cubicBezTo>
                    <a:pt x="17" y="707"/>
                    <a:pt x="0" y="707"/>
                    <a:pt x="0" y="727"/>
                  </a:cubicBezTo>
                  <a:cubicBezTo>
                    <a:pt x="0" y="747"/>
                    <a:pt x="15" y="747"/>
                    <a:pt x="28" y="7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0EE795D-F0B0-E04D-838B-D0668D930312}"/>
                </a:ext>
              </a:extLst>
            </p:cNvPr>
            <p:cNvSpPr/>
            <p:nvPr/>
          </p:nvSpPr>
          <p:spPr>
            <a:xfrm>
              <a:off x="4665240" y="5068800"/>
              <a:ext cx="210240" cy="244800"/>
            </a:xfrm>
            <a:custGeom>
              <a:avLst/>
              <a:gdLst/>
              <a:ahLst/>
              <a:cxnLst>
                <a:cxn ang="3cd4">
                  <a:pos x="hc" y="t"/>
                </a:cxn>
                <a:cxn ang="cd2">
                  <a:pos x="l" y="vc"/>
                </a:cxn>
                <a:cxn ang="cd4">
                  <a:pos x="hc" y="b"/>
                </a:cxn>
                <a:cxn ang="0">
                  <a:pos x="r" y="vc"/>
                </a:cxn>
              </a:cxnLst>
              <a:rect l="l" t="t" r="r" b="b"/>
              <a:pathLst>
                <a:path w="585" h="681">
                  <a:moveTo>
                    <a:pt x="469" y="109"/>
                  </a:moveTo>
                  <a:cubicBezTo>
                    <a:pt x="510" y="35"/>
                    <a:pt x="544" y="33"/>
                    <a:pt x="575" y="31"/>
                  </a:cubicBezTo>
                  <a:cubicBezTo>
                    <a:pt x="585" y="28"/>
                    <a:pt x="585" y="13"/>
                    <a:pt x="585" y="11"/>
                  </a:cubicBezTo>
                  <a:cubicBezTo>
                    <a:pt x="585" y="4"/>
                    <a:pt x="581" y="0"/>
                    <a:pt x="575" y="0"/>
                  </a:cubicBezTo>
                  <a:cubicBezTo>
                    <a:pt x="553" y="0"/>
                    <a:pt x="529" y="2"/>
                    <a:pt x="506" y="2"/>
                  </a:cubicBezTo>
                  <a:cubicBezTo>
                    <a:pt x="480" y="2"/>
                    <a:pt x="452" y="0"/>
                    <a:pt x="426" y="0"/>
                  </a:cubicBezTo>
                  <a:cubicBezTo>
                    <a:pt x="421" y="0"/>
                    <a:pt x="410" y="0"/>
                    <a:pt x="410" y="18"/>
                  </a:cubicBezTo>
                  <a:cubicBezTo>
                    <a:pt x="410" y="28"/>
                    <a:pt x="417" y="31"/>
                    <a:pt x="423" y="31"/>
                  </a:cubicBezTo>
                  <a:cubicBezTo>
                    <a:pt x="445" y="33"/>
                    <a:pt x="462" y="42"/>
                    <a:pt x="462" y="61"/>
                  </a:cubicBezTo>
                  <a:cubicBezTo>
                    <a:pt x="462" y="77"/>
                    <a:pt x="449" y="99"/>
                    <a:pt x="449" y="99"/>
                  </a:cubicBezTo>
                  <a:lnTo>
                    <a:pt x="197" y="569"/>
                  </a:lnTo>
                  <a:lnTo>
                    <a:pt x="141" y="59"/>
                  </a:lnTo>
                  <a:cubicBezTo>
                    <a:pt x="141" y="42"/>
                    <a:pt x="160" y="31"/>
                    <a:pt x="197" y="31"/>
                  </a:cubicBezTo>
                  <a:cubicBezTo>
                    <a:pt x="208" y="31"/>
                    <a:pt x="218" y="31"/>
                    <a:pt x="218" y="11"/>
                  </a:cubicBezTo>
                  <a:cubicBezTo>
                    <a:pt x="218" y="2"/>
                    <a:pt x="212" y="0"/>
                    <a:pt x="207" y="0"/>
                  </a:cubicBezTo>
                  <a:cubicBezTo>
                    <a:pt x="173" y="0"/>
                    <a:pt x="138" y="2"/>
                    <a:pt x="104" y="2"/>
                  </a:cubicBezTo>
                  <a:cubicBezTo>
                    <a:pt x="89" y="2"/>
                    <a:pt x="74" y="2"/>
                    <a:pt x="60" y="2"/>
                  </a:cubicBezTo>
                  <a:cubicBezTo>
                    <a:pt x="45" y="2"/>
                    <a:pt x="30" y="0"/>
                    <a:pt x="15" y="0"/>
                  </a:cubicBezTo>
                  <a:cubicBezTo>
                    <a:pt x="9" y="0"/>
                    <a:pt x="0" y="0"/>
                    <a:pt x="0" y="18"/>
                  </a:cubicBezTo>
                  <a:cubicBezTo>
                    <a:pt x="0" y="31"/>
                    <a:pt x="7" y="31"/>
                    <a:pt x="20" y="31"/>
                  </a:cubicBezTo>
                  <a:cubicBezTo>
                    <a:pt x="67" y="31"/>
                    <a:pt x="67" y="39"/>
                    <a:pt x="69" y="64"/>
                  </a:cubicBezTo>
                  <a:lnTo>
                    <a:pt x="134" y="659"/>
                  </a:lnTo>
                  <a:cubicBezTo>
                    <a:pt x="138" y="677"/>
                    <a:pt x="140" y="681"/>
                    <a:pt x="151" y="681"/>
                  </a:cubicBezTo>
                  <a:cubicBezTo>
                    <a:pt x="164" y="681"/>
                    <a:pt x="168" y="677"/>
                    <a:pt x="173" y="6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0718F88D-1E1A-F742-8289-89DBDB7A24BD}"/>
                </a:ext>
              </a:extLst>
            </p:cNvPr>
            <p:cNvSpPr/>
            <p:nvPr/>
          </p:nvSpPr>
          <p:spPr>
            <a:xfrm>
              <a:off x="4894200" y="5058000"/>
              <a:ext cx="123480" cy="107640"/>
            </a:xfrm>
            <a:custGeom>
              <a:avLst/>
              <a:gdLst/>
              <a:ahLst/>
              <a:cxnLst>
                <a:cxn ang="3cd4">
                  <a:pos x="hc" y="t"/>
                </a:cxn>
                <a:cxn ang="cd2">
                  <a:pos x="l" y="vc"/>
                </a:cxn>
                <a:cxn ang="cd4">
                  <a:pos x="hc" y="b"/>
                </a:cxn>
                <a:cxn ang="0">
                  <a:pos x="r" y="vc"/>
                </a:cxn>
              </a:cxnLst>
              <a:rect l="l" t="t" r="r" b="b"/>
              <a:pathLst>
                <a:path w="344" h="300">
                  <a:moveTo>
                    <a:pt x="153" y="46"/>
                  </a:moveTo>
                  <a:lnTo>
                    <a:pt x="222" y="46"/>
                  </a:lnTo>
                  <a:cubicBezTo>
                    <a:pt x="212" y="88"/>
                    <a:pt x="201" y="149"/>
                    <a:pt x="201" y="201"/>
                  </a:cubicBezTo>
                  <a:cubicBezTo>
                    <a:pt x="201" y="230"/>
                    <a:pt x="203" y="247"/>
                    <a:pt x="207" y="263"/>
                  </a:cubicBezTo>
                  <a:cubicBezTo>
                    <a:pt x="216" y="296"/>
                    <a:pt x="223" y="300"/>
                    <a:pt x="233" y="300"/>
                  </a:cubicBezTo>
                  <a:cubicBezTo>
                    <a:pt x="246" y="300"/>
                    <a:pt x="259" y="285"/>
                    <a:pt x="259" y="269"/>
                  </a:cubicBezTo>
                  <a:cubicBezTo>
                    <a:pt x="259" y="263"/>
                    <a:pt x="259" y="261"/>
                    <a:pt x="255" y="254"/>
                  </a:cubicBezTo>
                  <a:cubicBezTo>
                    <a:pt x="244" y="228"/>
                    <a:pt x="235" y="190"/>
                    <a:pt x="235" y="134"/>
                  </a:cubicBezTo>
                  <a:cubicBezTo>
                    <a:pt x="235" y="120"/>
                    <a:pt x="235" y="94"/>
                    <a:pt x="242" y="46"/>
                  </a:cubicBezTo>
                  <a:lnTo>
                    <a:pt x="313" y="46"/>
                  </a:lnTo>
                  <a:cubicBezTo>
                    <a:pt x="324" y="46"/>
                    <a:pt x="329" y="46"/>
                    <a:pt x="335" y="42"/>
                  </a:cubicBezTo>
                  <a:cubicBezTo>
                    <a:pt x="343" y="33"/>
                    <a:pt x="344" y="24"/>
                    <a:pt x="344" y="20"/>
                  </a:cubicBezTo>
                  <a:cubicBezTo>
                    <a:pt x="344" y="0"/>
                    <a:pt x="329" y="0"/>
                    <a:pt x="320" y="0"/>
                  </a:cubicBezTo>
                  <a:lnTo>
                    <a:pt x="102" y="0"/>
                  </a:lnTo>
                  <a:cubicBezTo>
                    <a:pt x="80" y="0"/>
                    <a:pt x="63" y="7"/>
                    <a:pt x="37" y="35"/>
                  </a:cubicBezTo>
                  <a:cubicBezTo>
                    <a:pt x="22" y="50"/>
                    <a:pt x="0" y="88"/>
                    <a:pt x="0" y="92"/>
                  </a:cubicBezTo>
                  <a:cubicBezTo>
                    <a:pt x="0" y="101"/>
                    <a:pt x="7" y="101"/>
                    <a:pt x="9" y="101"/>
                  </a:cubicBezTo>
                  <a:cubicBezTo>
                    <a:pt x="17" y="101"/>
                    <a:pt x="17" y="101"/>
                    <a:pt x="20" y="94"/>
                  </a:cubicBezTo>
                  <a:cubicBezTo>
                    <a:pt x="50" y="46"/>
                    <a:pt x="86" y="46"/>
                    <a:pt x="99" y="46"/>
                  </a:cubicBezTo>
                  <a:lnTo>
                    <a:pt x="132" y="46"/>
                  </a:lnTo>
                  <a:cubicBezTo>
                    <a:pt x="115" y="120"/>
                    <a:pt x="84" y="201"/>
                    <a:pt x="67" y="241"/>
                  </a:cubicBezTo>
                  <a:cubicBezTo>
                    <a:pt x="63" y="250"/>
                    <a:pt x="58" y="265"/>
                    <a:pt x="56" y="267"/>
                  </a:cubicBezTo>
                  <a:cubicBezTo>
                    <a:pt x="56" y="269"/>
                    <a:pt x="54" y="274"/>
                    <a:pt x="54" y="278"/>
                  </a:cubicBezTo>
                  <a:cubicBezTo>
                    <a:pt x="54" y="289"/>
                    <a:pt x="61" y="300"/>
                    <a:pt x="74" y="300"/>
                  </a:cubicBezTo>
                  <a:cubicBezTo>
                    <a:pt x="97" y="300"/>
                    <a:pt x="104" y="269"/>
                    <a:pt x="117" y="2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E55C3B98-C0B0-464B-B342-DF9C8B1020DA}"/>
                </a:ext>
              </a:extLst>
            </p:cNvPr>
            <p:cNvSpPr/>
            <p:nvPr/>
          </p:nvSpPr>
          <p:spPr>
            <a:xfrm>
              <a:off x="50738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AA3B4E9B-2432-164D-897E-04DE7A8FAC77}"/>
                </a:ext>
              </a:extLst>
            </p:cNvPr>
            <p:cNvSpPr/>
            <p:nvPr/>
          </p:nvSpPr>
          <p:spPr>
            <a:xfrm>
              <a:off x="517428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63E5FE3A-CEF6-164D-BEBB-D04C1C71A44F}"/>
                </a:ext>
              </a:extLst>
            </p:cNvPr>
            <p:cNvSpPr/>
            <p:nvPr/>
          </p:nvSpPr>
          <p:spPr>
            <a:xfrm>
              <a:off x="5313240"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81BF1EED-2452-5E4E-9043-DB9353E1FCC2}"/>
                </a:ext>
              </a:extLst>
            </p:cNvPr>
            <p:cNvSpPr/>
            <p:nvPr/>
          </p:nvSpPr>
          <p:spPr>
            <a:xfrm>
              <a:off x="5435640" y="5268239"/>
              <a:ext cx="34560" cy="103680"/>
            </a:xfrm>
            <a:custGeom>
              <a:avLst/>
              <a:gdLst/>
              <a:ahLst/>
              <a:cxnLst>
                <a:cxn ang="3cd4">
                  <a:pos x="hc" y="t"/>
                </a:cxn>
                <a:cxn ang="cd2">
                  <a:pos x="l" y="vc"/>
                </a:cxn>
                <a:cxn ang="cd4">
                  <a:pos x="hc" y="b"/>
                </a:cxn>
                <a:cxn ang="0">
                  <a:pos x="r" y="vc"/>
                </a:cxn>
              </a:cxnLst>
              <a:rect l="l" t="t" r="r" b="b"/>
              <a:pathLst>
                <a:path w="97" h="289">
                  <a:moveTo>
                    <a:pt x="97" y="101"/>
                  </a:moveTo>
                  <a:cubicBezTo>
                    <a:pt x="97" y="37"/>
                    <a:pt x="76" y="0"/>
                    <a:pt x="45" y="0"/>
                  </a:cubicBezTo>
                  <a:cubicBezTo>
                    <a:pt x="17" y="0"/>
                    <a:pt x="0" y="24"/>
                    <a:pt x="0" y="50"/>
                  </a:cubicBezTo>
                  <a:cubicBezTo>
                    <a:pt x="0" y="77"/>
                    <a:pt x="17" y="103"/>
                    <a:pt x="45" y="103"/>
                  </a:cubicBezTo>
                  <a:cubicBezTo>
                    <a:pt x="54" y="103"/>
                    <a:pt x="65" y="99"/>
                    <a:pt x="73" y="90"/>
                  </a:cubicBezTo>
                  <a:cubicBezTo>
                    <a:pt x="76" y="88"/>
                    <a:pt x="76" y="88"/>
                    <a:pt x="78" y="88"/>
                  </a:cubicBezTo>
                  <a:cubicBezTo>
                    <a:pt x="78" y="88"/>
                    <a:pt x="80" y="88"/>
                    <a:pt x="80" y="101"/>
                  </a:cubicBezTo>
                  <a:cubicBezTo>
                    <a:pt x="80" y="173"/>
                    <a:pt x="50" y="232"/>
                    <a:pt x="22" y="263"/>
                  </a:cubicBezTo>
                  <a:cubicBezTo>
                    <a:pt x="13" y="274"/>
                    <a:pt x="13" y="276"/>
                    <a:pt x="13" y="278"/>
                  </a:cubicBezTo>
                  <a:cubicBezTo>
                    <a:pt x="13" y="287"/>
                    <a:pt x="17" y="289"/>
                    <a:pt x="22" y="289"/>
                  </a:cubicBezTo>
                  <a:cubicBezTo>
                    <a:pt x="32" y="289"/>
                    <a:pt x="97" y="215"/>
                    <a:pt x="97"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885F6A38-2509-BB48-A84C-31B91F248255}"/>
                </a:ext>
              </a:extLst>
            </p:cNvPr>
            <p:cNvSpPr/>
            <p:nvPr/>
          </p:nvSpPr>
          <p:spPr>
            <a:xfrm>
              <a:off x="5541120" y="5064840"/>
              <a:ext cx="163800" cy="248760"/>
            </a:xfrm>
            <a:custGeom>
              <a:avLst/>
              <a:gdLst/>
              <a:ahLst/>
              <a:cxnLst>
                <a:cxn ang="3cd4">
                  <a:pos x="hc" y="t"/>
                </a:cxn>
                <a:cxn ang="cd2">
                  <a:pos x="l" y="vc"/>
                </a:cxn>
                <a:cxn ang="cd4">
                  <a:pos x="hc" y="b"/>
                </a:cxn>
                <a:cxn ang="0">
                  <a:pos x="r" y="vc"/>
                </a:cxn>
              </a:cxnLst>
              <a:rect l="l" t="t" r="r" b="b"/>
              <a:pathLst>
                <a:path w="456" h="692">
                  <a:moveTo>
                    <a:pt x="452" y="37"/>
                  </a:moveTo>
                  <a:cubicBezTo>
                    <a:pt x="456" y="26"/>
                    <a:pt x="456" y="24"/>
                    <a:pt x="456" y="20"/>
                  </a:cubicBezTo>
                  <a:cubicBezTo>
                    <a:pt x="456" y="9"/>
                    <a:pt x="450" y="0"/>
                    <a:pt x="439" y="0"/>
                  </a:cubicBezTo>
                  <a:cubicBezTo>
                    <a:pt x="430" y="0"/>
                    <a:pt x="424" y="11"/>
                    <a:pt x="421" y="22"/>
                  </a:cubicBezTo>
                  <a:lnTo>
                    <a:pt x="354" y="234"/>
                  </a:lnTo>
                  <a:lnTo>
                    <a:pt x="104" y="234"/>
                  </a:lnTo>
                  <a:lnTo>
                    <a:pt x="35" y="22"/>
                  </a:lnTo>
                  <a:cubicBezTo>
                    <a:pt x="32" y="9"/>
                    <a:pt x="28" y="0"/>
                    <a:pt x="17" y="0"/>
                  </a:cubicBezTo>
                  <a:cubicBezTo>
                    <a:pt x="7" y="0"/>
                    <a:pt x="0" y="9"/>
                    <a:pt x="0" y="20"/>
                  </a:cubicBezTo>
                  <a:cubicBezTo>
                    <a:pt x="0" y="22"/>
                    <a:pt x="0" y="24"/>
                    <a:pt x="6" y="37"/>
                  </a:cubicBezTo>
                  <a:lnTo>
                    <a:pt x="208" y="668"/>
                  </a:lnTo>
                  <a:cubicBezTo>
                    <a:pt x="214" y="683"/>
                    <a:pt x="218" y="692"/>
                    <a:pt x="229" y="692"/>
                  </a:cubicBezTo>
                  <a:cubicBezTo>
                    <a:pt x="240" y="692"/>
                    <a:pt x="244" y="681"/>
                    <a:pt x="246" y="670"/>
                  </a:cubicBezTo>
                  <a:close/>
                  <a:moveTo>
                    <a:pt x="117" y="274"/>
                  </a:moveTo>
                  <a:lnTo>
                    <a:pt x="341" y="274"/>
                  </a:lnTo>
                  <a:lnTo>
                    <a:pt x="229" y="61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7613B2DF-CA9A-0840-9630-53058D2ECA32}"/>
                </a:ext>
              </a:extLst>
            </p:cNvPr>
            <p:cNvSpPr/>
            <p:nvPr/>
          </p:nvSpPr>
          <p:spPr>
            <a:xfrm>
              <a:off x="571932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5B93B429-34D6-4A4B-A38A-46121E285B39}"/>
                </a:ext>
              </a:extLst>
            </p:cNvPr>
            <p:cNvSpPr/>
            <p:nvPr/>
          </p:nvSpPr>
          <p:spPr>
            <a:xfrm>
              <a:off x="5947919" y="5117760"/>
              <a:ext cx="147600" cy="201600"/>
            </a:xfrm>
            <a:custGeom>
              <a:avLst/>
              <a:gdLst/>
              <a:ahLst/>
              <a:cxnLst>
                <a:cxn ang="3cd4">
                  <a:pos x="hc" y="t"/>
                </a:cxn>
                <a:cxn ang="cd2">
                  <a:pos x="l" y="vc"/>
                </a:cxn>
                <a:cxn ang="cd4">
                  <a:pos x="hc" y="b"/>
                </a:cxn>
                <a:cxn ang="0">
                  <a:pos x="r" y="vc"/>
                </a:cxn>
              </a:cxnLst>
              <a:rect l="l" t="t" r="r" b="b"/>
              <a:pathLst>
                <a:path w="411" h="561">
                  <a:moveTo>
                    <a:pt x="382" y="300"/>
                  </a:moveTo>
                  <a:cubicBezTo>
                    <a:pt x="396" y="300"/>
                    <a:pt x="411" y="300"/>
                    <a:pt x="411" y="280"/>
                  </a:cubicBezTo>
                  <a:cubicBezTo>
                    <a:pt x="411" y="261"/>
                    <a:pt x="396" y="261"/>
                    <a:pt x="382" y="261"/>
                  </a:cubicBezTo>
                  <a:lnTo>
                    <a:pt x="34" y="261"/>
                  </a:lnTo>
                  <a:cubicBezTo>
                    <a:pt x="43" y="131"/>
                    <a:pt x="138" y="39"/>
                    <a:pt x="253" y="39"/>
                  </a:cubicBezTo>
                  <a:lnTo>
                    <a:pt x="382" y="39"/>
                  </a:lnTo>
                  <a:cubicBezTo>
                    <a:pt x="396" y="39"/>
                    <a:pt x="411" y="39"/>
                    <a:pt x="411" y="20"/>
                  </a:cubicBezTo>
                  <a:cubicBezTo>
                    <a:pt x="411" y="0"/>
                    <a:pt x="396" y="0"/>
                    <a:pt x="382" y="0"/>
                  </a:cubicBezTo>
                  <a:lnTo>
                    <a:pt x="251" y="0"/>
                  </a:lnTo>
                  <a:cubicBezTo>
                    <a:pt x="112" y="0"/>
                    <a:pt x="0" y="125"/>
                    <a:pt x="0" y="280"/>
                  </a:cubicBezTo>
                  <a:cubicBezTo>
                    <a:pt x="0" y="434"/>
                    <a:pt x="112" y="561"/>
                    <a:pt x="251" y="561"/>
                  </a:cubicBezTo>
                  <a:lnTo>
                    <a:pt x="382" y="561"/>
                  </a:lnTo>
                  <a:cubicBezTo>
                    <a:pt x="396" y="561"/>
                    <a:pt x="411" y="561"/>
                    <a:pt x="411" y="541"/>
                  </a:cubicBezTo>
                  <a:cubicBezTo>
                    <a:pt x="411" y="521"/>
                    <a:pt x="396" y="521"/>
                    <a:pt x="382" y="521"/>
                  </a:cubicBezTo>
                  <a:lnTo>
                    <a:pt x="253" y="521"/>
                  </a:lnTo>
                  <a:cubicBezTo>
                    <a:pt x="138" y="521"/>
                    <a:pt x="43" y="429"/>
                    <a:pt x="34" y="3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2E5D6EEB-7944-5440-AD40-2331CBC54931}"/>
                </a:ext>
              </a:extLst>
            </p:cNvPr>
            <p:cNvSpPr/>
            <p:nvPr/>
          </p:nvSpPr>
          <p:spPr>
            <a:xfrm>
              <a:off x="6205680" y="5060880"/>
              <a:ext cx="183960" cy="252000"/>
            </a:xfrm>
            <a:custGeom>
              <a:avLst/>
              <a:gdLst/>
              <a:ahLst/>
              <a:cxnLst>
                <a:cxn ang="3cd4">
                  <a:pos x="hc" y="t"/>
                </a:cxn>
                <a:cxn ang="cd2">
                  <a:pos x="l" y="vc"/>
                </a:cxn>
                <a:cxn ang="cd4">
                  <a:pos x="hc" y="b"/>
                </a:cxn>
                <a:cxn ang="0">
                  <a:pos x="r" y="vc"/>
                </a:cxn>
              </a:cxnLst>
              <a:rect l="l" t="t" r="r" b="b"/>
              <a:pathLst>
                <a:path w="512" h="701">
                  <a:moveTo>
                    <a:pt x="80" y="469"/>
                  </a:moveTo>
                  <a:cubicBezTo>
                    <a:pt x="89" y="464"/>
                    <a:pt x="119" y="442"/>
                    <a:pt x="119" y="429"/>
                  </a:cubicBezTo>
                  <a:cubicBezTo>
                    <a:pt x="119" y="423"/>
                    <a:pt x="114" y="423"/>
                    <a:pt x="108" y="423"/>
                  </a:cubicBezTo>
                  <a:cubicBezTo>
                    <a:pt x="80" y="423"/>
                    <a:pt x="0" y="464"/>
                    <a:pt x="0" y="561"/>
                  </a:cubicBezTo>
                  <a:cubicBezTo>
                    <a:pt x="0" y="631"/>
                    <a:pt x="67" y="701"/>
                    <a:pt x="168" y="701"/>
                  </a:cubicBezTo>
                  <a:cubicBezTo>
                    <a:pt x="300" y="701"/>
                    <a:pt x="456" y="593"/>
                    <a:pt x="456" y="462"/>
                  </a:cubicBezTo>
                  <a:cubicBezTo>
                    <a:pt x="456" y="370"/>
                    <a:pt x="374" y="326"/>
                    <a:pt x="307" y="291"/>
                  </a:cubicBezTo>
                  <a:cubicBezTo>
                    <a:pt x="249" y="261"/>
                    <a:pt x="212" y="219"/>
                    <a:pt x="212" y="164"/>
                  </a:cubicBezTo>
                  <a:cubicBezTo>
                    <a:pt x="212" y="145"/>
                    <a:pt x="220" y="107"/>
                    <a:pt x="244" y="81"/>
                  </a:cubicBezTo>
                  <a:cubicBezTo>
                    <a:pt x="270" y="57"/>
                    <a:pt x="315" y="53"/>
                    <a:pt x="328" y="53"/>
                  </a:cubicBezTo>
                  <a:cubicBezTo>
                    <a:pt x="335" y="53"/>
                    <a:pt x="370" y="55"/>
                    <a:pt x="406" y="72"/>
                  </a:cubicBezTo>
                  <a:cubicBezTo>
                    <a:pt x="421" y="81"/>
                    <a:pt x="443" y="92"/>
                    <a:pt x="443" y="134"/>
                  </a:cubicBezTo>
                  <a:cubicBezTo>
                    <a:pt x="443" y="147"/>
                    <a:pt x="441" y="153"/>
                    <a:pt x="439" y="162"/>
                  </a:cubicBezTo>
                  <a:cubicBezTo>
                    <a:pt x="437" y="166"/>
                    <a:pt x="437" y="171"/>
                    <a:pt x="437" y="173"/>
                  </a:cubicBezTo>
                  <a:cubicBezTo>
                    <a:pt x="437" y="180"/>
                    <a:pt x="443" y="180"/>
                    <a:pt x="445" y="180"/>
                  </a:cubicBezTo>
                  <a:cubicBezTo>
                    <a:pt x="456" y="180"/>
                    <a:pt x="477" y="171"/>
                    <a:pt x="493" y="153"/>
                  </a:cubicBezTo>
                  <a:cubicBezTo>
                    <a:pt x="503" y="145"/>
                    <a:pt x="512" y="131"/>
                    <a:pt x="512" y="94"/>
                  </a:cubicBezTo>
                  <a:cubicBezTo>
                    <a:pt x="512" y="46"/>
                    <a:pt x="491" y="33"/>
                    <a:pt x="469" y="22"/>
                  </a:cubicBezTo>
                  <a:cubicBezTo>
                    <a:pt x="430" y="0"/>
                    <a:pt x="393" y="0"/>
                    <a:pt x="382" y="0"/>
                  </a:cubicBezTo>
                  <a:cubicBezTo>
                    <a:pt x="274" y="0"/>
                    <a:pt x="141" y="96"/>
                    <a:pt x="141" y="206"/>
                  </a:cubicBezTo>
                  <a:cubicBezTo>
                    <a:pt x="141" y="287"/>
                    <a:pt x="214" y="326"/>
                    <a:pt x="253" y="346"/>
                  </a:cubicBezTo>
                  <a:cubicBezTo>
                    <a:pt x="311" y="377"/>
                    <a:pt x="385" y="423"/>
                    <a:pt x="385" y="504"/>
                  </a:cubicBezTo>
                  <a:cubicBezTo>
                    <a:pt x="385" y="567"/>
                    <a:pt x="346" y="648"/>
                    <a:pt x="222" y="648"/>
                  </a:cubicBezTo>
                  <a:cubicBezTo>
                    <a:pt x="138" y="648"/>
                    <a:pt x="69" y="585"/>
                    <a:pt x="69" y="519"/>
                  </a:cubicBezTo>
                  <a:cubicBezTo>
                    <a:pt x="69" y="501"/>
                    <a:pt x="74" y="484"/>
                    <a:pt x="80"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5" name="Group 104" descr="28§display§V^{\pi'}(s) \geq V^\pi(s), \forall s \in \mathcal{S}§svg§600§FALSE" title="TexMaths">
            <a:extLst>
              <a:ext uri="{FF2B5EF4-FFF2-40B4-BE49-F238E27FC236}">
                <a16:creationId xmlns:a16="http://schemas.microsoft.com/office/drawing/2014/main" id="{A363CDC1-3A12-0649-89F1-75E0FB7CC245}"/>
              </a:ext>
            </a:extLst>
          </p:cNvPr>
          <p:cNvGrpSpPr/>
          <p:nvPr/>
        </p:nvGrpSpPr>
        <p:grpSpPr>
          <a:xfrm>
            <a:off x="1999801" y="6520617"/>
            <a:ext cx="3291479" cy="459720"/>
            <a:chOff x="1999800" y="5849279"/>
            <a:chExt cx="3291479" cy="459720"/>
          </a:xfrm>
        </p:grpSpPr>
        <p:sp>
          <p:nvSpPr>
            <p:cNvPr id="106" name="Freeform 105">
              <a:extLst>
                <a:ext uri="{FF2B5EF4-FFF2-40B4-BE49-F238E27FC236}">
                  <a16:creationId xmlns:a16="http://schemas.microsoft.com/office/drawing/2014/main" id="{9FA96141-D0CE-8C4C-9B13-E70B4FB87681}"/>
                </a:ext>
              </a:extLst>
            </p:cNvPr>
            <p:cNvSpPr/>
            <p:nvPr/>
          </p:nvSpPr>
          <p:spPr>
            <a:xfrm>
              <a:off x="1999800" y="5850000"/>
              <a:ext cx="3291479" cy="458999"/>
            </a:xfrm>
            <a:custGeom>
              <a:avLst/>
              <a:gdLst/>
              <a:ahLst/>
              <a:cxnLst>
                <a:cxn ang="3cd4">
                  <a:pos x="hc" y="t"/>
                </a:cxn>
                <a:cxn ang="cd2">
                  <a:pos x="l" y="vc"/>
                </a:cxn>
                <a:cxn ang="cd4">
                  <a:pos x="hc" y="b"/>
                </a:cxn>
                <a:cxn ang="0">
                  <a:pos x="r" y="vc"/>
                </a:cxn>
              </a:cxnLst>
              <a:rect l="l" t="t" r="r" b="b"/>
              <a:pathLst>
                <a:path w="9144" h="1276">
                  <a:moveTo>
                    <a:pt x="4573" y="1276"/>
                  </a:moveTo>
                  <a:lnTo>
                    <a:pt x="0" y="1276"/>
                  </a:lnTo>
                  <a:lnTo>
                    <a:pt x="0" y="0"/>
                  </a:lnTo>
                  <a:lnTo>
                    <a:pt x="9144" y="0"/>
                  </a:lnTo>
                  <a:lnTo>
                    <a:pt x="9144" y="12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F246358B-7FE6-1145-BBE8-A6FF967334D3}"/>
                </a:ext>
              </a:extLst>
            </p:cNvPr>
            <p:cNvSpPr/>
            <p:nvPr/>
          </p:nvSpPr>
          <p:spPr>
            <a:xfrm>
              <a:off x="2018160" y="5963760"/>
              <a:ext cx="231480" cy="261360"/>
            </a:xfrm>
            <a:custGeom>
              <a:avLst/>
              <a:gdLst/>
              <a:ahLst/>
              <a:cxnLst>
                <a:cxn ang="3cd4">
                  <a:pos x="hc" y="t"/>
                </a:cxn>
                <a:cxn ang="cd2">
                  <a:pos x="l" y="vc"/>
                </a:cxn>
                <a:cxn ang="cd4">
                  <a:pos x="hc" y="b"/>
                </a:cxn>
                <a:cxn ang="0">
                  <a:pos x="r" y="vc"/>
                </a:cxn>
              </a:cxnLst>
              <a:rect l="l" t="t" r="r" b="b"/>
              <a:pathLst>
                <a:path w="644" h="727">
                  <a:moveTo>
                    <a:pt x="517" y="117"/>
                  </a:moveTo>
                  <a:cubicBezTo>
                    <a:pt x="562" y="37"/>
                    <a:pt x="599" y="35"/>
                    <a:pt x="634" y="33"/>
                  </a:cubicBezTo>
                  <a:cubicBezTo>
                    <a:pt x="644" y="30"/>
                    <a:pt x="644" y="14"/>
                    <a:pt x="644" y="12"/>
                  </a:cubicBezTo>
                  <a:cubicBezTo>
                    <a:pt x="644" y="5"/>
                    <a:pt x="640" y="0"/>
                    <a:pt x="634" y="0"/>
                  </a:cubicBezTo>
                  <a:cubicBezTo>
                    <a:pt x="610" y="0"/>
                    <a:pt x="583" y="2"/>
                    <a:pt x="558" y="2"/>
                  </a:cubicBezTo>
                  <a:cubicBezTo>
                    <a:pt x="530" y="2"/>
                    <a:pt x="499" y="0"/>
                    <a:pt x="470" y="0"/>
                  </a:cubicBezTo>
                  <a:cubicBezTo>
                    <a:pt x="464" y="0"/>
                    <a:pt x="452" y="0"/>
                    <a:pt x="452" y="19"/>
                  </a:cubicBezTo>
                  <a:cubicBezTo>
                    <a:pt x="452" y="30"/>
                    <a:pt x="460" y="33"/>
                    <a:pt x="466" y="33"/>
                  </a:cubicBezTo>
                  <a:cubicBezTo>
                    <a:pt x="491" y="35"/>
                    <a:pt x="509" y="44"/>
                    <a:pt x="509" y="65"/>
                  </a:cubicBezTo>
                  <a:cubicBezTo>
                    <a:pt x="509" y="82"/>
                    <a:pt x="495" y="105"/>
                    <a:pt x="495" y="105"/>
                  </a:cubicBezTo>
                  <a:lnTo>
                    <a:pt x="218" y="607"/>
                  </a:lnTo>
                  <a:lnTo>
                    <a:pt x="156" y="63"/>
                  </a:lnTo>
                  <a:cubicBezTo>
                    <a:pt x="156" y="44"/>
                    <a:pt x="177" y="33"/>
                    <a:pt x="218" y="33"/>
                  </a:cubicBezTo>
                  <a:cubicBezTo>
                    <a:pt x="230" y="33"/>
                    <a:pt x="240" y="33"/>
                    <a:pt x="240" y="12"/>
                  </a:cubicBezTo>
                  <a:cubicBezTo>
                    <a:pt x="240" y="2"/>
                    <a:pt x="234" y="0"/>
                    <a:pt x="228" y="0"/>
                  </a:cubicBezTo>
                  <a:cubicBezTo>
                    <a:pt x="191" y="0"/>
                    <a:pt x="152" y="2"/>
                    <a:pt x="115" y="2"/>
                  </a:cubicBezTo>
                  <a:cubicBezTo>
                    <a:pt x="99" y="2"/>
                    <a:pt x="82" y="2"/>
                    <a:pt x="66" y="2"/>
                  </a:cubicBezTo>
                  <a:cubicBezTo>
                    <a:pt x="49" y="2"/>
                    <a:pt x="33" y="0"/>
                    <a:pt x="16" y="0"/>
                  </a:cubicBezTo>
                  <a:cubicBezTo>
                    <a:pt x="10" y="0"/>
                    <a:pt x="0" y="0"/>
                    <a:pt x="0" y="19"/>
                  </a:cubicBezTo>
                  <a:cubicBezTo>
                    <a:pt x="0" y="33"/>
                    <a:pt x="8" y="33"/>
                    <a:pt x="23" y="33"/>
                  </a:cubicBezTo>
                  <a:cubicBezTo>
                    <a:pt x="74" y="33"/>
                    <a:pt x="74" y="42"/>
                    <a:pt x="76" y="68"/>
                  </a:cubicBezTo>
                  <a:lnTo>
                    <a:pt x="148" y="703"/>
                  </a:lnTo>
                  <a:cubicBezTo>
                    <a:pt x="152" y="722"/>
                    <a:pt x="154" y="727"/>
                    <a:pt x="166" y="727"/>
                  </a:cubicBezTo>
                  <a:cubicBezTo>
                    <a:pt x="181" y="727"/>
                    <a:pt x="185" y="722"/>
                    <a:pt x="191" y="7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0FDCC3CF-5616-9D48-8EF2-2F8ACD78F722}"/>
                </a:ext>
              </a:extLst>
            </p:cNvPr>
            <p:cNvSpPr/>
            <p:nvPr/>
          </p:nvSpPr>
          <p:spPr>
            <a:xfrm>
              <a:off x="2270880" y="5952600"/>
              <a:ext cx="136440" cy="114840"/>
            </a:xfrm>
            <a:custGeom>
              <a:avLst/>
              <a:gdLst/>
              <a:ahLst/>
              <a:cxnLst>
                <a:cxn ang="3cd4">
                  <a:pos x="hc" y="t"/>
                </a:cxn>
                <a:cxn ang="cd2">
                  <a:pos x="l" y="vc"/>
                </a:cxn>
                <a:cxn ang="cd4">
                  <a:pos x="hc" y="b"/>
                </a:cxn>
                <a:cxn ang="0">
                  <a:pos x="r" y="vc"/>
                </a:cxn>
              </a:cxnLst>
              <a:rect l="l" t="t" r="r" b="b"/>
              <a:pathLst>
                <a:path w="380" h="320">
                  <a:moveTo>
                    <a:pt x="168" y="49"/>
                  </a:moveTo>
                  <a:lnTo>
                    <a:pt x="244" y="49"/>
                  </a:lnTo>
                  <a:cubicBezTo>
                    <a:pt x="234" y="93"/>
                    <a:pt x="222" y="159"/>
                    <a:pt x="222" y="215"/>
                  </a:cubicBezTo>
                  <a:cubicBezTo>
                    <a:pt x="222" y="245"/>
                    <a:pt x="224" y="264"/>
                    <a:pt x="228" y="280"/>
                  </a:cubicBezTo>
                  <a:cubicBezTo>
                    <a:pt x="238" y="315"/>
                    <a:pt x="246" y="320"/>
                    <a:pt x="257" y="320"/>
                  </a:cubicBezTo>
                  <a:cubicBezTo>
                    <a:pt x="271" y="320"/>
                    <a:pt x="285" y="304"/>
                    <a:pt x="285" y="287"/>
                  </a:cubicBezTo>
                  <a:cubicBezTo>
                    <a:pt x="285" y="280"/>
                    <a:pt x="285" y="278"/>
                    <a:pt x="281" y="271"/>
                  </a:cubicBezTo>
                  <a:cubicBezTo>
                    <a:pt x="269" y="243"/>
                    <a:pt x="259" y="203"/>
                    <a:pt x="259" y="143"/>
                  </a:cubicBezTo>
                  <a:cubicBezTo>
                    <a:pt x="259" y="129"/>
                    <a:pt x="259" y="100"/>
                    <a:pt x="267" y="49"/>
                  </a:cubicBezTo>
                  <a:lnTo>
                    <a:pt x="347" y="49"/>
                  </a:lnTo>
                  <a:cubicBezTo>
                    <a:pt x="357" y="49"/>
                    <a:pt x="363" y="49"/>
                    <a:pt x="369" y="44"/>
                  </a:cubicBezTo>
                  <a:cubicBezTo>
                    <a:pt x="378" y="35"/>
                    <a:pt x="380" y="26"/>
                    <a:pt x="380" y="21"/>
                  </a:cubicBezTo>
                  <a:cubicBezTo>
                    <a:pt x="380" y="0"/>
                    <a:pt x="363" y="0"/>
                    <a:pt x="353" y="0"/>
                  </a:cubicBezTo>
                  <a:lnTo>
                    <a:pt x="113" y="0"/>
                  </a:lnTo>
                  <a:cubicBezTo>
                    <a:pt x="88" y="0"/>
                    <a:pt x="70" y="7"/>
                    <a:pt x="41" y="37"/>
                  </a:cubicBezTo>
                  <a:cubicBezTo>
                    <a:pt x="25" y="54"/>
                    <a:pt x="0" y="93"/>
                    <a:pt x="0" y="98"/>
                  </a:cubicBezTo>
                  <a:cubicBezTo>
                    <a:pt x="0" y="107"/>
                    <a:pt x="8" y="107"/>
                    <a:pt x="10" y="107"/>
                  </a:cubicBezTo>
                  <a:cubicBezTo>
                    <a:pt x="18" y="107"/>
                    <a:pt x="18" y="107"/>
                    <a:pt x="23" y="100"/>
                  </a:cubicBezTo>
                  <a:cubicBezTo>
                    <a:pt x="55" y="49"/>
                    <a:pt x="94" y="49"/>
                    <a:pt x="109" y="49"/>
                  </a:cubicBezTo>
                  <a:lnTo>
                    <a:pt x="146" y="49"/>
                  </a:lnTo>
                  <a:cubicBezTo>
                    <a:pt x="127" y="129"/>
                    <a:pt x="92" y="215"/>
                    <a:pt x="74" y="257"/>
                  </a:cubicBezTo>
                  <a:cubicBezTo>
                    <a:pt x="70" y="266"/>
                    <a:pt x="64" y="283"/>
                    <a:pt x="62" y="285"/>
                  </a:cubicBezTo>
                  <a:cubicBezTo>
                    <a:pt x="62" y="287"/>
                    <a:pt x="60" y="292"/>
                    <a:pt x="60" y="297"/>
                  </a:cubicBezTo>
                  <a:cubicBezTo>
                    <a:pt x="60" y="308"/>
                    <a:pt x="68" y="320"/>
                    <a:pt x="82" y="320"/>
                  </a:cubicBezTo>
                  <a:cubicBezTo>
                    <a:pt x="107" y="320"/>
                    <a:pt x="115" y="287"/>
                    <a:pt x="12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95C8594B-4060-6443-8804-B07B5AA93817}"/>
                </a:ext>
              </a:extLst>
            </p:cNvPr>
            <p:cNvSpPr/>
            <p:nvPr/>
          </p:nvSpPr>
          <p:spPr>
            <a:xfrm>
              <a:off x="2435039" y="5849279"/>
              <a:ext cx="45360" cy="96480"/>
            </a:xfrm>
            <a:custGeom>
              <a:avLst/>
              <a:gdLst/>
              <a:ahLst/>
              <a:cxnLst>
                <a:cxn ang="3cd4">
                  <a:pos x="hc" y="t"/>
                </a:cxn>
                <a:cxn ang="cd2">
                  <a:pos x="l" y="vc"/>
                </a:cxn>
                <a:cxn ang="cd4">
                  <a:pos x="hc" y="b"/>
                </a:cxn>
                <a:cxn ang="0">
                  <a:pos x="r" y="vc"/>
                </a:cxn>
              </a:cxnLst>
              <a:rect l="l" t="t" r="r" b="b"/>
              <a:pathLst>
                <a:path w="127" h="269">
                  <a:moveTo>
                    <a:pt x="123" y="49"/>
                  </a:moveTo>
                  <a:cubicBezTo>
                    <a:pt x="123" y="49"/>
                    <a:pt x="127" y="37"/>
                    <a:pt x="127" y="30"/>
                  </a:cubicBezTo>
                  <a:cubicBezTo>
                    <a:pt x="127" y="12"/>
                    <a:pt x="113" y="0"/>
                    <a:pt x="99" y="0"/>
                  </a:cubicBezTo>
                  <a:cubicBezTo>
                    <a:pt x="80" y="0"/>
                    <a:pt x="74" y="16"/>
                    <a:pt x="72" y="23"/>
                  </a:cubicBezTo>
                  <a:lnTo>
                    <a:pt x="2" y="248"/>
                  </a:lnTo>
                  <a:cubicBezTo>
                    <a:pt x="0" y="255"/>
                    <a:pt x="0" y="255"/>
                    <a:pt x="0" y="257"/>
                  </a:cubicBezTo>
                  <a:cubicBezTo>
                    <a:pt x="0" y="264"/>
                    <a:pt x="18" y="269"/>
                    <a:pt x="21" y="269"/>
                  </a:cubicBezTo>
                  <a:cubicBezTo>
                    <a:pt x="25" y="269"/>
                    <a:pt x="25" y="266"/>
                    <a:pt x="27" y="2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15AFE97B-554E-B544-A7DC-8C00BAA92F71}"/>
                </a:ext>
              </a:extLst>
            </p:cNvPr>
            <p:cNvSpPr/>
            <p:nvPr/>
          </p:nvSpPr>
          <p:spPr>
            <a:xfrm>
              <a:off x="2557080" y="5939279"/>
              <a:ext cx="75600" cy="369719"/>
            </a:xfrm>
            <a:custGeom>
              <a:avLst/>
              <a:gdLst/>
              <a:ahLst/>
              <a:cxnLst>
                <a:cxn ang="3cd4">
                  <a:pos x="hc" y="t"/>
                </a:cxn>
                <a:cxn ang="cd2">
                  <a:pos x="l" y="vc"/>
                </a:cxn>
                <a:cxn ang="cd4">
                  <a:pos x="hc" y="b"/>
                </a:cxn>
                <a:cxn ang="0">
                  <a:pos x="r" y="vc"/>
                </a:cxn>
              </a:cxnLst>
              <a:rect l="l" t="t" r="r" b="b"/>
              <a:pathLst>
                <a:path w="211" h="1028">
                  <a:moveTo>
                    <a:pt x="211" y="1019"/>
                  </a:moveTo>
                  <a:cubicBezTo>
                    <a:pt x="211" y="1016"/>
                    <a:pt x="211" y="1014"/>
                    <a:pt x="195" y="995"/>
                  </a:cubicBezTo>
                  <a:cubicBezTo>
                    <a:pt x="82" y="867"/>
                    <a:pt x="53" y="673"/>
                    <a:pt x="53" y="514"/>
                  </a:cubicBezTo>
                  <a:cubicBezTo>
                    <a:pt x="53" y="336"/>
                    <a:pt x="88" y="157"/>
                    <a:pt x="199" y="28"/>
                  </a:cubicBezTo>
                  <a:cubicBezTo>
                    <a:pt x="211" y="16"/>
                    <a:pt x="211" y="14"/>
                    <a:pt x="211" y="9"/>
                  </a:cubicBezTo>
                  <a:cubicBezTo>
                    <a:pt x="211" y="2"/>
                    <a:pt x="207" y="0"/>
                    <a:pt x="201" y="0"/>
                  </a:cubicBezTo>
                  <a:cubicBezTo>
                    <a:pt x="193" y="0"/>
                    <a:pt x="111" y="70"/>
                    <a:pt x="57" y="201"/>
                  </a:cubicBezTo>
                  <a:cubicBezTo>
                    <a:pt x="10" y="313"/>
                    <a:pt x="0" y="428"/>
                    <a:pt x="0" y="514"/>
                  </a:cubicBezTo>
                  <a:cubicBezTo>
                    <a:pt x="0" y="596"/>
                    <a:pt x="10" y="720"/>
                    <a:pt x="60" y="836"/>
                  </a:cubicBezTo>
                  <a:cubicBezTo>
                    <a:pt x="115" y="963"/>
                    <a:pt x="193" y="1028"/>
                    <a:pt x="201" y="1028"/>
                  </a:cubicBezTo>
                  <a:cubicBezTo>
                    <a:pt x="207" y="1028"/>
                    <a:pt x="211" y="1026"/>
                    <a:pt x="211" y="101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1EA1B707-6FE5-0C40-947F-84252C5193EB}"/>
                </a:ext>
              </a:extLst>
            </p:cNvPr>
            <p:cNvSpPr/>
            <p:nvPr/>
          </p:nvSpPr>
          <p:spPr>
            <a:xfrm>
              <a:off x="266688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A5AD95A-9CC7-2848-9595-3875B5B24E18}"/>
                </a:ext>
              </a:extLst>
            </p:cNvPr>
            <p:cNvSpPr/>
            <p:nvPr/>
          </p:nvSpPr>
          <p:spPr>
            <a:xfrm>
              <a:off x="2820600" y="5939279"/>
              <a:ext cx="75600" cy="369719"/>
            </a:xfrm>
            <a:custGeom>
              <a:avLst/>
              <a:gdLst/>
              <a:ahLst/>
              <a:cxnLst>
                <a:cxn ang="3cd4">
                  <a:pos x="hc" y="t"/>
                </a:cxn>
                <a:cxn ang="cd2">
                  <a:pos x="l" y="vc"/>
                </a:cxn>
                <a:cxn ang="cd4">
                  <a:pos x="hc" y="b"/>
                </a:cxn>
                <a:cxn ang="0">
                  <a:pos x="r" y="vc"/>
                </a:cxn>
              </a:cxnLst>
              <a:rect l="l" t="t" r="r" b="b"/>
              <a:pathLst>
                <a:path w="211" h="1028">
                  <a:moveTo>
                    <a:pt x="211" y="514"/>
                  </a:moveTo>
                  <a:cubicBezTo>
                    <a:pt x="211" y="435"/>
                    <a:pt x="201" y="311"/>
                    <a:pt x="152" y="194"/>
                  </a:cubicBezTo>
                  <a:cubicBezTo>
                    <a:pt x="96" y="68"/>
                    <a:pt x="18" y="0"/>
                    <a:pt x="8" y="0"/>
                  </a:cubicBezTo>
                  <a:cubicBezTo>
                    <a:pt x="4" y="0"/>
                    <a:pt x="0" y="5"/>
                    <a:pt x="0" y="9"/>
                  </a:cubicBezTo>
                  <a:cubicBezTo>
                    <a:pt x="0" y="14"/>
                    <a:pt x="0" y="16"/>
                    <a:pt x="16" y="35"/>
                  </a:cubicBezTo>
                  <a:cubicBezTo>
                    <a:pt x="107" y="136"/>
                    <a:pt x="158" y="299"/>
                    <a:pt x="158" y="514"/>
                  </a:cubicBezTo>
                  <a:cubicBezTo>
                    <a:pt x="158" y="689"/>
                    <a:pt x="125" y="871"/>
                    <a:pt x="12" y="1000"/>
                  </a:cubicBezTo>
                  <a:cubicBezTo>
                    <a:pt x="0" y="1014"/>
                    <a:pt x="0" y="1016"/>
                    <a:pt x="0" y="1019"/>
                  </a:cubicBezTo>
                  <a:cubicBezTo>
                    <a:pt x="0" y="1026"/>
                    <a:pt x="4" y="1028"/>
                    <a:pt x="8" y="1028"/>
                  </a:cubicBezTo>
                  <a:cubicBezTo>
                    <a:pt x="18" y="1028"/>
                    <a:pt x="101" y="958"/>
                    <a:pt x="154" y="827"/>
                  </a:cubicBezTo>
                  <a:cubicBezTo>
                    <a:pt x="201" y="715"/>
                    <a:pt x="211" y="600"/>
                    <a:pt x="211" y="5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1B8EDA15-BFF8-C34B-95CA-091B13F7CB5F}"/>
                </a:ext>
              </a:extLst>
            </p:cNvPr>
            <p:cNvSpPr/>
            <p:nvPr/>
          </p:nvSpPr>
          <p:spPr>
            <a:xfrm>
              <a:off x="3044520" y="5981400"/>
              <a:ext cx="198360" cy="286560"/>
            </a:xfrm>
            <a:custGeom>
              <a:avLst/>
              <a:gdLst/>
              <a:ahLst/>
              <a:cxnLst>
                <a:cxn ang="3cd4">
                  <a:pos x="hc" y="t"/>
                </a:cxn>
                <a:cxn ang="cd2">
                  <a:pos x="l" y="vc"/>
                </a:cxn>
                <a:cxn ang="cd4">
                  <a:pos x="hc" y="b"/>
                </a:cxn>
                <a:cxn ang="0">
                  <a:pos x="r" y="vc"/>
                </a:cxn>
              </a:cxnLst>
              <a:rect l="l" t="t" r="r" b="b"/>
              <a:pathLst>
                <a:path w="552" h="797">
                  <a:moveTo>
                    <a:pt x="536" y="320"/>
                  </a:moveTo>
                  <a:cubicBezTo>
                    <a:pt x="548" y="315"/>
                    <a:pt x="552" y="308"/>
                    <a:pt x="552" y="299"/>
                  </a:cubicBezTo>
                  <a:cubicBezTo>
                    <a:pt x="552" y="287"/>
                    <a:pt x="550" y="283"/>
                    <a:pt x="536" y="276"/>
                  </a:cubicBezTo>
                  <a:lnTo>
                    <a:pt x="37" y="7"/>
                  </a:lnTo>
                  <a:cubicBezTo>
                    <a:pt x="23" y="0"/>
                    <a:pt x="21" y="0"/>
                    <a:pt x="18" y="0"/>
                  </a:cubicBezTo>
                  <a:cubicBezTo>
                    <a:pt x="6" y="0"/>
                    <a:pt x="0" y="9"/>
                    <a:pt x="0" y="21"/>
                  </a:cubicBezTo>
                  <a:cubicBezTo>
                    <a:pt x="0" y="33"/>
                    <a:pt x="6" y="37"/>
                    <a:pt x="16" y="44"/>
                  </a:cubicBezTo>
                  <a:lnTo>
                    <a:pt x="493" y="297"/>
                  </a:lnTo>
                  <a:lnTo>
                    <a:pt x="18" y="551"/>
                  </a:lnTo>
                  <a:cubicBezTo>
                    <a:pt x="0" y="561"/>
                    <a:pt x="0" y="570"/>
                    <a:pt x="0" y="575"/>
                  </a:cubicBezTo>
                  <a:cubicBezTo>
                    <a:pt x="0" y="586"/>
                    <a:pt x="8" y="596"/>
                    <a:pt x="18" y="596"/>
                  </a:cubicBezTo>
                  <a:cubicBezTo>
                    <a:pt x="21" y="596"/>
                    <a:pt x="23" y="596"/>
                    <a:pt x="35" y="589"/>
                  </a:cubicBezTo>
                  <a:close/>
                  <a:moveTo>
                    <a:pt x="521" y="797"/>
                  </a:moveTo>
                  <a:cubicBezTo>
                    <a:pt x="536" y="797"/>
                    <a:pt x="552" y="797"/>
                    <a:pt x="552" y="776"/>
                  </a:cubicBezTo>
                  <a:cubicBezTo>
                    <a:pt x="552" y="755"/>
                    <a:pt x="534" y="755"/>
                    <a:pt x="521" y="755"/>
                  </a:cubicBezTo>
                  <a:lnTo>
                    <a:pt x="33" y="755"/>
                  </a:lnTo>
                  <a:cubicBezTo>
                    <a:pt x="18" y="755"/>
                    <a:pt x="0" y="755"/>
                    <a:pt x="0" y="776"/>
                  </a:cubicBezTo>
                  <a:cubicBezTo>
                    <a:pt x="0" y="797"/>
                    <a:pt x="16" y="797"/>
                    <a:pt x="31" y="7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882085C0-2808-BD4B-B576-9CE5EF2A3466}"/>
                </a:ext>
              </a:extLst>
            </p:cNvPr>
            <p:cNvSpPr/>
            <p:nvPr/>
          </p:nvSpPr>
          <p:spPr>
            <a:xfrm>
              <a:off x="3377880" y="5963760"/>
              <a:ext cx="231480" cy="261360"/>
            </a:xfrm>
            <a:custGeom>
              <a:avLst/>
              <a:gdLst/>
              <a:ahLst/>
              <a:cxnLst>
                <a:cxn ang="3cd4">
                  <a:pos x="hc" y="t"/>
                </a:cxn>
                <a:cxn ang="cd2">
                  <a:pos x="l" y="vc"/>
                </a:cxn>
                <a:cxn ang="cd4">
                  <a:pos x="hc" y="b"/>
                </a:cxn>
                <a:cxn ang="0">
                  <a:pos x="r" y="vc"/>
                </a:cxn>
              </a:cxnLst>
              <a:rect l="l" t="t" r="r" b="b"/>
              <a:pathLst>
                <a:path w="644" h="727">
                  <a:moveTo>
                    <a:pt x="517" y="117"/>
                  </a:moveTo>
                  <a:cubicBezTo>
                    <a:pt x="562" y="37"/>
                    <a:pt x="599" y="35"/>
                    <a:pt x="634" y="33"/>
                  </a:cubicBezTo>
                  <a:cubicBezTo>
                    <a:pt x="644" y="30"/>
                    <a:pt x="644" y="14"/>
                    <a:pt x="644" y="12"/>
                  </a:cubicBezTo>
                  <a:cubicBezTo>
                    <a:pt x="644" y="5"/>
                    <a:pt x="640" y="0"/>
                    <a:pt x="634" y="0"/>
                  </a:cubicBezTo>
                  <a:cubicBezTo>
                    <a:pt x="610" y="0"/>
                    <a:pt x="583" y="2"/>
                    <a:pt x="558" y="2"/>
                  </a:cubicBezTo>
                  <a:cubicBezTo>
                    <a:pt x="530" y="2"/>
                    <a:pt x="499" y="0"/>
                    <a:pt x="470" y="0"/>
                  </a:cubicBezTo>
                  <a:cubicBezTo>
                    <a:pt x="464" y="0"/>
                    <a:pt x="452" y="0"/>
                    <a:pt x="452" y="19"/>
                  </a:cubicBezTo>
                  <a:cubicBezTo>
                    <a:pt x="452" y="30"/>
                    <a:pt x="460" y="33"/>
                    <a:pt x="466" y="33"/>
                  </a:cubicBezTo>
                  <a:cubicBezTo>
                    <a:pt x="491" y="35"/>
                    <a:pt x="509" y="44"/>
                    <a:pt x="509" y="65"/>
                  </a:cubicBezTo>
                  <a:cubicBezTo>
                    <a:pt x="509" y="82"/>
                    <a:pt x="495" y="105"/>
                    <a:pt x="495" y="105"/>
                  </a:cubicBezTo>
                  <a:lnTo>
                    <a:pt x="218" y="607"/>
                  </a:lnTo>
                  <a:lnTo>
                    <a:pt x="156" y="63"/>
                  </a:lnTo>
                  <a:cubicBezTo>
                    <a:pt x="156" y="44"/>
                    <a:pt x="177" y="33"/>
                    <a:pt x="218" y="33"/>
                  </a:cubicBezTo>
                  <a:cubicBezTo>
                    <a:pt x="230" y="33"/>
                    <a:pt x="240" y="33"/>
                    <a:pt x="240" y="12"/>
                  </a:cubicBezTo>
                  <a:cubicBezTo>
                    <a:pt x="240" y="2"/>
                    <a:pt x="234" y="0"/>
                    <a:pt x="228" y="0"/>
                  </a:cubicBezTo>
                  <a:cubicBezTo>
                    <a:pt x="191" y="0"/>
                    <a:pt x="152" y="2"/>
                    <a:pt x="115" y="2"/>
                  </a:cubicBezTo>
                  <a:cubicBezTo>
                    <a:pt x="99" y="2"/>
                    <a:pt x="82" y="2"/>
                    <a:pt x="66" y="2"/>
                  </a:cubicBezTo>
                  <a:cubicBezTo>
                    <a:pt x="49" y="2"/>
                    <a:pt x="33" y="0"/>
                    <a:pt x="16" y="0"/>
                  </a:cubicBezTo>
                  <a:cubicBezTo>
                    <a:pt x="10" y="0"/>
                    <a:pt x="0" y="0"/>
                    <a:pt x="0" y="19"/>
                  </a:cubicBezTo>
                  <a:cubicBezTo>
                    <a:pt x="0" y="33"/>
                    <a:pt x="8" y="33"/>
                    <a:pt x="23" y="33"/>
                  </a:cubicBezTo>
                  <a:cubicBezTo>
                    <a:pt x="74" y="33"/>
                    <a:pt x="74" y="42"/>
                    <a:pt x="76" y="68"/>
                  </a:cubicBezTo>
                  <a:lnTo>
                    <a:pt x="148" y="703"/>
                  </a:lnTo>
                  <a:cubicBezTo>
                    <a:pt x="152" y="722"/>
                    <a:pt x="154" y="727"/>
                    <a:pt x="166" y="727"/>
                  </a:cubicBezTo>
                  <a:cubicBezTo>
                    <a:pt x="181" y="727"/>
                    <a:pt x="185" y="722"/>
                    <a:pt x="191" y="7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EBDFFCBA-F8D0-C54F-B893-8A3BBE85AEA7}"/>
                </a:ext>
              </a:extLst>
            </p:cNvPr>
            <p:cNvSpPr/>
            <p:nvPr/>
          </p:nvSpPr>
          <p:spPr>
            <a:xfrm>
              <a:off x="3630600" y="5952600"/>
              <a:ext cx="136440" cy="114840"/>
            </a:xfrm>
            <a:custGeom>
              <a:avLst/>
              <a:gdLst/>
              <a:ahLst/>
              <a:cxnLst>
                <a:cxn ang="3cd4">
                  <a:pos x="hc" y="t"/>
                </a:cxn>
                <a:cxn ang="cd2">
                  <a:pos x="l" y="vc"/>
                </a:cxn>
                <a:cxn ang="cd4">
                  <a:pos x="hc" y="b"/>
                </a:cxn>
                <a:cxn ang="0">
                  <a:pos x="r" y="vc"/>
                </a:cxn>
              </a:cxnLst>
              <a:rect l="l" t="t" r="r" b="b"/>
              <a:pathLst>
                <a:path w="380" h="320">
                  <a:moveTo>
                    <a:pt x="168" y="49"/>
                  </a:moveTo>
                  <a:lnTo>
                    <a:pt x="244" y="49"/>
                  </a:lnTo>
                  <a:cubicBezTo>
                    <a:pt x="234" y="93"/>
                    <a:pt x="222" y="159"/>
                    <a:pt x="222" y="215"/>
                  </a:cubicBezTo>
                  <a:cubicBezTo>
                    <a:pt x="222" y="245"/>
                    <a:pt x="224" y="264"/>
                    <a:pt x="228" y="280"/>
                  </a:cubicBezTo>
                  <a:cubicBezTo>
                    <a:pt x="238" y="315"/>
                    <a:pt x="246" y="320"/>
                    <a:pt x="257" y="320"/>
                  </a:cubicBezTo>
                  <a:cubicBezTo>
                    <a:pt x="271" y="320"/>
                    <a:pt x="285" y="304"/>
                    <a:pt x="285" y="287"/>
                  </a:cubicBezTo>
                  <a:cubicBezTo>
                    <a:pt x="285" y="280"/>
                    <a:pt x="285" y="278"/>
                    <a:pt x="281" y="271"/>
                  </a:cubicBezTo>
                  <a:cubicBezTo>
                    <a:pt x="269" y="243"/>
                    <a:pt x="259" y="203"/>
                    <a:pt x="259" y="143"/>
                  </a:cubicBezTo>
                  <a:cubicBezTo>
                    <a:pt x="259" y="129"/>
                    <a:pt x="259" y="100"/>
                    <a:pt x="267" y="49"/>
                  </a:cubicBezTo>
                  <a:lnTo>
                    <a:pt x="347" y="49"/>
                  </a:lnTo>
                  <a:cubicBezTo>
                    <a:pt x="357" y="49"/>
                    <a:pt x="363" y="49"/>
                    <a:pt x="369" y="44"/>
                  </a:cubicBezTo>
                  <a:cubicBezTo>
                    <a:pt x="378" y="35"/>
                    <a:pt x="380" y="26"/>
                    <a:pt x="380" y="21"/>
                  </a:cubicBezTo>
                  <a:cubicBezTo>
                    <a:pt x="380" y="0"/>
                    <a:pt x="363" y="0"/>
                    <a:pt x="353" y="0"/>
                  </a:cubicBezTo>
                  <a:lnTo>
                    <a:pt x="113" y="0"/>
                  </a:lnTo>
                  <a:cubicBezTo>
                    <a:pt x="88" y="0"/>
                    <a:pt x="70" y="7"/>
                    <a:pt x="41" y="37"/>
                  </a:cubicBezTo>
                  <a:cubicBezTo>
                    <a:pt x="25" y="54"/>
                    <a:pt x="0" y="93"/>
                    <a:pt x="0" y="98"/>
                  </a:cubicBezTo>
                  <a:cubicBezTo>
                    <a:pt x="0" y="107"/>
                    <a:pt x="8" y="107"/>
                    <a:pt x="10" y="107"/>
                  </a:cubicBezTo>
                  <a:cubicBezTo>
                    <a:pt x="18" y="107"/>
                    <a:pt x="18" y="107"/>
                    <a:pt x="23" y="100"/>
                  </a:cubicBezTo>
                  <a:cubicBezTo>
                    <a:pt x="55" y="49"/>
                    <a:pt x="94" y="49"/>
                    <a:pt x="109" y="49"/>
                  </a:cubicBezTo>
                  <a:lnTo>
                    <a:pt x="146" y="49"/>
                  </a:lnTo>
                  <a:cubicBezTo>
                    <a:pt x="127" y="129"/>
                    <a:pt x="92" y="215"/>
                    <a:pt x="74" y="257"/>
                  </a:cubicBezTo>
                  <a:cubicBezTo>
                    <a:pt x="70" y="266"/>
                    <a:pt x="64" y="283"/>
                    <a:pt x="62" y="285"/>
                  </a:cubicBezTo>
                  <a:cubicBezTo>
                    <a:pt x="62" y="287"/>
                    <a:pt x="60" y="292"/>
                    <a:pt x="60" y="297"/>
                  </a:cubicBezTo>
                  <a:cubicBezTo>
                    <a:pt x="60" y="308"/>
                    <a:pt x="68" y="320"/>
                    <a:pt x="82" y="320"/>
                  </a:cubicBezTo>
                  <a:cubicBezTo>
                    <a:pt x="107" y="320"/>
                    <a:pt x="115" y="287"/>
                    <a:pt x="12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F8913C73-A9C5-1849-9AED-31568B02C361}"/>
                </a:ext>
              </a:extLst>
            </p:cNvPr>
            <p:cNvSpPr/>
            <p:nvPr/>
          </p:nvSpPr>
          <p:spPr>
            <a:xfrm>
              <a:off x="3828600" y="5939279"/>
              <a:ext cx="75600" cy="369719"/>
            </a:xfrm>
            <a:custGeom>
              <a:avLst/>
              <a:gdLst/>
              <a:ahLst/>
              <a:cxnLst>
                <a:cxn ang="3cd4">
                  <a:pos x="hc" y="t"/>
                </a:cxn>
                <a:cxn ang="cd2">
                  <a:pos x="l" y="vc"/>
                </a:cxn>
                <a:cxn ang="cd4">
                  <a:pos x="hc" y="b"/>
                </a:cxn>
                <a:cxn ang="0">
                  <a:pos x="r" y="vc"/>
                </a:cxn>
              </a:cxnLst>
              <a:rect l="l" t="t" r="r" b="b"/>
              <a:pathLst>
                <a:path w="211" h="1028">
                  <a:moveTo>
                    <a:pt x="211" y="1019"/>
                  </a:moveTo>
                  <a:cubicBezTo>
                    <a:pt x="211" y="1016"/>
                    <a:pt x="211" y="1014"/>
                    <a:pt x="195" y="995"/>
                  </a:cubicBezTo>
                  <a:cubicBezTo>
                    <a:pt x="82" y="867"/>
                    <a:pt x="53" y="673"/>
                    <a:pt x="53" y="514"/>
                  </a:cubicBezTo>
                  <a:cubicBezTo>
                    <a:pt x="53" y="336"/>
                    <a:pt x="88" y="157"/>
                    <a:pt x="199" y="28"/>
                  </a:cubicBezTo>
                  <a:cubicBezTo>
                    <a:pt x="211" y="16"/>
                    <a:pt x="211" y="14"/>
                    <a:pt x="211" y="9"/>
                  </a:cubicBezTo>
                  <a:cubicBezTo>
                    <a:pt x="211" y="2"/>
                    <a:pt x="207" y="0"/>
                    <a:pt x="201" y="0"/>
                  </a:cubicBezTo>
                  <a:cubicBezTo>
                    <a:pt x="193" y="0"/>
                    <a:pt x="111" y="70"/>
                    <a:pt x="57" y="201"/>
                  </a:cubicBezTo>
                  <a:cubicBezTo>
                    <a:pt x="10" y="313"/>
                    <a:pt x="0" y="428"/>
                    <a:pt x="0" y="514"/>
                  </a:cubicBezTo>
                  <a:cubicBezTo>
                    <a:pt x="0" y="596"/>
                    <a:pt x="10" y="720"/>
                    <a:pt x="60" y="836"/>
                  </a:cubicBezTo>
                  <a:cubicBezTo>
                    <a:pt x="115" y="963"/>
                    <a:pt x="193" y="1028"/>
                    <a:pt x="201" y="1028"/>
                  </a:cubicBezTo>
                  <a:cubicBezTo>
                    <a:pt x="207" y="1028"/>
                    <a:pt x="211" y="1026"/>
                    <a:pt x="211" y="101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B34FC059-3C3E-094E-8723-53CC52434643}"/>
                </a:ext>
              </a:extLst>
            </p:cNvPr>
            <p:cNvSpPr/>
            <p:nvPr/>
          </p:nvSpPr>
          <p:spPr>
            <a:xfrm>
              <a:off x="393948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153333C7-11C7-9D4E-8B98-69CAEE486EE0}"/>
                </a:ext>
              </a:extLst>
            </p:cNvPr>
            <p:cNvSpPr/>
            <p:nvPr/>
          </p:nvSpPr>
          <p:spPr>
            <a:xfrm>
              <a:off x="4092480" y="5939279"/>
              <a:ext cx="75600" cy="369719"/>
            </a:xfrm>
            <a:custGeom>
              <a:avLst/>
              <a:gdLst/>
              <a:ahLst/>
              <a:cxnLst>
                <a:cxn ang="3cd4">
                  <a:pos x="hc" y="t"/>
                </a:cxn>
                <a:cxn ang="cd2">
                  <a:pos x="l" y="vc"/>
                </a:cxn>
                <a:cxn ang="cd4">
                  <a:pos x="hc" y="b"/>
                </a:cxn>
                <a:cxn ang="0">
                  <a:pos x="r" y="vc"/>
                </a:cxn>
              </a:cxnLst>
              <a:rect l="l" t="t" r="r" b="b"/>
              <a:pathLst>
                <a:path w="211" h="1028">
                  <a:moveTo>
                    <a:pt x="211" y="514"/>
                  </a:moveTo>
                  <a:cubicBezTo>
                    <a:pt x="211" y="435"/>
                    <a:pt x="201" y="311"/>
                    <a:pt x="152" y="194"/>
                  </a:cubicBezTo>
                  <a:cubicBezTo>
                    <a:pt x="96" y="68"/>
                    <a:pt x="18" y="0"/>
                    <a:pt x="8" y="0"/>
                  </a:cubicBezTo>
                  <a:cubicBezTo>
                    <a:pt x="4" y="0"/>
                    <a:pt x="0" y="5"/>
                    <a:pt x="0" y="9"/>
                  </a:cubicBezTo>
                  <a:cubicBezTo>
                    <a:pt x="0" y="14"/>
                    <a:pt x="0" y="16"/>
                    <a:pt x="16" y="35"/>
                  </a:cubicBezTo>
                  <a:cubicBezTo>
                    <a:pt x="107" y="136"/>
                    <a:pt x="158" y="299"/>
                    <a:pt x="158" y="514"/>
                  </a:cubicBezTo>
                  <a:cubicBezTo>
                    <a:pt x="158" y="689"/>
                    <a:pt x="125" y="871"/>
                    <a:pt x="12" y="1000"/>
                  </a:cubicBezTo>
                  <a:cubicBezTo>
                    <a:pt x="0" y="1014"/>
                    <a:pt x="0" y="1016"/>
                    <a:pt x="0" y="1019"/>
                  </a:cubicBezTo>
                  <a:cubicBezTo>
                    <a:pt x="0" y="1026"/>
                    <a:pt x="4" y="1028"/>
                    <a:pt x="8" y="1028"/>
                  </a:cubicBezTo>
                  <a:cubicBezTo>
                    <a:pt x="18" y="1028"/>
                    <a:pt x="101" y="958"/>
                    <a:pt x="154" y="827"/>
                  </a:cubicBezTo>
                  <a:cubicBezTo>
                    <a:pt x="201" y="715"/>
                    <a:pt x="211" y="600"/>
                    <a:pt x="211" y="5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EF0EF3F8-D234-084A-8862-4753012F4683}"/>
                </a:ext>
              </a:extLst>
            </p:cNvPr>
            <p:cNvSpPr/>
            <p:nvPr/>
          </p:nvSpPr>
          <p:spPr>
            <a:xfrm>
              <a:off x="4227479" y="6177240"/>
              <a:ext cx="38160" cy="110520"/>
            </a:xfrm>
            <a:custGeom>
              <a:avLst/>
              <a:gdLst/>
              <a:ahLst/>
              <a:cxnLst>
                <a:cxn ang="3cd4">
                  <a:pos x="hc" y="t"/>
                </a:cxn>
                <a:cxn ang="cd2">
                  <a:pos x="l" y="vc"/>
                </a:cxn>
                <a:cxn ang="cd4">
                  <a:pos x="hc" y="b"/>
                </a:cxn>
                <a:cxn ang="0">
                  <a:pos x="r" y="vc"/>
                </a:cxn>
              </a:cxnLst>
              <a:rect l="l" t="t" r="r" b="b"/>
              <a:pathLst>
                <a:path w="107" h="308">
                  <a:moveTo>
                    <a:pt x="107" y="107"/>
                  </a:moveTo>
                  <a:cubicBezTo>
                    <a:pt x="107" y="40"/>
                    <a:pt x="84" y="0"/>
                    <a:pt x="49" y="0"/>
                  </a:cubicBezTo>
                  <a:cubicBezTo>
                    <a:pt x="18" y="0"/>
                    <a:pt x="0" y="26"/>
                    <a:pt x="0" y="54"/>
                  </a:cubicBezTo>
                  <a:cubicBezTo>
                    <a:pt x="0" y="82"/>
                    <a:pt x="18" y="110"/>
                    <a:pt x="49" y="110"/>
                  </a:cubicBezTo>
                  <a:cubicBezTo>
                    <a:pt x="60" y="110"/>
                    <a:pt x="72" y="105"/>
                    <a:pt x="80" y="96"/>
                  </a:cubicBezTo>
                  <a:cubicBezTo>
                    <a:pt x="84" y="93"/>
                    <a:pt x="84" y="93"/>
                    <a:pt x="86" y="93"/>
                  </a:cubicBezTo>
                  <a:cubicBezTo>
                    <a:pt x="86" y="93"/>
                    <a:pt x="88" y="93"/>
                    <a:pt x="88" y="107"/>
                  </a:cubicBezTo>
                  <a:cubicBezTo>
                    <a:pt x="88" y="185"/>
                    <a:pt x="55" y="248"/>
                    <a:pt x="25" y="280"/>
                  </a:cubicBezTo>
                  <a:cubicBezTo>
                    <a:pt x="14" y="292"/>
                    <a:pt x="14" y="294"/>
                    <a:pt x="14" y="297"/>
                  </a:cubicBezTo>
                  <a:cubicBezTo>
                    <a:pt x="14" y="306"/>
                    <a:pt x="18" y="308"/>
                    <a:pt x="25" y="308"/>
                  </a:cubicBezTo>
                  <a:cubicBezTo>
                    <a:pt x="35" y="308"/>
                    <a:pt x="107" y="229"/>
                    <a:pt x="107"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AF137BEB-8115-CE44-96F7-999CA5D3285E}"/>
                </a:ext>
              </a:extLst>
            </p:cNvPr>
            <p:cNvSpPr/>
            <p:nvPr/>
          </p:nvSpPr>
          <p:spPr>
            <a:xfrm>
              <a:off x="4343760" y="5960160"/>
              <a:ext cx="180720" cy="265320"/>
            </a:xfrm>
            <a:custGeom>
              <a:avLst/>
              <a:gdLst/>
              <a:ahLst/>
              <a:cxnLst>
                <a:cxn ang="3cd4">
                  <a:pos x="hc" y="t"/>
                </a:cxn>
                <a:cxn ang="cd2">
                  <a:pos x="l" y="vc"/>
                </a:cxn>
                <a:cxn ang="cd4">
                  <a:pos x="hc" y="b"/>
                </a:cxn>
                <a:cxn ang="0">
                  <a:pos x="r" y="vc"/>
                </a:cxn>
              </a:cxnLst>
              <a:rect l="l" t="t" r="r" b="b"/>
              <a:pathLst>
                <a:path w="503" h="738">
                  <a:moveTo>
                    <a:pt x="499" y="40"/>
                  </a:moveTo>
                  <a:cubicBezTo>
                    <a:pt x="503" y="28"/>
                    <a:pt x="503" y="26"/>
                    <a:pt x="503" y="21"/>
                  </a:cubicBezTo>
                  <a:cubicBezTo>
                    <a:pt x="503" y="9"/>
                    <a:pt x="497" y="0"/>
                    <a:pt x="484" y="0"/>
                  </a:cubicBezTo>
                  <a:cubicBezTo>
                    <a:pt x="474" y="0"/>
                    <a:pt x="468" y="12"/>
                    <a:pt x="464" y="23"/>
                  </a:cubicBezTo>
                  <a:lnTo>
                    <a:pt x="390" y="250"/>
                  </a:lnTo>
                  <a:lnTo>
                    <a:pt x="115" y="250"/>
                  </a:lnTo>
                  <a:lnTo>
                    <a:pt x="39" y="23"/>
                  </a:lnTo>
                  <a:cubicBezTo>
                    <a:pt x="35" y="9"/>
                    <a:pt x="31" y="0"/>
                    <a:pt x="18" y="0"/>
                  </a:cubicBezTo>
                  <a:cubicBezTo>
                    <a:pt x="8" y="0"/>
                    <a:pt x="0" y="9"/>
                    <a:pt x="0" y="21"/>
                  </a:cubicBezTo>
                  <a:cubicBezTo>
                    <a:pt x="0" y="23"/>
                    <a:pt x="0" y="26"/>
                    <a:pt x="6" y="40"/>
                  </a:cubicBezTo>
                  <a:lnTo>
                    <a:pt x="230" y="713"/>
                  </a:lnTo>
                  <a:cubicBezTo>
                    <a:pt x="236" y="729"/>
                    <a:pt x="240" y="738"/>
                    <a:pt x="252" y="738"/>
                  </a:cubicBezTo>
                  <a:cubicBezTo>
                    <a:pt x="265" y="738"/>
                    <a:pt x="269" y="727"/>
                    <a:pt x="271" y="715"/>
                  </a:cubicBezTo>
                  <a:close/>
                  <a:moveTo>
                    <a:pt x="129" y="292"/>
                  </a:moveTo>
                  <a:lnTo>
                    <a:pt x="376" y="292"/>
                  </a:lnTo>
                  <a:lnTo>
                    <a:pt x="252" y="659"/>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A760A276-A22D-4242-8F48-E6FC7CC0A19D}"/>
                </a:ext>
              </a:extLst>
            </p:cNvPr>
            <p:cNvSpPr/>
            <p:nvPr/>
          </p:nvSpPr>
          <p:spPr>
            <a:xfrm>
              <a:off x="454032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44F17D61-36FC-3041-804E-484493A7E6F1}"/>
                </a:ext>
              </a:extLst>
            </p:cNvPr>
            <p:cNvSpPr/>
            <p:nvPr/>
          </p:nvSpPr>
          <p:spPr>
            <a:xfrm>
              <a:off x="4791960" y="6016680"/>
              <a:ext cx="163080" cy="214920"/>
            </a:xfrm>
            <a:custGeom>
              <a:avLst/>
              <a:gdLst/>
              <a:ahLst/>
              <a:cxnLst>
                <a:cxn ang="3cd4">
                  <a:pos x="hc" y="t"/>
                </a:cxn>
                <a:cxn ang="cd2">
                  <a:pos x="l" y="vc"/>
                </a:cxn>
                <a:cxn ang="cd4">
                  <a:pos x="hc" y="b"/>
                </a:cxn>
                <a:cxn ang="0">
                  <a:pos x="r" y="vc"/>
                </a:cxn>
              </a:cxnLst>
              <a:rect l="l" t="t" r="r" b="b"/>
              <a:pathLst>
                <a:path w="454" h="598">
                  <a:moveTo>
                    <a:pt x="421" y="320"/>
                  </a:moveTo>
                  <a:cubicBezTo>
                    <a:pt x="437" y="320"/>
                    <a:pt x="454" y="320"/>
                    <a:pt x="454" y="299"/>
                  </a:cubicBezTo>
                  <a:cubicBezTo>
                    <a:pt x="454" y="278"/>
                    <a:pt x="437" y="278"/>
                    <a:pt x="421" y="278"/>
                  </a:cubicBezTo>
                  <a:lnTo>
                    <a:pt x="37" y="278"/>
                  </a:lnTo>
                  <a:cubicBezTo>
                    <a:pt x="47" y="140"/>
                    <a:pt x="152" y="42"/>
                    <a:pt x="279" y="42"/>
                  </a:cubicBezTo>
                  <a:lnTo>
                    <a:pt x="421" y="42"/>
                  </a:lnTo>
                  <a:cubicBezTo>
                    <a:pt x="437" y="42"/>
                    <a:pt x="454" y="42"/>
                    <a:pt x="454" y="21"/>
                  </a:cubicBezTo>
                  <a:cubicBezTo>
                    <a:pt x="454" y="0"/>
                    <a:pt x="437" y="0"/>
                    <a:pt x="421" y="0"/>
                  </a:cubicBezTo>
                  <a:lnTo>
                    <a:pt x="277" y="0"/>
                  </a:lnTo>
                  <a:cubicBezTo>
                    <a:pt x="123" y="0"/>
                    <a:pt x="0" y="133"/>
                    <a:pt x="0" y="299"/>
                  </a:cubicBezTo>
                  <a:cubicBezTo>
                    <a:pt x="0" y="463"/>
                    <a:pt x="123" y="598"/>
                    <a:pt x="277" y="598"/>
                  </a:cubicBezTo>
                  <a:lnTo>
                    <a:pt x="421" y="598"/>
                  </a:lnTo>
                  <a:cubicBezTo>
                    <a:pt x="437" y="598"/>
                    <a:pt x="454" y="598"/>
                    <a:pt x="454" y="577"/>
                  </a:cubicBezTo>
                  <a:cubicBezTo>
                    <a:pt x="454" y="556"/>
                    <a:pt x="437" y="556"/>
                    <a:pt x="421" y="556"/>
                  </a:cubicBezTo>
                  <a:lnTo>
                    <a:pt x="279" y="556"/>
                  </a:lnTo>
                  <a:cubicBezTo>
                    <a:pt x="152" y="556"/>
                    <a:pt x="47" y="458"/>
                    <a:pt x="37" y="3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F3C9241D-03EC-C245-B099-7CB3164369F9}"/>
                </a:ext>
              </a:extLst>
            </p:cNvPr>
            <p:cNvSpPr/>
            <p:nvPr/>
          </p:nvSpPr>
          <p:spPr>
            <a:xfrm>
              <a:off x="5076720" y="5956199"/>
              <a:ext cx="202680" cy="268920"/>
            </a:xfrm>
            <a:custGeom>
              <a:avLst/>
              <a:gdLst/>
              <a:ahLst/>
              <a:cxnLst>
                <a:cxn ang="3cd4">
                  <a:pos x="hc" y="t"/>
                </a:cxn>
                <a:cxn ang="cd2">
                  <a:pos x="l" y="vc"/>
                </a:cxn>
                <a:cxn ang="cd4">
                  <a:pos x="hc" y="b"/>
                </a:cxn>
                <a:cxn ang="0">
                  <a:pos x="r" y="vc"/>
                </a:cxn>
              </a:cxnLst>
              <a:rect l="l" t="t" r="r" b="b"/>
              <a:pathLst>
                <a:path w="564" h="748">
                  <a:moveTo>
                    <a:pt x="88" y="500"/>
                  </a:moveTo>
                  <a:cubicBezTo>
                    <a:pt x="99" y="495"/>
                    <a:pt x="131" y="472"/>
                    <a:pt x="131" y="458"/>
                  </a:cubicBezTo>
                  <a:cubicBezTo>
                    <a:pt x="131" y="451"/>
                    <a:pt x="125" y="451"/>
                    <a:pt x="119" y="451"/>
                  </a:cubicBezTo>
                  <a:cubicBezTo>
                    <a:pt x="88" y="451"/>
                    <a:pt x="0" y="495"/>
                    <a:pt x="0" y="598"/>
                  </a:cubicBezTo>
                  <a:cubicBezTo>
                    <a:pt x="0" y="673"/>
                    <a:pt x="74" y="748"/>
                    <a:pt x="185" y="748"/>
                  </a:cubicBezTo>
                  <a:cubicBezTo>
                    <a:pt x="330" y="748"/>
                    <a:pt x="503" y="633"/>
                    <a:pt x="503" y="493"/>
                  </a:cubicBezTo>
                  <a:cubicBezTo>
                    <a:pt x="503" y="395"/>
                    <a:pt x="413" y="348"/>
                    <a:pt x="339" y="311"/>
                  </a:cubicBezTo>
                  <a:cubicBezTo>
                    <a:pt x="275" y="278"/>
                    <a:pt x="234" y="234"/>
                    <a:pt x="234" y="175"/>
                  </a:cubicBezTo>
                  <a:cubicBezTo>
                    <a:pt x="234" y="154"/>
                    <a:pt x="242" y="114"/>
                    <a:pt x="269" y="86"/>
                  </a:cubicBezTo>
                  <a:cubicBezTo>
                    <a:pt x="298" y="61"/>
                    <a:pt x="347" y="56"/>
                    <a:pt x="359" y="56"/>
                  </a:cubicBezTo>
                  <a:cubicBezTo>
                    <a:pt x="369" y="56"/>
                    <a:pt x="408" y="58"/>
                    <a:pt x="447" y="77"/>
                  </a:cubicBezTo>
                  <a:cubicBezTo>
                    <a:pt x="464" y="86"/>
                    <a:pt x="489" y="98"/>
                    <a:pt x="489" y="143"/>
                  </a:cubicBezTo>
                  <a:cubicBezTo>
                    <a:pt x="489" y="157"/>
                    <a:pt x="486" y="164"/>
                    <a:pt x="484" y="173"/>
                  </a:cubicBezTo>
                  <a:cubicBezTo>
                    <a:pt x="482" y="178"/>
                    <a:pt x="482" y="182"/>
                    <a:pt x="482" y="185"/>
                  </a:cubicBezTo>
                  <a:cubicBezTo>
                    <a:pt x="482" y="192"/>
                    <a:pt x="489" y="192"/>
                    <a:pt x="491" y="192"/>
                  </a:cubicBezTo>
                  <a:cubicBezTo>
                    <a:pt x="503" y="192"/>
                    <a:pt x="525" y="182"/>
                    <a:pt x="544" y="164"/>
                  </a:cubicBezTo>
                  <a:cubicBezTo>
                    <a:pt x="554" y="154"/>
                    <a:pt x="564" y="140"/>
                    <a:pt x="564" y="100"/>
                  </a:cubicBezTo>
                  <a:cubicBezTo>
                    <a:pt x="564" y="49"/>
                    <a:pt x="542" y="35"/>
                    <a:pt x="517" y="23"/>
                  </a:cubicBezTo>
                  <a:cubicBezTo>
                    <a:pt x="474" y="0"/>
                    <a:pt x="433" y="0"/>
                    <a:pt x="421" y="0"/>
                  </a:cubicBezTo>
                  <a:cubicBezTo>
                    <a:pt x="302" y="0"/>
                    <a:pt x="156" y="103"/>
                    <a:pt x="156" y="220"/>
                  </a:cubicBezTo>
                  <a:cubicBezTo>
                    <a:pt x="156" y="306"/>
                    <a:pt x="236" y="348"/>
                    <a:pt x="279" y="369"/>
                  </a:cubicBezTo>
                  <a:cubicBezTo>
                    <a:pt x="343" y="402"/>
                    <a:pt x="425" y="451"/>
                    <a:pt x="425" y="537"/>
                  </a:cubicBezTo>
                  <a:cubicBezTo>
                    <a:pt x="425" y="605"/>
                    <a:pt x="382" y="692"/>
                    <a:pt x="244" y="692"/>
                  </a:cubicBezTo>
                  <a:cubicBezTo>
                    <a:pt x="152" y="692"/>
                    <a:pt x="76" y="624"/>
                    <a:pt x="76" y="554"/>
                  </a:cubicBezTo>
                  <a:cubicBezTo>
                    <a:pt x="76" y="535"/>
                    <a:pt x="82" y="516"/>
                    <a:pt x="88" y="5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4" name="TextBox 123">
            <a:extLst>
              <a:ext uri="{FF2B5EF4-FFF2-40B4-BE49-F238E27FC236}">
                <a16:creationId xmlns:a16="http://schemas.microsoft.com/office/drawing/2014/main" id="{20400441-4808-164E-96A9-056865D8B521}"/>
              </a:ext>
            </a:extLst>
          </p:cNvPr>
          <p:cNvSpPr txBox="1"/>
          <p:nvPr/>
        </p:nvSpPr>
        <p:spPr>
          <a:xfrm>
            <a:off x="6893905" y="5814658"/>
            <a:ext cx="1541745" cy="356144"/>
          </a:xfrm>
          <a:prstGeom prst="rect">
            <a:avLst/>
          </a:prstGeom>
          <a:noFill/>
          <a:ln>
            <a:noFill/>
          </a:ln>
        </p:spPr>
        <p:txBody>
          <a:bodyPr wrap="none" lIns="90000" tIns="45000" rIns="90000" bIns="45000" anchorCtr="0" compatLnSpc="0">
            <a:spAutoFit/>
          </a:bodyPr>
          <a:lstStyle/>
          <a:p>
            <a:pPr hangingPunct="0"/>
            <a:r>
              <a:rPr lang="en-US" dirty="0">
                <a:latin typeface="Liberation Sans" pitchFamily="18"/>
                <a:ea typeface="Noto Sans CJK SC Regular" pitchFamily="2"/>
                <a:cs typeface="FreeSans" pitchFamily="2"/>
              </a:rPr>
              <a:t>(SB, </a:t>
            </a:r>
            <a:r>
              <a:rPr lang="en-US" dirty="0" err="1">
                <a:latin typeface="Liberation Sans" pitchFamily="18"/>
                <a:ea typeface="Noto Sans CJK SC Regular" pitchFamily="2"/>
                <a:cs typeface="FreeSans" pitchFamily="2"/>
              </a:rPr>
              <a:t>eqn</a:t>
            </a:r>
            <a:r>
              <a:rPr lang="en-US" dirty="0">
                <a:latin typeface="Liberation Sans" pitchFamily="18"/>
                <a:ea typeface="Noto Sans CJK SC Regular" pitchFamily="2"/>
                <a:cs typeface="FreeSans" pitchFamily="2"/>
              </a:rPr>
              <a:t> 4.7)</a:t>
            </a:r>
          </a:p>
        </p:txBody>
      </p:sp>
      <p:sp>
        <p:nvSpPr>
          <p:cNvPr id="125" name="TextBox 124">
            <a:extLst>
              <a:ext uri="{FF2B5EF4-FFF2-40B4-BE49-F238E27FC236}">
                <a16:creationId xmlns:a16="http://schemas.microsoft.com/office/drawing/2014/main" id="{AB58CD7A-28E0-AC48-A641-B6CAE26B2C64}"/>
              </a:ext>
            </a:extLst>
          </p:cNvPr>
          <p:cNvSpPr txBox="1"/>
          <p:nvPr/>
        </p:nvSpPr>
        <p:spPr>
          <a:xfrm>
            <a:off x="5852161" y="6574978"/>
            <a:ext cx="1541745"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(SB, eqn 4.8)</a:t>
            </a:r>
          </a:p>
        </p:txBody>
      </p:sp>
      <p:sp>
        <p:nvSpPr>
          <p:cNvPr id="134" name="Title 133">
            <a:extLst>
              <a:ext uri="{FF2B5EF4-FFF2-40B4-BE49-F238E27FC236}">
                <a16:creationId xmlns:a16="http://schemas.microsoft.com/office/drawing/2014/main" id="{9AB5CE06-E3FE-274A-BCDE-D61CDF47AE40}"/>
              </a:ext>
            </a:extLst>
          </p:cNvPr>
          <p:cNvSpPr>
            <a:spLocks noGrp="1"/>
          </p:cNvSpPr>
          <p:nvPr>
            <p:ph type="title"/>
          </p:nvPr>
        </p:nvSpPr>
        <p:spPr>
          <a:xfrm>
            <a:off x="693043" y="402483"/>
            <a:ext cx="8694539" cy="1151935"/>
          </a:xfrm>
        </p:spPr>
        <p:txBody>
          <a:bodyPr/>
          <a:lstStyle/>
          <a:p>
            <a:r>
              <a:rPr lang="en-US" dirty="0"/>
              <a:t>Policy Improvement</a:t>
            </a:r>
          </a:p>
        </p:txBody>
      </p:sp>
      <p:grpSp>
        <p:nvGrpSpPr>
          <p:cNvPr id="126" name="Group 125" descr="18§display§V^\pi(s)§svg§600§FALSE" title="TexMaths">
            <a:extLst>
              <a:ext uri="{FF2B5EF4-FFF2-40B4-BE49-F238E27FC236}">
                <a16:creationId xmlns:a16="http://schemas.microsoft.com/office/drawing/2014/main" id="{2F4B4CFC-E0FE-5F49-82F1-8F0293F3BB2F}"/>
              </a:ext>
            </a:extLst>
          </p:cNvPr>
          <p:cNvGrpSpPr/>
          <p:nvPr/>
        </p:nvGrpSpPr>
        <p:grpSpPr>
          <a:xfrm>
            <a:off x="4431612" y="2154537"/>
            <a:ext cx="736920" cy="284760"/>
            <a:chOff x="5114520" y="1483199"/>
            <a:chExt cx="736920" cy="284760"/>
          </a:xfrm>
        </p:grpSpPr>
        <p:sp>
          <p:nvSpPr>
            <p:cNvPr id="127" name="Freeform 126">
              <a:extLst>
                <a:ext uri="{FF2B5EF4-FFF2-40B4-BE49-F238E27FC236}">
                  <a16:creationId xmlns:a16="http://schemas.microsoft.com/office/drawing/2014/main" id="{5E6D0A57-5B13-2C4B-AD9B-B94C92C990C0}"/>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8" name="Freeform 127">
              <a:extLst>
                <a:ext uri="{FF2B5EF4-FFF2-40B4-BE49-F238E27FC236}">
                  <a16:creationId xmlns:a16="http://schemas.microsoft.com/office/drawing/2014/main" id="{ACA59493-F9AF-5045-A8FB-D3F119969101}"/>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61F6ECC3-C329-474E-B78E-7D4D69C40EFB}"/>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0" name="Freeform 129">
              <a:extLst>
                <a:ext uri="{FF2B5EF4-FFF2-40B4-BE49-F238E27FC236}">
                  <a16:creationId xmlns:a16="http://schemas.microsoft.com/office/drawing/2014/main" id="{385CB257-D81C-A549-B459-DBC6AC3F8292}"/>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1" name="Freeform 130">
              <a:extLst>
                <a:ext uri="{FF2B5EF4-FFF2-40B4-BE49-F238E27FC236}">
                  <a16:creationId xmlns:a16="http://schemas.microsoft.com/office/drawing/2014/main" id="{959F7B23-FE37-3C40-B8DD-CF2CDA4F8585}"/>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C64B28FD-69C9-7D47-80B7-1D7892AB3ED9}"/>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3" name="Group 132" descr="28§display§\pi§svg§600§FALSE" title="TexMaths">
            <a:extLst>
              <a:ext uri="{FF2B5EF4-FFF2-40B4-BE49-F238E27FC236}">
                <a16:creationId xmlns:a16="http://schemas.microsoft.com/office/drawing/2014/main" id="{3BF1D855-8D2C-F448-B3D4-06820154C3A2}"/>
              </a:ext>
            </a:extLst>
          </p:cNvPr>
          <p:cNvGrpSpPr/>
          <p:nvPr/>
        </p:nvGrpSpPr>
        <p:grpSpPr>
          <a:xfrm>
            <a:off x="7381865" y="2192699"/>
            <a:ext cx="267840" cy="196200"/>
            <a:chOff x="8053200" y="1521360"/>
            <a:chExt cx="267840" cy="196200"/>
          </a:xfrm>
        </p:grpSpPr>
        <p:sp>
          <p:nvSpPr>
            <p:cNvPr id="135" name="Freeform 134">
              <a:extLst>
                <a:ext uri="{FF2B5EF4-FFF2-40B4-BE49-F238E27FC236}">
                  <a16:creationId xmlns:a16="http://schemas.microsoft.com/office/drawing/2014/main" id="{B9911A4F-4706-BD44-8717-247CB7E07CEC}"/>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6" name="Freeform 135">
              <a:extLst>
                <a:ext uri="{FF2B5EF4-FFF2-40B4-BE49-F238E27FC236}">
                  <a16:creationId xmlns:a16="http://schemas.microsoft.com/office/drawing/2014/main" id="{CC751094-D767-404C-98A1-7FF3CF0A7048}"/>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extLst>
      <p:ext uri="{BB962C8B-B14F-4D97-AF65-F5344CB8AC3E}">
        <p14:creationId xmlns:p14="http://schemas.microsoft.com/office/powerpoint/2010/main" val="4050852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E2209C-0199-A448-A6B5-8E6B124D6172}"/>
              </a:ext>
            </a:extLst>
          </p:cNvPr>
          <p:cNvSpPr txBox="1"/>
          <p:nvPr/>
        </p:nvSpPr>
        <p:spPr>
          <a:xfrm>
            <a:off x="1224720" y="1586098"/>
            <a:ext cx="6220206" cy="2479994"/>
          </a:xfrm>
          <a:prstGeom prst="rect">
            <a:avLst/>
          </a:prstGeom>
          <a:noFill/>
          <a:ln>
            <a:noFill/>
          </a:ln>
        </p:spPr>
        <p:txBody>
          <a:bodyPr wrap="none" lIns="90000" tIns="45000" rIns="90000" bIns="45000" anchorCtr="0" compatLnSpc="0">
            <a:spAutoFit/>
          </a:bodyPr>
          <a:lstStyle/>
          <a:p>
            <a:pPr hangingPunct="0"/>
            <a:r>
              <a:rPr lang="en-US" b="1" dirty="0">
                <a:latin typeface="Liberation Sans" pitchFamily="18"/>
                <a:ea typeface="Noto Sans CJK SC Regular" pitchFamily="2"/>
                <a:cs typeface="FreeSans" pitchFamily="2"/>
              </a:rPr>
              <a:t>Policy improvement procedure:</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1. calculate the value function,             , for the latest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2. use Q to calculate a better policy:</a:t>
            </a:r>
          </a:p>
          <a:p>
            <a:pPr hangingPunct="0"/>
            <a:endParaRPr lang="en-US" dirty="0">
              <a:latin typeface="Liberation Sans" pitchFamily="18"/>
              <a:ea typeface="Noto Sans CJK SC Regular" pitchFamily="2"/>
              <a:cs typeface="FreeSans" pitchFamily="2"/>
            </a:endParaRP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	where</a:t>
            </a:r>
          </a:p>
        </p:txBody>
      </p:sp>
      <p:grpSp>
        <p:nvGrpSpPr>
          <p:cNvPr id="4" name="Group 3" descr="28§display§\pi'(s) = \arg\max_{a} Q^\pi(s,a)§svg§600§FALSE" title="TexMaths">
            <a:extLst>
              <a:ext uri="{FF2B5EF4-FFF2-40B4-BE49-F238E27FC236}">
                <a16:creationId xmlns:a16="http://schemas.microsoft.com/office/drawing/2014/main" id="{EB562E15-D51E-7645-8D32-38CD0E36F9CD}"/>
              </a:ext>
            </a:extLst>
          </p:cNvPr>
          <p:cNvGrpSpPr/>
          <p:nvPr/>
        </p:nvGrpSpPr>
        <p:grpSpPr>
          <a:xfrm>
            <a:off x="5049360" y="2781299"/>
            <a:ext cx="3546000" cy="522000"/>
            <a:chOff x="5049360" y="2109960"/>
            <a:chExt cx="3546000" cy="522000"/>
          </a:xfrm>
        </p:grpSpPr>
        <p:sp>
          <p:nvSpPr>
            <p:cNvPr id="5" name="Freeform 4">
              <a:extLst>
                <a:ext uri="{FF2B5EF4-FFF2-40B4-BE49-F238E27FC236}">
                  <a16:creationId xmlns:a16="http://schemas.microsoft.com/office/drawing/2014/main" id="{6668F14D-E806-9946-BA0B-F716E19324DB}"/>
                </a:ext>
              </a:extLst>
            </p:cNvPr>
            <p:cNvSpPr/>
            <p:nvPr/>
          </p:nvSpPr>
          <p:spPr>
            <a:xfrm>
              <a:off x="5049360" y="2111760"/>
              <a:ext cx="3546000" cy="516960"/>
            </a:xfrm>
            <a:custGeom>
              <a:avLst/>
              <a:gdLst/>
              <a:ahLst/>
              <a:cxnLst>
                <a:cxn ang="3cd4">
                  <a:pos x="hc" y="t"/>
                </a:cxn>
                <a:cxn ang="cd2">
                  <a:pos x="l" y="vc"/>
                </a:cxn>
                <a:cxn ang="cd4">
                  <a:pos x="hc" y="b"/>
                </a:cxn>
                <a:cxn ang="0">
                  <a:pos x="r" y="vc"/>
                </a:cxn>
              </a:cxnLst>
              <a:rect l="l" t="t" r="r" b="b"/>
              <a:pathLst>
                <a:path w="9851" h="1437">
                  <a:moveTo>
                    <a:pt x="4927" y="1437"/>
                  </a:moveTo>
                  <a:lnTo>
                    <a:pt x="0" y="1437"/>
                  </a:lnTo>
                  <a:lnTo>
                    <a:pt x="0" y="0"/>
                  </a:lnTo>
                  <a:lnTo>
                    <a:pt x="9851" y="0"/>
                  </a:lnTo>
                  <a:lnTo>
                    <a:pt x="9851" y="143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40666ADA-CA29-634D-8591-A4A40F316232}"/>
                </a:ext>
              </a:extLst>
            </p:cNvPr>
            <p:cNvSpPr/>
            <p:nvPr/>
          </p:nvSpPr>
          <p:spPr>
            <a:xfrm>
              <a:off x="5058360" y="2247840"/>
              <a:ext cx="180720" cy="163440"/>
            </a:xfrm>
            <a:custGeom>
              <a:avLst/>
              <a:gdLst/>
              <a:ahLst/>
              <a:cxnLst>
                <a:cxn ang="3cd4">
                  <a:pos x="hc" y="t"/>
                </a:cxn>
                <a:cxn ang="cd2">
                  <a:pos x="l" y="vc"/>
                </a:cxn>
                <a:cxn ang="cd4">
                  <a:pos x="hc" y="b"/>
                </a:cxn>
                <a:cxn ang="0">
                  <a:pos x="r" y="vc"/>
                </a:cxn>
              </a:cxnLst>
              <a:rect l="l" t="t" r="r" b="b"/>
              <a:pathLst>
                <a:path w="503" h="455">
                  <a:moveTo>
                    <a:pt x="222" y="61"/>
                  </a:moveTo>
                  <a:lnTo>
                    <a:pt x="328" y="61"/>
                  </a:lnTo>
                  <a:cubicBezTo>
                    <a:pt x="296" y="212"/>
                    <a:pt x="288" y="257"/>
                    <a:pt x="288" y="327"/>
                  </a:cubicBezTo>
                  <a:cubicBezTo>
                    <a:pt x="288" y="341"/>
                    <a:pt x="288" y="369"/>
                    <a:pt x="296" y="404"/>
                  </a:cubicBezTo>
                  <a:cubicBezTo>
                    <a:pt x="305" y="450"/>
                    <a:pt x="315" y="455"/>
                    <a:pt x="330" y="455"/>
                  </a:cubicBezTo>
                  <a:cubicBezTo>
                    <a:pt x="349" y="455"/>
                    <a:pt x="368" y="436"/>
                    <a:pt x="368" y="415"/>
                  </a:cubicBezTo>
                  <a:cubicBezTo>
                    <a:pt x="368" y="411"/>
                    <a:pt x="368" y="408"/>
                    <a:pt x="362" y="394"/>
                  </a:cubicBezTo>
                  <a:cubicBezTo>
                    <a:pt x="334" y="320"/>
                    <a:pt x="334" y="252"/>
                    <a:pt x="334" y="224"/>
                  </a:cubicBezTo>
                  <a:cubicBezTo>
                    <a:pt x="334" y="168"/>
                    <a:pt x="341" y="114"/>
                    <a:pt x="351" y="61"/>
                  </a:cubicBezTo>
                  <a:lnTo>
                    <a:pt x="459" y="61"/>
                  </a:lnTo>
                  <a:cubicBezTo>
                    <a:pt x="470" y="61"/>
                    <a:pt x="503" y="61"/>
                    <a:pt x="503" y="26"/>
                  </a:cubicBezTo>
                  <a:cubicBezTo>
                    <a:pt x="503" y="0"/>
                    <a:pt x="484" y="0"/>
                    <a:pt x="467" y="0"/>
                  </a:cubicBezTo>
                  <a:lnTo>
                    <a:pt x="154" y="0"/>
                  </a:lnTo>
                  <a:cubicBezTo>
                    <a:pt x="133" y="0"/>
                    <a:pt x="97" y="0"/>
                    <a:pt x="57" y="49"/>
                  </a:cubicBezTo>
                  <a:cubicBezTo>
                    <a:pt x="23" y="89"/>
                    <a:pt x="0" y="135"/>
                    <a:pt x="0" y="140"/>
                  </a:cubicBezTo>
                  <a:cubicBezTo>
                    <a:pt x="0" y="142"/>
                    <a:pt x="0" y="152"/>
                    <a:pt x="11" y="152"/>
                  </a:cubicBezTo>
                  <a:cubicBezTo>
                    <a:pt x="19" y="152"/>
                    <a:pt x="21" y="147"/>
                    <a:pt x="25" y="140"/>
                  </a:cubicBezTo>
                  <a:cubicBezTo>
                    <a:pt x="72" y="61"/>
                    <a:pt x="127" y="61"/>
                    <a:pt x="144" y="61"/>
                  </a:cubicBezTo>
                  <a:lnTo>
                    <a:pt x="199" y="61"/>
                  </a:lnTo>
                  <a:cubicBezTo>
                    <a:pt x="167" y="184"/>
                    <a:pt x="118" y="308"/>
                    <a:pt x="78" y="404"/>
                  </a:cubicBezTo>
                  <a:cubicBezTo>
                    <a:pt x="72" y="418"/>
                    <a:pt x="72" y="420"/>
                    <a:pt x="72" y="427"/>
                  </a:cubicBezTo>
                  <a:cubicBezTo>
                    <a:pt x="72" y="448"/>
                    <a:pt x="87" y="455"/>
                    <a:pt x="97" y="455"/>
                  </a:cubicBezTo>
                  <a:cubicBezTo>
                    <a:pt x="127" y="455"/>
                    <a:pt x="133" y="427"/>
                    <a:pt x="144" y="387"/>
                  </a:cubicBezTo>
                  <a:cubicBezTo>
                    <a:pt x="159" y="341"/>
                    <a:pt x="159" y="338"/>
                    <a:pt x="169" y="2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D65FCAEF-E714-5F4E-931B-8A741522CDAA}"/>
                </a:ext>
              </a:extLst>
            </p:cNvPr>
            <p:cNvSpPr/>
            <p:nvPr/>
          </p:nvSpPr>
          <p:spPr>
            <a:xfrm>
              <a:off x="5262479" y="2109960"/>
              <a:ext cx="59040" cy="133920"/>
            </a:xfrm>
            <a:custGeom>
              <a:avLst/>
              <a:gdLst/>
              <a:ahLst/>
              <a:cxnLst>
                <a:cxn ang="3cd4">
                  <a:pos x="hc" y="t"/>
                </a:cxn>
                <a:cxn ang="cd2">
                  <a:pos x="l" y="vc"/>
                </a:cxn>
                <a:cxn ang="cd4">
                  <a:pos x="hc" y="b"/>
                </a:cxn>
                <a:cxn ang="0">
                  <a:pos x="r" y="vc"/>
                </a:cxn>
              </a:cxnLst>
              <a:rect l="l" t="t" r="r" b="b"/>
              <a:pathLst>
                <a:path w="165" h="373">
                  <a:moveTo>
                    <a:pt x="159" y="63"/>
                  </a:moveTo>
                  <a:cubicBezTo>
                    <a:pt x="165" y="51"/>
                    <a:pt x="165" y="44"/>
                    <a:pt x="165" y="40"/>
                  </a:cubicBezTo>
                  <a:cubicBezTo>
                    <a:pt x="165" y="16"/>
                    <a:pt x="146" y="0"/>
                    <a:pt x="127" y="0"/>
                  </a:cubicBezTo>
                  <a:cubicBezTo>
                    <a:pt x="102" y="0"/>
                    <a:pt x="93" y="23"/>
                    <a:pt x="91" y="35"/>
                  </a:cubicBezTo>
                  <a:lnTo>
                    <a:pt x="4" y="348"/>
                  </a:lnTo>
                  <a:cubicBezTo>
                    <a:pt x="2" y="348"/>
                    <a:pt x="0" y="357"/>
                    <a:pt x="0" y="357"/>
                  </a:cubicBezTo>
                  <a:cubicBezTo>
                    <a:pt x="0" y="366"/>
                    <a:pt x="21" y="373"/>
                    <a:pt x="25" y="373"/>
                  </a:cubicBezTo>
                  <a:cubicBezTo>
                    <a:pt x="30" y="373"/>
                    <a:pt x="32" y="373"/>
                    <a:pt x="36" y="3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51E39F85-91B5-AD43-85A0-CD6601E29C9B}"/>
                </a:ext>
              </a:extLst>
            </p:cNvPr>
            <p:cNvSpPr/>
            <p:nvPr/>
          </p:nvSpPr>
          <p:spPr>
            <a:xfrm>
              <a:off x="537840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D9932958-5E9F-5147-9EC5-26B7DAF8F4A9}"/>
                </a:ext>
              </a:extLst>
            </p:cNvPr>
            <p:cNvSpPr/>
            <p:nvPr/>
          </p:nvSpPr>
          <p:spPr>
            <a:xfrm>
              <a:off x="549252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1851E76D-77BD-254F-B53A-C7FD2C3635C0}"/>
                </a:ext>
              </a:extLst>
            </p:cNvPr>
            <p:cNvSpPr/>
            <p:nvPr/>
          </p:nvSpPr>
          <p:spPr>
            <a:xfrm>
              <a:off x="565020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F6D60D71-12CE-7844-A2A8-F68C28BE8C62}"/>
                </a:ext>
              </a:extLst>
            </p:cNvPr>
            <p:cNvSpPr/>
            <p:nvPr/>
          </p:nvSpPr>
          <p:spPr>
            <a:xfrm>
              <a:off x="5872680" y="2271240"/>
              <a:ext cx="222840" cy="87120"/>
            </a:xfrm>
            <a:custGeom>
              <a:avLst/>
              <a:gdLst/>
              <a:ahLst/>
              <a:cxnLst>
                <a:cxn ang="3cd4">
                  <a:pos x="hc" y="t"/>
                </a:cxn>
                <a:cxn ang="cd2">
                  <a:pos x="l" y="vc"/>
                </a:cxn>
                <a:cxn ang="cd4">
                  <a:pos x="hc" y="b"/>
                </a:cxn>
                <a:cxn ang="0">
                  <a:pos x="r" y="vc"/>
                </a:cxn>
              </a:cxnLst>
              <a:rect l="l" t="t" r="r" b="b"/>
              <a:pathLst>
                <a:path w="620" h="243">
                  <a:moveTo>
                    <a:pt x="588" y="42"/>
                  </a:moveTo>
                  <a:cubicBezTo>
                    <a:pt x="603" y="42"/>
                    <a:pt x="620" y="42"/>
                    <a:pt x="620" y="21"/>
                  </a:cubicBezTo>
                  <a:cubicBezTo>
                    <a:pt x="620" y="0"/>
                    <a:pt x="603" y="0"/>
                    <a:pt x="590" y="0"/>
                  </a:cubicBezTo>
                  <a:lnTo>
                    <a:pt x="32" y="0"/>
                  </a:lnTo>
                  <a:cubicBezTo>
                    <a:pt x="17" y="0"/>
                    <a:pt x="0" y="0"/>
                    <a:pt x="0" y="21"/>
                  </a:cubicBezTo>
                  <a:cubicBezTo>
                    <a:pt x="0" y="42"/>
                    <a:pt x="17" y="42"/>
                    <a:pt x="32" y="42"/>
                  </a:cubicBezTo>
                  <a:close/>
                  <a:moveTo>
                    <a:pt x="590" y="243"/>
                  </a:moveTo>
                  <a:cubicBezTo>
                    <a:pt x="603" y="243"/>
                    <a:pt x="620" y="243"/>
                    <a:pt x="620" y="222"/>
                  </a:cubicBezTo>
                  <a:cubicBezTo>
                    <a:pt x="620" y="201"/>
                    <a:pt x="603" y="201"/>
                    <a:pt x="588" y="201"/>
                  </a:cubicBezTo>
                  <a:lnTo>
                    <a:pt x="32" y="201"/>
                  </a:lnTo>
                  <a:cubicBezTo>
                    <a:pt x="17" y="201"/>
                    <a:pt x="0" y="201"/>
                    <a:pt x="0" y="222"/>
                  </a:cubicBezTo>
                  <a:cubicBezTo>
                    <a:pt x="0" y="243"/>
                    <a:pt x="17" y="243"/>
                    <a:pt x="32" y="2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E4AFBB33-E09A-3C48-958F-BABBBE467E5D}"/>
                </a:ext>
              </a:extLst>
            </p:cNvPr>
            <p:cNvSpPr/>
            <p:nvPr/>
          </p:nvSpPr>
          <p:spPr>
            <a:xfrm>
              <a:off x="621972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258D51F9-71B7-6B4C-B33A-EAC889600BF4}"/>
                </a:ext>
              </a:extLst>
            </p:cNvPr>
            <p:cNvSpPr/>
            <p:nvPr/>
          </p:nvSpPr>
          <p:spPr>
            <a:xfrm>
              <a:off x="6382079" y="2243520"/>
              <a:ext cx="113040" cy="163440"/>
            </a:xfrm>
            <a:custGeom>
              <a:avLst/>
              <a:gdLst/>
              <a:ahLst/>
              <a:cxnLst>
                <a:cxn ang="3cd4">
                  <a:pos x="hc" y="t"/>
                </a:cxn>
                <a:cxn ang="cd2">
                  <a:pos x="l" y="vc"/>
                </a:cxn>
                <a:cxn ang="cd4">
                  <a:pos x="hc" y="b"/>
                </a:cxn>
                <a:cxn ang="0">
                  <a:pos x="r" y="vc"/>
                </a:cxn>
              </a:cxnLst>
              <a:rect l="l" t="t" r="r" b="b"/>
              <a:pathLst>
                <a:path w="315" h="455">
                  <a:moveTo>
                    <a:pt x="129" y="114"/>
                  </a:moveTo>
                  <a:lnTo>
                    <a:pt x="129" y="0"/>
                  </a:lnTo>
                  <a:lnTo>
                    <a:pt x="0" y="12"/>
                  </a:lnTo>
                  <a:lnTo>
                    <a:pt x="0" y="44"/>
                  </a:lnTo>
                  <a:cubicBezTo>
                    <a:pt x="66" y="44"/>
                    <a:pt x="72" y="51"/>
                    <a:pt x="72" y="100"/>
                  </a:cubicBezTo>
                  <a:lnTo>
                    <a:pt x="72" y="378"/>
                  </a:lnTo>
                  <a:cubicBezTo>
                    <a:pt x="72" y="422"/>
                    <a:pt x="63" y="422"/>
                    <a:pt x="0" y="422"/>
                  </a:cubicBezTo>
                  <a:lnTo>
                    <a:pt x="0" y="455"/>
                  </a:lnTo>
                  <a:cubicBezTo>
                    <a:pt x="36" y="455"/>
                    <a:pt x="80" y="453"/>
                    <a:pt x="106" y="453"/>
                  </a:cubicBezTo>
                  <a:cubicBezTo>
                    <a:pt x="144" y="453"/>
                    <a:pt x="188" y="453"/>
                    <a:pt x="226" y="455"/>
                  </a:cubicBezTo>
                  <a:lnTo>
                    <a:pt x="226" y="422"/>
                  </a:lnTo>
                  <a:lnTo>
                    <a:pt x="205" y="422"/>
                  </a:lnTo>
                  <a:cubicBezTo>
                    <a:pt x="137" y="422"/>
                    <a:pt x="135" y="413"/>
                    <a:pt x="135" y="376"/>
                  </a:cubicBezTo>
                  <a:lnTo>
                    <a:pt x="135" y="217"/>
                  </a:lnTo>
                  <a:cubicBezTo>
                    <a:pt x="135" y="114"/>
                    <a:pt x="173" y="23"/>
                    <a:pt x="245" y="23"/>
                  </a:cubicBezTo>
                  <a:cubicBezTo>
                    <a:pt x="252" y="23"/>
                    <a:pt x="254" y="23"/>
                    <a:pt x="256" y="23"/>
                  </a:cubicBezTo>
                  <a:cubicBezTo>
                    <a:pt x="252" y="26"/>
                    <a:pt x="235" y="37"/>
                    <a:pt x="235" y="63"/>
                  </a:cubicBezTo>
                  <a:cubicBezTo>
                    <a:pt x="235" y="93"/>
                    <a:pt x="254" y="107"/>
                    <a:pt x="275" y="107"/>
                  </a:cubicBezTo>
                  <a:cubicBezTo>
                    <a:pt x="292" y="107"/>
                    <a:pt x="315" y="96"/>
                    <a:pt x="315" y="63"/>
                  </a:cubicBezTo>
                  <a:cubicBezTo>
                    <a:pt x="315" y="30"/>
                    <a:pt x="286" y="0"/>
                    <a:pt x="245" y="0"/>
                  </a:cubicBezTo>
                  <a:cubicBezTo>
                    <a:pt x="178" y="0"/>
                    <a:pt x="144" y="70"/>
                    <a:pt x="129" y="1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4A108E46-B200-9544-A06A-34E571879999}"/>
                </a:ext>
              </a:extLst>
            </p:cNvPr>
            <p:cNvSpPr/>
            <p:nvPr/>
          </p:nvSpPr>
          <p:spPr>
            <a:xfrm>
              <a:off x="6512400" y="2240280"/>
              <a:ext cx="153360" cy="244080"/>
            </a:xfrm>
            <a:custGeom>
              <a:avLst/>
              <a:gdLst/>
              <a:ahLst/>
              <a:cxnLst>
                <a:cxn ang="3cd4">
                  <a:pos x="hc" y="t"/>
                </a:cxn>
                <a:cxn ang="cd2">
                  <a:pos x="l" y="vc"/>
                </a:cxn>
                <a:cxn ang="cd4">
                  <a:pos x="hc" y="b"/>
                </a:cxn>
                <a:cxn ang="0">
                  <a:pos x="r" y="vc"/>
                </a:cxn>
              </a:cxnLst>
              <a:rect l="l" t="t" r="r" b="b"/>
              <a:pathLst>
                <a:path w="427" h="679">
                  <a:moveTo>
                    <a:pt x="182" y="289"/>
                  </a:moveTo>
                  <a:cubicBezTo>
                    <a:pt x="99" y="289"/>
                    <a:pt x="99" y="187"/>
                    <a:pt x="99" y="163"/>
                  </a:cubicBezTo>
                  <a:cubicBezTo>
                    <a:pt x="99" y="135"/>
                    <a:pt x="102" y="103"/>
                    <a:pt x="114" y="77"/>
                  </a:cubicBezTo>
                  <a:cubicBezTo>
                    <a:pt x="123" y="63"/>
                    <a:pt x="144" y="35"/>
                    <a:pt x="182" y="35"/>
                  </a:cubicBezTo>
                  <a:cubicBezTo>
                    <a:pt x="262" y="35"/>
                    <a:pt x="262" y="138"/>
                    <a:pt x="262" y="161"/>
                  </a:cubicBezTo>
                  <a:cubicBezTo>
                    <a:pt x="262" y="189"/>
                    <a:pt x="262" y="222"/>
                    <a:pt x="247" y="247"/>
                  </a:cubicBezTo>
                  <a:cubicBezTo>
                    <a:pt x="239" y="261"/>
                    <a:pt x="218" y="289"/>
                    <a:pt x="182" y="289"/>
                  </a:cubicBezTo>
                  <a:close/>
                  <a:moveTo>
                    <a:pt x="72" y="329"/>
                  </a:moveTo>
                  <a:cubicBezTo>
                    <a:pt x="72" y="324"/>
                    <a:pt x="72" y="301"/>
                    <a:pt x="89" y="280"/>
                  </a:cubicBezTo>
                  <a:cubicBezTo>
                    <a:pt x="125" y="310"/>
                    <a:pt x="163" y="313"/>
                    <a:pt x="182" y="313"/>
                  </a:cubicBezTo>
                  <a:cubicBezTo>
                    <a:pt x="269" y="313"/>
                    <a:pt x="332" y="243"/>
                    <a:pt x="332" y="163"/>
                  </a:cubicBezTo>
                  <a:cubicBezTo>
                    <a:pt x="332" y="124"/>
                    <a:pt x="317" y="86"/>
                    <a:pt x="294" y="63"/>
                  </a:cubicBezTo>
                  <a:cubicBezTo>
                    <a:pt x="328" y="28"/>
                    <a:pt x="362" y="23"/>
                    <a:pt x="379" y="23"/>
                  </a:cubicBezTo>
                  <a:cubicBezTo>
                    <a:pt x="381" y="23"/>
                    <a:pt x="385" y="23"/>
                    <a:pt x="387" y="23"/>
                  </a:cubicBezTo>
                  <a:cubicBezTo>
                    <a:pt x="377" y="28"/>
                    <a:pt x="372" y="40"/>
                    <a:pt x="372" y="51"/>
                  </a:cubicBezTo>
                  <a:cubicBezTo>
                    <a:pt x="372" y="70"/>
                    <a:pt x="385" y="82"/>
                    <a:pt x="400" y="82"/>
                  </a:cubicBezTo>
                  <a:cubicBezTo>
                    <a:pt x="408" y="82"/>
                    <a:pt x="427" y="75"/>
                    <a:pt x="427" y="51"/>
                  </a:cubicBezTo>
                  <a:cubicBezTo>
                    <a:pt x="427" y="33"/>
                    <a:pt x="415" y="0"/>
                    <a:pt x="379" y="0"/>
                  </a:cubicBezTo>
                  <a:cubicBezTo>
                    <a:pt x="360" y="0"/>
                    <a:pt x="319" y="7"/>
                    <a:pt x="279" y="49"/>
                  </a:cubicBezTo>
                  <a:cubicBezTo>
                    <a:pt x="241" y="14"/>
                    <a:pt x="201" y="12"/>
                    <a:pt x="182" y="12"/>
                  </a:cubicBezTo>
                  <a:cubicBezTo>
                    <a:pt x="95" y="12"/>
                    <a:pt x="30" y="82"/>
                    <a:pt x="30" y="161"/>
                  </a:cubicBezTo>
                  <a:cubicBezTo>
                    <a:pt x="30" y="208"/>
                    <a:pt x="51" y="245"/>
                    <a:pt x="74" y="268"/>
                  </a:cubicBezTo>
                  <a:cubicBezTo>
                    <a:pt x="61" y="282"/>
                    <a:pt x="44" y="317"/>
                    <a:pt x="44" y="352"/>
                  </a:cubicBezTo>
                  <a:cubicBezTo>
                    <a:pt x="44" y="385"/>
                    <a:pt x="57" y="425"/>
                    <a:pt x="87" y="443"/>
                  </a:cubicBezTo>
                  <a:cubicBezTo>
                    <a:pt x="30" y="462"/>
                    <a:pt x="0" y="506"/>
                    <a:pt x="0" y="548"/>
                  </a:cubicBezTo>
                  <a:cubicBezTo>
                    <a:pt x="0" y="621"/>
                    <a:pt x="93" y="679"/>
                    <a:pt x="207" y="679"/>
                  </a:cubicBezTo>
                  <a:cubicBezTo>
                    <a:pt x="317" y="679"/>
                    <a:pt x="415" y="625"/>
                    <a:pt x="415" y="546"/>
                  </a:cubicBezTo>
                  <a:cubicBezTo>
                    <a:pt x="415" y="509"/>
                    <a:pt x="400" y="457"/>
                    <a:pt x="353" y="427"/>
                  </a:cubicBezTo>
                  <a:cubicBezTo>
                    <a:pt x="302" y="399"/>
                    <a:pt x="250" y="399"/>
                    <a:pt x="192" y="399"/>
                  </a:cubicBezTo>
                  <a:cubicBezTo>
                    <a:pt x="169" y="399"/>
                    <a:pt x="129" y="399"/>
                    <a:pt x="123" y="399"/>
                  </a:cubicBezTo>
                  <a:cubicBezTo>
                    <a:pt x="93" y="394"/>
                    <a:pt x="72" y="362"/>
                    <a:pt x="72" y="329"/>
                  </a:cubicBezTo>
                  <a:close/>
                  <a:moveTo>
                    <a:pt x="207" y="653"/>
                  </a:moveTo>
                  <a:cubicBezTo>
                    <a:pt x="112" y="653"/>
                    <a:pt x="49" y="602"/>
                    <a:pt x="49" y="548"/>
                  </a:cubicBezTo>
                  <a:cubicBezTo>
                    <a:pt x="49" y="499"/>
                    <a:pt x="85" y="462"/>
                    <a:pt x="125" y="460"/>
                  </a:cubicBezTo>
                  <a:lnTo>
                    <a:pt x="180" y="460"/>
                  </a:lnTo>
                  <a:cubicBezTo>
                    <a:pt x="260" y="460"/>
                    <a:pt x="366" y="460"/>
                    <a:pt x="366" y="548"/>
                  </a:cubicBezTo>
                  <a:cubicBezTo>
                    <a:pt x="366" y="602"/>
                    <a:pt x="298" y="653"/>
                    <a:pt x="207" y="65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34F698E2-E320-6848-B5B4-AFDAA6BAB32B}"/>
                </a:ext>
              </a:extLst>
            </p:cNvPr>
            <p:cNvSpPr/>
            <p:nvPr/>
          </p:nvSpPr>
          <p:spPr>
            <a:xfrm>
              <a:off x="6742079" y="2243520"/>
              <a:ext cx="261720" cy="163440"/>
            </a:xfrm>
            <a:custGeom>
              <a:avLst/>
              <a:gdLst/>
              <a:ahLst/>
              <a:cxnLst>
                <a:cxn ang="3cd4">
                  <a:pos x="hc" y="t"/>
                </a:cxn>
                <a:cxn ang="cd2">
                  <a:pos x="l" y="vc"/>
                </a:cxn>
                <a:cxn ang="cd4">
                  <a:pos x="hc" y="b"/>
                </a:cxn>
                <a:cxn ang="0">
                  <a:pos x="r" y="vc"/>
                </a:cxn>
              </a:cxnLst>
              <a:rect l="l" t="t" r="r" b="b"/>
              <a:pathLst>
                <a:path w="728" h="455">
                  <a:moveTo>
                    <a:pt x="72" y="100"/>
                  </a:moveTo>
                  <a:lnTo>
                    <a:pt x="72" y="378"/>
                  </a:lnTo>
                  <a:cubicBezTo>
                    <a:pt x="72" y="422"/>
                    <a:pt x="61" y="422"/>
                    <a:pt x="0" y="422"/>
                  </a:cubicBezTo>
                  <a:lnTo>
                    <a:pt x="0" y="455"/>
                  </a:lnTo>
                  <a:cubicBezTo>
                    <a:pt x="32" y="455"/>
                    <a:pt x="80" y="453"/>
                    <a:pt x="106" y="453"/>
                  </a:cubicBezTo>
                  <a:cubicBezTo>
                    <a:pt x="129" y="453"/>
                    <a:pt x="178" y="455"/>
                    <a:pt x="209" y="455"/>
                  </a:cubicBezTo>
                  <a:lnTo>
                    <a:pt x="209" y="422"/>
                  </a:lnTo>
                  <a:cubicBezTo>
                    <a:pt x="148" y="422"/>
                    <a:pt x="137" y="422"/>
                    <a:pt x="137" y="378"/>
                  </a:cubicBezTo>
                  <a:lnTo>
                    <a:pt x="137" y="187"/>
                  </a:lnTo>
                  <a:cubicBezTo>
                    <a:pt x="137" y="79"/>
                    <a:pt x="203" y="23"/>
                    <a:pt x="262" y="23"/>
                  </a:cubicBezTo>
                  <a:cubicBezTo>
                    <a:pt x="322" y="23"/>
                    <a:pt x="332" y="79"/>
                    <a:pt x="332" y="138"/>
                  </a:cubicBezTo>
                  <a:lnTo>
                    <a:pt x="332" y="378"/>
                  </a:lnTo>
                  <a:cubicBezTo>
                    <a:pt x="332" y="422"/>
                    <a:pt x="322" y="422"/>
                    <a:pt x="258" y="422"/>
                  </a:cubicBezTo>
                  <a:lnTo>
                    <a:pt x="258" y="455"/>
                  </a:lnTo>
                  <a:cubicBezTo>
                    <a:pt x="292" y="455"/>
                    <a:pt x="338" y="453"/>
                    <a:pt x="364" y="453"/>
                  </a:cubicBezTo>
                  <a:cubicBezTo>
                    <a:pt x="389" y="453"/>
                    <a:pt x="438" y="455"/>
                    <a:pt x="470" y="455"/>
                  </a:cubicBezTo>
                  <a:lnTo>
                    <a:pt x="470" y="422"/>
                  </a:lnTo>
                  <a:cubicBezTo>
                    <a:pt x="406" y="422"/>
                    <a:pt x="396" y="422"/>
                    <a:pt x="396" y="378"/>
                  </a:cubicBezTo>
                  <a:lnTo>
                    <a:pt x="396" y="187"/>
                  </a:lnTo>
                  <a:cubicBezTo>
                    <a:pt x="396" y="79"/>
                    <a:pt x="463" y="23"/>
                    <a:pt x="522" y="23"/>
                  </a:cubicBezTo>
                  <a:cubicBezTo>
                    <a:pt x="580" y="23"/>
                    <a:pt x="590" y="79"/>
                    <a:pt x="590" y="138"/>
                  </a:cubicBezTo>
                  <a:lnTo>
                    <a:pt x="590" y="378"/>
                  </a:lnTo>
                  <a:cubicBezTo>
                    <a:pt x="590" y="422"/>
                    <a:pt x="580" y="422"/>
                    <a:pt x="518" y="422"/>
                  </a:cubicBezTo>
                  <a:lnTo>
                    <a:pt x="518" y="455"/>
                  </a:lnTo>
                  <a:cubicBezTo>
                    <a:pt x="550" y="455"/>
                    <a:pt x="599" y="453"/>
                    <a:pt x="624" y="453"/>
                  </a:cubicBezTo>
                  <a:cubicBezTo>
                    <a:pt x="647" y="453"/>
                    <a:pt x="696" y="455"/>
                    <a:pt x="728" y="455"/>
                  </a:cubicBezTo>
                  <a:lnTo>
                    <a:pt x="728" y="422"/>
                  </a:lnTo>
                  <a:cubicBezTo>
                    <a:pt x="679" y="422"/>
                    <a:pt x="656" y="422"/>
                    <a:pt x="656" y="392"/>
                  </a:cubicBezTo>
                  <a:lnTo>
                    <a:pt x="656" y="196"/>
                  </a:lnTo>
                  <a:cubicBezTo>
                    <a:pt x="656" y="107"/>
                    <a:pt x="656" y="75"/>
                    <a:pt x="626" y="37"/>
                  </a:cubicBezTo>
                  <a:cubicBezTo>
                    <a:pt x="613" y="21"/>
                    <a:pt x="582" y="0"/>
                    <a:pt x="529" y="0"/>
                  </a:cubicBezTo>
                  <a:cubicBezTo>
                    <a:pt x="451" y="0"/>
                    <a:pt x="408" y="61"/>
                    <a:pt x="393" y="100"/>
                  </a:cubicBezTo>
                  <a:cubicBezTo>
                    <a:pt x="381" y="12"/>
                    <a:pt x="311" y="0"/>
                    <a:pt x="269" y="0"/>
                  </a:cubicBezTo>
                  <a:cubicBezTo>
                    <a:pt x="201" y="0"/>
                    <a:pt x="157" y="44"/>
                    <a:pt x="131" y="107"/>
                  </a:cubicBezTo>
                  <a:lnTo>
                    <a:pt x="131" y="0"/>
                  </a:lnTo>
                  <a:lnTo>
                    <a:pt x="0" y="12"/>
                  </a:lnTo>
                  <a:lnTo>
                    <a:pt x="0" y="44"/>
                  </a:lnTo>
                  <a:cubicBezTo>
                    <a:pt x="66" y="44"/>
                    <a:pt x="72" y="51"/>
                    <a:pt x="72" y="1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A52DB2D8-1CE6-A248-8C15-9984069C3DFF}"/>
                </a:ext>
              </a:extLst>
            </p:cNvPr>
            <p:cNvSpPr/>
            <p:nvPr/>
          </p:nvSpPr>
          <p:spPr>
            <a:xfrm>
              <a:off x="7023960" y="2241720"/>
              <a:ext cx="151200" cy="170280"/>
            </a:xfrm>
            <a:custGeom>
              <a:avLst/>
              <a:gdLst/>
              <a:ahLst/>
              <a:cxnLst>
                <a:cxn ang="3cd4">
                  <a:pos x="hc" y="t"/>
                </a:cxn>
                <a:cxn ang="cd2">
                  <a:pos x="l" y="vc"/>
                </a:cxn>
                <a:cxn ang="cd4">
                  <a:pos x="hc" y="b"/>
                </a:cxn>
                <a:cxn ang="0">
                  <a:pos x="r" y="vc"/>
                </a:cxn>
              </a:cxnLst>
              <a:rect l="l" t="t" r="r" b="b"/>
              <a:pathLst>
                <a:path w="421" h="474">
                  <a:moveTo>
                    <a:pt x="271" y="383"/>
                  </a:moveTo>
                  <a:cubicBezTo>
                    <a:pt x="275" y="425"/>
                    <a:pt x="300" y="467"/>
                    <a:pt x="345" y="467"/>
                  </a:cubicBezTo>
                  <a:cubicBezTo>
                    <a:pt x="364" y="467"/>
                    <a:pt x="421" y="453"/>
                    <a:pt x="421" y="369"/>
                  </a:cubicBezTo>
                  <a:lnTo>
                    <a:pt x="421" y="313"/>
                  </a:lnTo>
                  <a:lnTo>
                    <a:pt x="398" y="313"/>
                  </a:lnTo>
                  <a:lnTo>
                    <a:pt x="398" y="369"/>
                  </a:lnTo>
                  <a:cubicBezTo>
                    <a:pt x="398" y="429"/>
                    <a:pt x="374" y="436"/>
                    <a:pt x="364" y="436"/>
                  </a:cubicBezTo>
                  <a:cubicBezTo>
                    <a:pt x="334" y="436"/>
                    <a:pt x="330" y="390"/>
                    <a:pt x="330" y="385"/>
                  </a:cubicBezTo>
                  <a:lnTo>
                    <a:pt x="330" y="177"/>
                  </a:lnTo>
                  <a:cubicBezTo>
                    <a:pt x="330" y="135"/>
                    <a:pt x="330" y="96"/>
                    <a:pt x="296" y="56"/>
                  </a:cubicBezTo>
                  <a:cubicBezTo>
                    <a:pt x="260" y="16"/>
                    <a:pt x="214" y="0"/>
                    <a:pt x="167" y="0"/>
                  </a:cubicBezTo>
                  <a:cubicBezTo>
                    <a:pt x="91" y="0"/>
                    <a:pt x="27" y="49"/>
                    <a:pt x="27" y="117"/>
                  </a:cubicBezTo>
                  <a:cubicBezTo>
                    <a:pt x="27" y="147"/>
                    <a:pt x="47" y="166"/>
                    <a:pt x="70" y="166"/>
                  </a:cubicBezTo>
                  <a:cubicBezTo>
                    <a:pt x="95" y="166"/>
                    <a:pt x="112" y="145"/>
                    <a:pt x="112" y="117"/>
                  </a:cubicBezTo>
                  <a:cubicBezTo>
                    <a:pt x="112" y="105"/>
                    <a:pt x="108" y="70"/>
                    <a:pt x="66" y="70"/>
                  </a:cubicBezTo>
                  <a:cubicBezTo>
                    <a:pt x="91" y="35"/>
                    <a:pt x="135" y="23"/>
                    <a:pt x="167" y="23"/>
                  </a:cubicBezTo>
                  <a:cubicBezTo>
                    <a:pt x="212" y="23"/>
                    <a:pt x="264" y="63"/>
                    <a:pt x="264" y="154"/>
                  </a:cubicBezTo>
                  <a:lnTo>
                    <a:pt x="264" y="194"/>
                  </a:lnTo>
                  <a:cubicBezTo>
                    <a:pt x="218" y="196"/>
                    <a:pt x="152" y="198"/>
                    <a:pt x="93" y="229"/>
                  </a:cubicBezTo>
                  <a:cubicBezTo>
                    <a:pt x="23" y="264"/>
                    <a:pt x="0" y="317"/>
                    <a:pt x="0" y="364"/>
                  </a:cubicBezTo>
                  <a:cubicBezTo>
                    <a:pt x="0" y="448"/>
                    <a:pt x="91" y="474"/>
                    <a:pt x="150" y="474"/>
                  </a:cubicBezTo>
                  <a:cubicBezTo>
                    <a:pt x="212" y="474"/>
                    <a:pt x="254" y="432"/>
                    <a:pt x="271" y="383"/>
                  </a:cubicBezTo>
                  <a:close/>
                  <a:moveTo>
                    <a:pt x="264" y="215"/>
                  </a:moveTo>
                  <a:lnTo>
                    <a:pt x="264" y="317"/>
                  </a:lnTo>
                  <a:cubicBezTo>
                    <a:pt x="264" y="415"/>
                    <a:pt x="199" y="450"/>
                    <a:pt x="157" y="450"/>
                  </a:cubicBezTo>
                  <a:cubicBezTo>
                    <a:pt x="110" y="450"/>
                    <a:pt x="72" y="413"/>
                    <a:pt x="72" y="362"/>
                  </a:cubicBezTo>
                  <a:cubicBezTo>
                    <a:pt x="72" y="306"/>
                    <a:pt x="112" y="219"/>
                    <a:pt x="264" y="21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9DC24456-71F6-B74A-B182-01F099B7D4A9}"/>
                </a:ext>
              </a:extLst>
            </p:cNvPr>
            <p:cNvSpPr/>
            <p:nvPr/>
          </p:nvSpPr>
          <p:spPr>
            <a:xfrm>
              <a:off x="7180199" y="2247840"/>
              <a:ext cx="168840" cy="159120"/>
            </a:xfrm>
            <a:custGeom>
              <a:avLst/>
              <a:gdLst/>
              <a:ahLst/>
              <a:cxnLst>
                <a:cxn ang="3cd4">
                  <a:pos x="hc" y="t"/>
                </a:cxn>
                <a:cxn ang="cd2">
                  <a:pos x="l" y="vc"/>
                </a:cxn>
                <a:cxn ang="cd4">
                  <a:pos x="hc" y="b"/>
                </a:cxn>
                <a:cxn ang="0">
                  <a:pos x="r" y="vc"/>
                </a:cxn>
              </a:cxnLst>
              <a:rect l="l" t="t" r="r" b="b"/>
              <a:pathLst>
                <a:path w="470" h="443">
                  <a:moveTo>
                    <a:pt x="256" y="203"/>
                  </a:moveTo>
                  <a:cubicBezTo>
                    <a:pt x="286" y="163"/>
                    <a:pt x="319" y="112"/>
                    <a:pt x="343" y="86"/>
                  </a:cubicBezTo>
                  <a:cubicBezTo>
                    <a:pt x="372" y="49"/>
                    <a:pt x="410" y="33"/>
                    <a:pt x="453" y="33"/>
                  </a:cubicBezTo>
                  <a:lnTo>
                    <a:pt x="453" y="0"/>
                  </a:lnTo>
                  <a:cubicBezTo>
                    <a:pt x="429" y="2"/>
                    <a:pt x="402" y="2"/>
                    <a:pt x="377" y="2"/>
                  </a:cubicBezTo>
                  <a:cubicBezTo>
                    <a:pt x="349" y="2"/>
                    <a:pt x="300" y="0"/>
                    <a:pt x="288" y="0"/>
                  </a:cubicBezTo>
                  <a:lnTo>
                    <a:pt x="288" y="33"/>
                  </a:lnTo>
                  <a:cubicBezTo>
                    <a:pt x="307" y="35"/>
                    <a:pt x="315" y="47"/>
                    <a:pt x="315" y="63"/>
                  </a:cubicBezTo>
                  <a:cubicBezTo>
                    <a:pt x="315" y="79"/>
                    <a:pt x="305" y="93"/>
                    <a:pt x="300" y="100"/>
                  </a:cubicBezTo>
                  <a:lnTo>
                    <a:pt x="243" y="180"/>
                  </a:lnTo>
                  <a:lnTo>
                    <a:pt x="169" y="77"/>
                  </a:lnTo>
                  <a:cubicBezTo>
                    <a:pt x="161" y="65"/>
                    <a:pt x="161" y="63"/>
                    <a:pt x="161" y="58"/>
                  </a:cubicBezTo>
                  <a:cubicBezTo>
                    <a:pt x="161" y="42"/>
                    <a:pt x="176" y="33"/>
                    <a:pt x="195" y="33"/>
                  </a:cubicBezTo>
                  <a:lnTo>
                    <a:pt x="195" y="0"/>
                  </a:lnTo>
                  <a:cubicBezTo>
                    <a:pt x="169" y="0"/>
                    <a:pt x="108" y="2"/>
                    <a:pt x="93" y="2"/>
                  </a:cubicBezTo>
                  <a:cubicBezTo>
                    <a:pt x="74" y="2"/>
                    <a:pt x="30" y="2"/>
                    <a:pt x="4" y="0"/>
                  </a:cubicBezTo>
                  <a:lnTo>
                    <a:pt x="4" y="33"/>
                  </a:lnTo>
                  <a:cubicBezTo>
                    <a:pt x="70" y="33"/>
                    <a:pt x="72" y="33"/>
                    <a:pt x="114" y="96"/>
                  </a:cubicBezTo>
                  <a:lnTo>
                    <a:pt x="207" y="229"/>
                  </a:lnTo>
                  <a:lnTo>
                    <a:pt x="121" y="350"/>
                  </a:lnTo>
                  <a:cubicBezTo>
                    <a:pt x="74" y="411"/>
                    <a:pt x="19" y="413"/>
                    <a:pt x="0" y="413"/>
                  </a:cubicBezTo>
                  <a:lnTo>
                    <a:pt x="0" y="443"/>
                  </a:lnTo>
                  <a:cubicBezTo>
                    <a:pt x="23" y="441"/>
                    <a:pt x="53" y="441"/>
                    <a:pt x="78" y="441"/>
                  </a:cubicBezTo>
                  <a:cubicBezTo>
                    <a:pt x="104" y="441"/>
                    <a:pt x="144" y="443"/>
                    <a:pt x="167" y="443"/>
                  </a:cubicBezTo>
                  <a:lnTo>
                    <a:pt x="167" y="413"/>
                  </a:lnTo>
                  <a:cubicBezTo>
                    <a:pt x="146" y="408"/>
                    <a:pt x="140" y="397"/>
                    <a:pt x="140" y="380"/>
                  </a:cubicBezTo>
                  <a:cubicBezTo>
                    <a:pt x="140" y="357"/>
                    <a:pt x="167" y="324"/>
                    <a:pt x="222" y="250"/>
                  </a:cubicBezTo>
                  <a:lnTo>
                    <a:pt x="294" y="352"/>
                  </a:lnTo>
                  <a:cubicBezTo>
                    <a:pt x="302" y="364"/>
                    <a:pt x="313" y="380"/>
                    <a:pt x="313" y="387"/>
                  </a:cubicBezTo>
                  <a:cubicBezTo>
                    <a:pt x="313" y="397"/>
                    <a:pt x="305" y="411"/>
                    <a:pt x="279" y="413"/>
                  </a:cubicBezTo>
                  <a:lnTo>
                    <a:pt x="279" y="443"/>
                  </a:lnTo>
                  <a:cubicBezTo>
                    <a:pt x="309" y="443"/>
                    <a:pt x="360" y="441"/>
                    <a:pt x="381" y="441"/>
                  </a:cubicBezTo>
                  <a:cubicBezTo>
                    <a:pt x="406" y="441"/>
                    <a:pt x="442" y="441"/>
                    <a:pt x="470" y="443"/>
                  </a:cubicBezTo>
                  <a:lnTo>
                    <a:pt x="470" y="413"/>
                  </a:lnTo>
                  <a:cubicBezTo>
                    <a:pt x="421" y="413"/>
                    <a:pt x="404" y="411"/>
                    <a:pt x="383" y="3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5C3A3EA7-6726-CE49-9182-EF3DF4F4E4A9}"/>
                </a:ext>
              </a:extLst>
            </p:cNvPr>
            <p:cNvSpPr/>
            <p:nvPr/>
          </p:nvSpPr>
          <p:spPr>
            <a:xfrm>
              <a:off x="6985079" y="2514600"/>
              <a:ext cx="119880" cy="117360"/>
            </a:xfrm>
            <a:custGeom>
              <a:avLst/>
              <a:gdLst/>
              <a:ahLst/>
              <a:cxnLst>
                <a:cxn ang="3cd4">
                  <a:pos x="hc" y="t"/>
                </a:cxn>
                <a:cxn ang="cd2">
                  <a:pos x="l" y="vc"/>
                </a:cxn>
                <a:cxn ang="cd4">
                  <a:pos x="hc" y="b"/>
                </a:cxn>
                <a:cxn ang="0">
                  <a:pos x="r" y="vc"/>
                </a:cxn>
              </a:cxnLst>
              <a:rect l="l" t="t" r="r" b="b"/>
              <a:pathLst>
                <a:path w="334" h="327">
                  <a:moveTo>
                    <a:pt x="237" y="42"/>
                  </a:moveTo>
                  <a:cubicBezTo>
                    <a:pt x="222" y="19"/>
                    <a:pt x="201" y="0"/>
                    <a:pt x="169" y="0"/>
                  </a:cubicBezTo>
                  <a:cubicBezTo>
                    <a:pt x="85" y="0"/>
                    <a:pt x="0" y="103"/>
                    <a:pt x="0" y="205"/>
                  </a:cubicBezTo>
                  <a:cubicBezTo>
                    <a:pt x="0" y="275"/>
                    <a:pt x="42" y="327"/>
                    <a:pt x="99" y="327"/>
                  </a:cubicBezTo>
                  <a:cubicBezTo>
                    <a:pt x="133" y="327"/>
                    <a:pt x="165" y="303"/>
                    <a:pt x="192" y="275"/>
                  </a:cubicBezTo>
                  <a:cubicBezTo>
                    <a:pt x="205" y="320"/>
                    <a:pt x="243" y="327"/>
                    <a:pt x="260" y="327"/>
                  </a:cubicBezTo>
                  <a:cubicBezTo>
                    <a:pt x="283" y="327"/>
                    <a:pt x="298" y="310"/>
                    <a:pt x="311" y="287"/>
                  </a:cubicBezTo>
                  <a:cubicBezTo>
                    <a:pt x="326" y="259"/>
                    <a:pt x="334" y="219"/>
                    <a:pt x="334" y="215"/>
                  </a:cubicBezTo>
                  <a:cubicBezTo>
                    <a:pt x="334" y="205"/>
                    <a:pt x="326" y="205"/>
                    <a:pt x="324" y="205"/>
                  </a:cubicBezTo>
                  <a:cubicBezTo>
                    <a:pt x="315" y="205"/>
                    <a:pt x="313" y="210"/>
                    <a:pt x="309" y="229"/>
                  </a:cubicBezTo>
                  <a:cubicBezTo>
                    <a:pt x="300" y="264"/>
                    <a:pt x="290" y="306"/>
                    <a:pt x="262" y="306"/>
                  </a:cubicBezTo>
                  <a:cubicBezTo>
                    <a:pt x="243" y="306"/>
                    <a:pt x="239" y="289"/>
                    <a:pt x="239" y="271"/>
                  </a:cubicBezTo>
                  <a:cubicBezTo>
                    <a:pt x="239" y="259"/>
                    <a:pt x="245" y="231"/>
                    <a:pt x="250" y="212"/>
                  </a:cubicBezTo>
                  <a:cubicBezTo>
                    <a:pt x="254" y="194"/>
                    <a:pt x="260" y="163"/>
                    <a:pt x="264" y="147"/>
                  </a:cubicBezTo>
                  <a:lnTo>
                    <a:pt x="277" y="93"/>
                  </a:lnTo>
                  <a:cubicBezTo>
                    <a:pt x="281" y="75"/>
                    <a:pt x="290" y="40"/>
                    <a:pt x="290" y="37"/>
                  </a:cubicBezTo>
                  <a:cubicBezTo>
                    <a:pt x="290" y="21"/>
                    <a:pt x="277" y="14"/>
                    <a:pt x="267" y="14"/>
                  </a:cubicBezTo>
                  <a:cubicBezTo>
                    <a:pt x="256" y="14"/>
                    <a:pt x="241" y="23"/>
                    <a:pt x="237" y="42"/>
                  </a:cubicBezTo>
                  <a:close/>
                  <a:moveTo>
                    <a:pt x="195" y="229"/>
                  </a:moveTo>
                  <a:cubicBezTo>
                    <a:pt x="190" y="250"/>
                    <a:pt x="176" y="264"/>
                    <a:pt x="161" y="278"/>
                  </a:cubicBezTo>
                  <a:cubicBezTo>
                    <a:pt x="154" y="282"/>
                    <a:pt x="129" y="306"/>
                    <a:pt x="102" y="306"/>
                  </a:cubicBezTo>
                  <a:cubicBezTo>
                    <a:pt x="76" y="306"/>
                    <a:pt x="53" y="287"/>
                    <a:pt x="53" y="236"/>
                  </a:cubicBezTo>
                  <a:cubicBezTo>
                    <a:pt x="53" y="198"/>
                    <a:pt x="72" y="117"/>
                    <a:pt x="87" y="89"/>
                  </a:cubicBezTo>
                  <a:cubicBezTo>
                    <a:pt x="116" y="30"/>
                    <a:pt x="150" y="21"/>
                    <a:pt x="169" y="21"/>
                  </a:cubicBezTo>
                  <a:cubicBezTo>
                    <a:pt x="216" y="21"/>
                    <a:pt x="226" y="75"/>
                    <a:pt x="226" y="84"/>
                  </a:cubicBezTo>
                  <a:cubicBezTo>
                    <a:pt x="226" y="86"/>
                    <a:pt x="226" y="91"/>
                    <a:pt x="224" y="9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92262A2F-D9CC-6142-9104-294E8402681B}"/>
                </a:ext>
              </a:extLst>
            </p:cNvPr>
            <p:cNvSpPr/>
            <p:nvPr/>
          </p:nvSpPr>
          <p:spPr>
            <a:xfrm>
              <a:off x="7426800" y="2147040"/>
              <a:ext cx="231840" cy="332280"/>
            </a:xfrm>
            <a:custGeom>
              <a:avLst/>
              <a:gdLst/>
              <a:ahLst/>
              <a:cxnLst>
                <a:cxn ang="3cd4">
                  <a:pos x="hc" y="t"/>
                </a:cxn>
                <a:cxn ang="cd2">
                  <a:pos x="l" y="vc"/>
                </a:cxn>
                <a:cxn ang="cd4">
                  <a:pos x="hc" y="b"/>
                </a:cxn>
                <a:cxn ang="0">
                  <a:pos x="r" y="vc"/>
                </a:cxn>
              </a:cxnLst>
              <a:rect l="l" t="t" r="r" b="b"/>
              <a:pathLst>
                <a:path w="645" h="924">
                  <a:moveTo>
                    <a:pt x="362" y="719"/>
                  </a:moveTo>
                  <a:cubicBezTo>
                    <a:pt x="508" y="658"/>
                    <a:pt x="645" y="474"/>
                    <a:pt x="645" y="275"/>
                  </a:cubicBezTo>
                  <a:cubicBezTo>
                    <a:pt x="645" y="112"/>
                    <a:pt x="546" y="0"/>
                    <a:pt x="406" y="0"/>
                  </a:cubicBezTo>
                  <a:cubicBezTo>
                    <a:pt x="205" y="0"/>
                    <a:pt x="0" y="233"/>
                    <a:pt x="0" y="474"/>
                  </a:cubicBezTo>
                  <a:cubicBezTo>
                    <a:pt x="0" y="644"/>
                    <a:pt x="104" y="746"/>
                    <a:pt x="239" y="746"/>
                  </a:cubicBezTo>
                  <a:cubicBezTo>
                    <a:pt x="262" y="746"/>
                    <a:pt x="294" y="742"/>
                    <a:pt x="330" y="732"/>
                  </a:cubicBezTo>
                  <a:cubicBezTo>
                    <a:pt x="326" y="795"/>
                    <a:pt x="326" y="798"/>
                    <a:pt x="326" y="812"/>
                  </a:cubicBezTo>
                  <a:cubicBezTo>
                    <a:pt x="326" y="844"/>
                    <a:pt x="326" y="924"/>
                    <a:pt x="404" y="924"/>
                  </a:cubicBezTo>
                  <a:cubicBezTo>
                    <a:pt x="514" y="924"/>
                    <a:pt x="558" y="735"/>
                    <a:pt x="558" y="726"/>
                  </a:cubicBezTo>
                  <a:cubicBezTo>
                    <a:pt x="558" y="716"/>
                    <a:pt x="552" y="714"/>
                    <a:pt x="550" y="714"/>
                  </a:cubicBezTo>
                  <a:cubicBezTo>
                    <a:pt x="542" y="714"/>
                    <a:pt x="539" y="719"/>
                    <a:pt x="537" y="726"/>
                  </a:cubicBezTo>
                  <a:cubicBezTo>
                    <a:pt x="516" y="798"/>
                    <a:pt x="461" y="823"/>
                    <a:pt x="429" y="823"/>
                  </a:cubicBezTo>
                  <a:cubicBezTo>
                    <a:pt x="385" y="823"/>
                    <a:pt x="372" y="795"/>
                    <a:pt x="362" y="719"/>
                  </a:cubicBezTo>
                  <a:close/>
                  <a:moveTo>
                    <a:pt x="186" y="709"/>
                  </a:moveTo>
                  <a:cubicBezTo>
                    <a:pt x="114" y="679"/>
                    <a:pt x="82" y="597"/>
                    <a:pt x="82" y="506"/>
                  </a:cubicBezTo>
                  <a:cubicBezTo>
                    <a:pt x="82" y="434"/>
                    <a:pt x="106" y="289"/>
                    <a:pt x="178" y="177"/>
                  </a:cubicBezTo>
                  <a:cubicBezTo>
                    <a:pt x="245" y="72"/>
                    <a:pt x="332" y="26"/>
                    <a:pt x="402" y="26"/>
                  </a:cubicBezTo>
                  <a:cubicBezTo>
                    <a:pt x="495" y="26"/>
                    <a:pt x="563" y="105"/>
                    <a:pt x="563" y="243"/>
                  </a:cubicBezTo>
                  <a:cubicBezTo>
                    <a:pt x="563" y="345"/>
                    <a:pt x="514" y="586"/>
                    <a:pt x="357" y="684"/>
                  </a:cubicBezTo>
                  <a:cubicBezTo>
                    <a:pt x="353" y="646"/>
                    <a:pt x="345" y="572"/>
                    <a:pt x="275" y="572"/>
                  </a:cubicBezTo>
                  <a:cubicBezTo>
                    <a:pt x="226" y="572"/>
                    <a:pt x="182" y="623"/>
                    <a:pt x="182" y="677"/>
                  </a:cubicBezTo>
                  <a:cubicBezTo>
                    <a:pt x="182" y="698"/>
                    <a:pt x="186" y="709"/>
                    <a:pt x="186" y="709"/>
                  </a:cubicBezTo>
                  <a:close/>
                  <a:moveTo>
                    <a:pt x="243" y="721"/>
                  </a:moveTo>
                  <a:cubicBezTo>
                    <a:pt x="231" y="721"/>
                    <a:pt x="201" y="721"/>
                    <a:pt x="201" y="677"/>
                  </a:cubicBezTo>
                  <a:cubicBezTo>
                    <a:pt x="201" y="637"/>
                    <a:pt x="237" y="595"/>
                    <a:pt x="275" y="595"/>
                  </a:cubicBezTo>
                  <a:cubicBezTo>
                    <a:pt x="315" y="595"/>
                    <a:pt x="332" y="621"/>
                    <a:pt x="332" y="681"/>
                  </a:cubicBezTo>
                  <a:cubicBezTo>
                    <a:pt x="332" y="698"/>
                    <a:pt x="332" y="698"/>
                    <a:pt x="324" y="702"/>
                  </a:cubicBezTo>
                  <a:cubicBezTo>
                    <a:pt x="298" y="714"/>
                    <a:pt x="271" y="721"/>
                    <a:pt x="243" y="72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B1121BD1-7F10-E049-9513-1041F8B3770E}"/>
                </a:ext>
              </a:extLst>
            </p:cNvPr>
            <p:cNvSpPr/>
            <p:nvPr/>
          </p:nvSpPr>
          <p:spPr>
            <a:xfrm>
              <a:off x="7684200" y="2143440"/>
              <a:ext cx="140400" cy="114840"/>
            </a:xfrm>
            <a:custGeom>
              <a:avLst/>
              <a:gdLst/>
              <a:ahLst/>
              <a:cxnLst>
                <a:cxn ang="3cd4">
                  <a:pos x="hc" y="t"/>
                </a:cxn>
                <a:cxn ang="cd2">
                  <a:pos x="l" y="vc"/>
                </a:cxn>
                <a:cxn ang="cd4">
                  <a:pos x="hc" y="b"/>
                </a:cxn>
                <a:cxn ang="0">
                  <a:pos x="r" y="vc"/>
                </a:cxn>
              </a:cxnLst>
              <a:rect l="l" t="t" r="r" b="b"/>
              <a:pathLst>
                <a:path w="391" h="320">
                  <a:moveTo>
                    <a:pt x="173" y="49"/>
                  </a:moveTo>
                  <a:lnTo>
                    <a:pt x="252" y="49"/>
                  </a:lnTo>
                  <a:cubicBezTo>
                    <a:pt x="241" y="93"/>
                    <a:pt x="228" y="159"/>
                    <a:pt x="228" y="215"/>
                  </a:cubicBezTo>
                  <a:cubicBezTo>
                    <a:pt x="228" y="245"/>
                    <a:pt x="231" y="264"/>
                    <a:pt x="235" y="280"/>
                  </a:cubicBezTo>
                  <a:cubicBezTo>
                    <a:pt x="245" y="315"/>
                    <a:pt x="254" y="320"/>
                    <a:pt x="264" y="320"/>
                  </a:cubicBezTo>
                  <a:cubicBezTo>
                    <a:pt x="279" y="320"/>
                    <a:pt x="294" y="303"/>
                    <a:pt x="294" y="287"/>
                  </a:cubicBezTo>
                  <a:cubicBezTo>
                    <a:pt x="294" y="280"/>
                    <a:pt x="294" y="278"/>
                    <a:pt x="290" y="271"/>
                  </a:cubicBezTo>
                  <a:cubicBezTo>
                    <a:pt x="277" y="243"/>
                    <a:pt x="267" y="203"/>
                    <a:pt x="267" y="142"/>
                  </a:cubicBezTo>
                  <a:cubicBezTo>
                    <a:pt x="267" y="128"/>
                    <a:pt x="267" y="100"/>
                    <a:pt x="275" y="49"/>
                  </a:cubicBezTo>
                  <a:lnTo>
                    <a:pt x="357" y="49"/>
                  </a:lnTo>
                  <a:cubicBezTo>
                    <a:pt x="368" y="49"/>
                    <a:pt x="374" y="49"/>
                    <a:pt x="381" y="44"/>
                  </a:cubicBezTo>
                  <a:cubicBezTo>
                    <a:pt x="389" y="35"/>
                    <a:pt x="391" y="26"/>
                    <a:pt x="391" y="21"/>
                  </a:cubicBezTo>
                  <a:cubicBezTo>
                    <a:pt x="391" y="0"/>
                    <a:pt x="374" y="0"/>
                    <a:pt x="364" y="0"/>
                  </a:cubicBezTo>
                  <a:lnTo>
                    <a:pt x="116" y="0"/>
                  </a:lnTo>
                  <a:cubicBezTo>
                    <a:pt x="91" y="0"/>
                    <a:pt x="72" y="7"/>
                    <a:pt x="42" y="37"/>
                  </a:cubicBezTo>
                  <a:cubicBezTo>
                    <a:pt x="25" y="54"/>
                    <a:pt x="0" y="93"/>
                    <a:pt x="0" y="98"/>
                  </a:cubicBezTo>
                  <a:cubicBezTo>
                    <a:pt x="0" y="107"/>
                    <a:pt x="8" y="107"/>
                    <a:pt x="11" y="107"/>
                  </a:cubicBezTo>
                  <a:cubicBezTo>
                    <a:pt x="19" y="107"/>
                    <a:pt x="19" y="107"/>
                    <a:pt x="23" y="100"/>
                  </a:cubicBezTo>
                  <a:cubicBezTo>
                    <a:pt x="57" y="49"/>
                    <a:pt x="97" y="49"/>
                    <a:pt x="112" y="49"/>
                  </a:cubicBezTo>
                  <a:lnTo>
                    <a:pt x="150" y="49"/>
                  </a:lnTo>
                  <a:cubicBezTo>
                    <a:pt x="131" y="128"/>
                    <a:pt x="95" y="215"/>
                    <a:pt x="76" y="257"/>
                  </a:cubicBezTo>
                  <a:cubicBezTo>
                    <a:pt x="72" y="266"/>
                    <a:pt x="66" y="282"/>
                    <a:pt x="63" y="285"/>
                  </a:cubicBezTo>
                  <a:cubicBezTo>
                    <a:pt x="63" y="287"/>
                    <a:pt x="61" y="292"/>
                    <a:pt x="61" y="296"/>
                  </a:cubicBezTo>
                  <a:cubicBezTo>
                    <a:pt x="61" y="308"/>
                    <a:pt x="70" y="320"/>
                    <a:pt x="85" y="320"/>
                  </a:cubicBezTo>
                  <a:cubicBezTo>
                    <a:pt x="110" y="320"/>
                    <a:pt x="118" y="287"/>
                    <a:pt x="133"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3C131FD2-E425-EF4A-A883-66A53C9F500D}"/>
                </a:ext>
              </a:extLst>
            </p:cNvPr>
            <p:cNvSpPr/>
            <p:nvPr/>
          </p:nvSpPr>
          <p:spPr>
            <a:xfrm>
              <a:off x="7888320" y="2130120"/>
              <a:ext cx="78120" cy="368999"/>
            </a:xfrm>
            <a:custGeom>
              <a:avLst/>
              <a:gdLst/>
              <a:ahLst/>
              <a:cxnLst>
                <a:cxn ang="3cd4">
                  <a:pos x="hc" y="t"/>
                </a:cxn>
                <a:cxn ang="cd2">
                  <a:pos x="l" y="vc"/>
                </a:cxn>
                <a:cxn ang="cd4">
                  <a:pos x="hc" y="b"/>
                </a:cxn>
                <a:cxn ang="0">
                  <a:pos x="r" y="vc"/>
                </a:cxn>
              </a:cxnLst>
              <a:rect l="l" t="t" r="r" b="b"/>
              <a:pathLst>
                <a:path w="218" h="1026">
                  <a:moveTo>
                    <a:pt x="218" y="1017"/>
                  </a:moveTo>
                  <a:cubicBezTo>
                    <a:pt x="218" y="1015"/>
                    <a:pt x="218" y="1012"/>
                    <a:pt x="201" y="994"/>
                  </a:cubicBezTo>
                  <a:cubicBezTo>
                    <a:pt x="85" y="865"/>
                    <a:pt x="55" y="672"/>
                    <a:pt x="55" y="513"/>
                  </a:cubicBezTo>
                  <a:cubicBezTo>
                    <a:pt x="55" y="336"/>
                    <a:pt x="91" y="156"/>
                    <a:pt x="205" y="28"/>
                  </a:cubicBezTo>
                  <a:cubicBezTo>
                    <a:pt x="218" y="16"/>
                    <a:pt x="218" y="14"/>
                    <a:pt x="218" y="9"/>
                  </a:cubicBezTo>
                  <a:cubicBezTo>
                    <a:pt x="218" y="2"/>
                    <a:pt x="214" y="0"/>
                    <a:pt x="207" y="0"/>
                  </a:cubicBezTo>
                  <a:cubicBezTo>
                    <a:pt x="199" y="0"/>
                    <a:pt x="114" y="70"/>
                    <a:pt x="59" y="201"/>
                  </a:cubicBezTo>
                  <a:cubicBezTo>
                    <a:pt x="11" y="313"/>
                    <a:pt x="0" y="427"/>
                    <a:pt x="0" y="513"/>
                  </a:cubicBezTo>
                  <a:cubicBezTo>
                    <a:pt x="0" y="595"/>
                    <a:pt x="11" y="719"/>
                    <a:pt x="61" y="835"/>
                  </a:cubicBezTo>
                  <a:cubicBezTo>
                    <a:pt x="118" y="961"/>
                    <a:pt x="199" y="1026"/>
                    <a:pt x="207" y="1026"/>
                  </a:cubicBezTo>
                  <a:cubicBezTo>
                    <a:pt x="214" y="1026"/>
                    <a:pt x="218" y="1024"/>
                    <a:pt x="218" y="10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E95155FF-66AC-654B-98B4-4E6775148FC5}"/>
                </a:ext>
              </a:extLst>
            </p:cNvPr>
            <p:cNvSpPr/>
            <p:nvPr/>
          </p:nvSpPr>
          <p:spPr>
            <a:xfrm>
              <a:off x="8002440" y="2243520"/>
              <a:ext cx="123840" cy="167760"/>
            </a:xfrm>
            <a:custGeom>
              <a:avLst/>
              <a:gdLst/>
              <a:ahLst/>
              <a:cxnLst>
                <a:cxn ang="3cd4">
                  <a:pos x="hc" y="t"/>
                </a:cxn>
                <a:cxn ang="cd2">
                  <a:pos x="l" y="vc"/>
                </a:cxn>
                <a:cxn ang="cd4">
                  <a:pos x="hc" y="b"/>
                </a:cxn>
                <a:cxn ang="0">
                  <a:pos x="r" y="vc"/>
                </a:cxn>
              </a:cxnLst>
              <a:rect l="l" t="t" r="r" b="b"/>
              <a:pathLst>
                <a:path w="345" h="467">
                  <a:moveTo>
                    <a:pt x="317" y="70"/>
                  </a:moveTo>
                  <a:cubicBezTo>
                    <a:pt x="290" y="70"/>
                    <a:pt x="273" y="93"/>
                    <a:pt x="273" y="117"/>
                  </a:cubicBezTo>
                  <a:cubicBezTo>
                    <a:pt x="273" y="131"/>
                    <a:pt x="281" y="147"/>
                    <a:pt x="300" y="147"/>
                  </a:cubicBezTo>
                  <a:cubicBezTo>
                    <a:pt x="322" y="147"/>
                    <a:pt x="345" y="128"/>
                    <a:pt x="345" y="89"/>
                  </a:cubicBezTo>
                  <a:cubicBezTo>
                    <a:pt x="345" y="42"/>
                    <a:pt x="305" y="0"/>
                    <a:pt x="233" y="0"/>
                  </a:cubicBezTo>
                  <a:cubicBezTo>
                    <a:pt x="110" y="0"/>
                    <a:pt x="74" y="105"/>
                    <a:pt x="74" y="149"/>
                  </a:cubicBezTo>
                  <a:cubicBezTo>
                    <a:pt x="74" y="231"/>
                    <a:pt x="144" y="247"/>
                    <a:pt x="171" y="252"/>
                  </a:cubicBezTo>
                  <a:cubicBezTo>
                    <a:pt x="220" y="264"/>
                    <a:pt x="269" y="273"/>
                    <a:pt x="269" y="331"/>
                  </a:cubicBezTo>
                  <a:cubicBezTo>
                    <a:pt x="269" y="357"/>
                    <a:pt x="247" y="443"/>
                    <a:pt x="135" y="443"/>
                  </a:cubicBezTo>
                  <a:cubicBezTo>
                    <a:pt x="121" y="443"/>
                    <a:pt x="49" y="443"/>
                    <a:pt x="27" y="390"/>
                  </a:cubicBezTo>
                  <a:cubicBezTo>
                    <a:pt x="63" y="394"/>
                    <a:pt x="87" y="364"/>
                    <a:pt x="87" y="334"/>
                  </a:cubicBezTo>
                  <a:cubicBezTo>
                    <a:pt x="87" y="310"/>
                    <a:pt x="72" y="299"/>
                    <a:pt x="53" y="299"/>
                  </a:cubicBezTo>
                  <a:cubicBezTo>
                    <a:pt x="27" y="299"/>
                    <a:pt x="0" y="320"/>
                    <a:pt x="0" y="366"/>
                  </a:cubicBezTo>
                  <a:cubicBezTo>
                    <a:pt x="0" y="425"/>
                    <a:pt x="53" y="467"/>
                    <a:pt x="133" y="467"/>
                  </a:cubicBezTo>
                  <a:cubicBezTo>
                    <a:pt x="286" y="467"/>
                    <a:pt x="322" y="343"/>
                    <a:pt x="322" y="296"/>
                  </a:cubicBezTo>
                  <a:cubicBezTo>
                    <a:pt x="322" y="259"/>
                    <a:pt x="305" y="233"/>
                    <a:pt x="292" y="219"/>
                  </a:cubicBezTo>
                  <a:cubicBezTo>
                    <a:pt x="267" y="191"/>
                    <a:pt x="241" y="187"/>
                    <a:pt x="199" y="177"/>
                  </a:cubicBezTo>
                  <a:cubicBezTo>
                    <a:pt x="165" y="168"/>
                    <a:pt x="129" y="161"/>
                    <a:pt x="129" y="114"/>
                  </a:cubicBezTo>
                  <a:cubicBezTo>
                    <a:pt x="129" y="86"/>
                    <a:pt x="150" y="23"/>
                    <a:pt x="233" y="23"/>
                  </a:cubicBezTo>
                  <a:cubicBezTo>
                    <a:pt x="256" y="23"/>
                    <a:pt x="302" y="30"/>
                    <a:pt x="317"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FBA77990-2279-934C-8B4C-260122EADD85}"/>
                </a:ext>
              </a:extLst>
            </p:cNvPr>
            <p:cNvSpPr/>
            <p:nvPr/>
          </p:nvSpPr>
          <p:spPr>
            <a:xfrm>
              <a:off x="8170200" y="2367720"/>
              <a:ext cx="39240" cy="110520"/>
            </a:xfrm>
            <a:custGeom>
              <a:avLst/>
              <a:gdLst/>
              <a:ahLst/>
              <a:cxnLst>
                <a:cxn ang="3cd4">
                  <a:pos x="hc" y="t"/>
                </a:cxn>
                <a:cxn ang="cd2">
                  <a:pos x="l" y="vc"/>
                </a:cxn>
                <a:cxn ang="cd4">
                  <a:pos x="hc" y="b"/>
                </a:cxn>
                <a:cxn ang="0">
                  <a:pos x="r" y="vc"/>
                </a:cxn>
              </a:cxnLst>
              <a:rect l="l" t="t" r="r" b="b"/>
              <a:pathLst>
                <a:path w="110" h="308">
                  <a:moveTo>
                    <a:pt x="110" y="107"/>
                  </a:moveTo>
                  <a:cubicBezTo>
                    <a:pt x="110" y="40"/>
                    <a:pt x="87" y="0"/>
                    <a:pt x="51" y="0"/>
                  </a:cubicBezTo>
                  <a:cubicBezTo>
                    <a:pt x="19" y="0"/>
                    <a:pt x="0" y="26"/>
                    <a:pt x="0" y="54"/>
                  </a:cubicBezTo>
                  <a:cubicBezTo>
                    <a:pt x="0" y="82"/>
                    <a:pt x="19" y="110"/>
                    <a:pt x="51" y="110"/>
                  </a:cubicBezTo>
                  <a:cubicBezTo>
                    <a:pt x="61" y="110"/>
                    <a:pt x="74" y="105"/>
                    <a:pt x="82" y="96"/>
                  </a:cubicBezTo>
                  <a:cubicBezTo>
                    <a:pt x="87" y="93"/>
                    <a:pt x="87" y="93"/>
                    <a:pt x="89" y="93"/>
                  </a:cubicBezTo>
                  <a:cubicBezTo>
                    <a:pt x="89" y="93"/>
                    <a:pt x="91" y="93"/>
                    <a:pt x="91" y="107"/>
                  </a:cubicBezTo>
                  <a:cubicBezTo>
                    <a:pt x="91" y="184"/>
                    <a:pt x="57" y="247"/>
                    <a:pt x="25" y="280"/>
                  </a:cubicBezTo>
                  <a:cubicBezTo>
                    <a:pt x="15" y="292"/>
                    <a:pt x="15" y="294"/>
                    <a:pt x="15" y="296"/>
                  </a:cubicBezTo>
                  <a:cubicBezTo>
                    <a:pt x="15" y="306"/>
                    <a:pt x="19" y="308"/>
                    <a:pt x="25" y="308"/>
                  </a:cubicBezTo>
                  <a:cubicBezTo>
                    <a:pt x="36" y="308"/>
                    <a:pt x="110" y="229"/>
                    <a:pt x="110"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E969A7F9-322E-A34B-9BE6-974BB53AE8AA}"/>
                </a:ext>
              </a:extLst>
            </p:cNvPr>
            <p:cNvSpPr/>
            <p:nvPr/>
          </p:nvSpPr>
          <p:spPr>
            <a:xfrm>
              <a:off x="8302680" y="2243520"/>
              <a:ext cx="153360" cy="167760"/>
            </a:xfrm>
            <a:custGeom>
              <a:avLst/>
              <a:gdLst/>
              <a:ahLst/>
              <a:cxnLst>
                <a:cxn ang="3cd4">
                  <a:pos x="hc" y="t"/>
                </a:cxn>
                <a:cxn ang="cd2">
                  <a:pos x="l" y="vc"/>
                </a:cxn>
                <a:cxn ang="cd4">
                  <a:pos x="hc" y="b"/>
                </a:cxn>
                <a:cxn ang="0">
                  <a:pos x="r" y="vc"/>
                </a:cxn>
              </a:cxnLst>
              <a:rect l="l" t="t" r="r" b="b"/>
              <a:pathLst>
                <a:path w="427" h="467">
                  <a:moveTo>
                    <a:pt x="311" y="65"/>
                  </a:moveTo>
                  <a:cubicBezTo>
                    <a:pt x="294" y="28"/>
                    <a:pt x="267" y="0"/>
                    <a:pt x="224" y="0"/>
                  </a:cubicBezTo>
                  <a:cubicBezTo>
                    <a:pt x="116" y="0"/>
                    <a:pt x="0" y="152"/>
                    <a:pt x="0" y="301"/>
                  </a:cubicBezTo>
                  <a:cubicBezTo>
                    <a:pt x="0" y="399"/>
                    <a:pt x="51" y="467"/>
                    <a:pt x="125" y="467"/>
                  </a:cubicBezTo>
                  <a:cubicBezTo>
                    <a:pt x="144" y="467"/>
                    <a:pt x="190" y="462"/>
                    <a:pt x="245" y="390"/>
                  </a:cubicBezTo>
                  <a:cubicBezTo>
                    <a:pt x="254" y="432"/>
                    <a:pt x="286" y="467"/>
                    <a:pt x="330" y="467"/>
                  </a:cubicBezTo>
                  <a:cubicBezTo>
                    <a:pt x="364" y="467"/>
                    <a:pt x="385" y="443"/>
                    <a:pt x="400" y="411"/>
                  </a:cubicBezTo>
                  <a:cubicBezTo>
                    <a:pt x="415" y="373"/>
                    <a:pt x="427" y="310"/>
                    <a:pt x="427" y="308"/>
                  </a:cubicBezTo>
                  <a:cubicBezTo>
                    <a:pt x="427" y="299"/>
                    <a:pt x="419" y="299"/>
                    <a:pt x="417" y="299"/>
                  </a:cubicBezTo>
                  <a:cubicBezTo>
                    <a:pt x="408" y="299"/>
                    <a:pt x="406" y="301"/>
                    <a:pt x="404" y="317"/>
                  </a:cubicBezTo>
                  <a:cubicBezTo>
                    <a:pt x="387" y="383"/>
                    <a:pt x="370" y="443"/>
                    <a:pt x="332" y="443"/>
                  </a:cubicBezTo>
                  <a:cubicBezTo>
                    <a:pt x="307" y="443"/>
                    <a:pt x="305" y="418"/>
                    <a:pt x="305" y="397"/>
                  </a:cubicBezTo>
                  <a:cubicBezTo>
                    <a:pt x="305" y="373"/>
                    <a:pt x="307" y="366"/>
                    <a:pt x="317" y="320"/>
                  </a:cubicBezTo>
                  <a:cubicBezTo>
                    <a:pt x="328" y="278"/>
                    <a:pt x="328" y="266"/>
                    <a:pt x="336" y="229"/>
                  </a:cubicBezTo>
                  <a:lnTo>
                    <a:pt x="370" y="84"/>
                  </a:lnTo>
                  <a:cubicBezTo>
                    <a:pt x="377" y="54"/>
                    <a:pt x="377" y="54"/>
                    <a:pt x="377" y="49"/>
                  </a:cubicBezTo>
                  <a:cubicBezTo>
                    <a:pt x="377" y="30"/>
                    <a:pt x="366" y="21"/>
                    <a:pt x="351" y="21"/>
                  </a:cubicBezTo>
                  <a:cubicBezTo>
                    <a:pt x="328" y="21"/>
                    <a:pt x="313" y="44"/>
                    <a:pt x="311" y="65"/>
                  </a:cubicBezTo>
                  <a:close/>
                  <a:moveTo>
                    <a:pt x="250" y="334"/>
                  </a:moveTo>
                  <a:cubicBezTo>
                    <a:pt x="245" y="352"/>
                    <a:pt x="245" y="352"/>
                    <a:pt x="233" y="371"/>
                  </a:cubicBezTo>
                  <a:cubicBezTo>
                    <a:pt x="190" y="427"/>
                    <a:pt x="152" y="443"/>
                    <a:pt x="127" y="443"/>
                  </a:cubicBezTo>
                  <a:cubicBezTo>
                    <a:pt x="80" y="443"/>
                    <a:pt x="66" y="387"/>
                    <a:pt x="66" y="348"/>
                  </a:cubicBezTo>
                  <a:cubicBezTo>
                    <a:pt x="66" y="296"/>
                    <a:pt x="95" y="168"/>
                    <a:pt x="118" y="121"/>
                  </a:cubicBezTo>
                  <a:cubicBezTo>
                    <a:pt x="146" y="61"/>
                    <a:pt x="188" y="23"/>
                    <a:pt x="226" y="23"/>
                  </a:cubicBezTo>
                  <a:cubicBezTo>
                    <a:pt x="288" y="23"/>
                    <a:pt x="300" y="107"/>
                    <a:pt x="300" y="114"/>
                  </a:cubicBezTo>
                  <a:cubicBezTo>
                    <a:pt x="300" y="119"/>
                    <a:pt x="298" y="126"/>
                    <a:pt x="296" y="1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64C63806-6010-D94C-BF6D-A6532F1308B7}"/>
                </a:ext>
              </a:extLst>
            </p:cNvPr>
            <p:cNvSpPr/>
            <p:nvPr/>
          </p:nvSpPr>
          <p:spPr>
            <a:xfrm>
              <a:off x="8484480" y="2130120"/>
              <a:ext cx="78120" cy="368999"/>
            </a:xfrm>
            <a:custGeom>
              <a:avLst/>
              <a:gdLst/>
              <a:ahLst/>
              <a:cxnLst>
                <a:cxn ang="3cd4">
                  <a:pos x="hc" y="t"/>
                </a:cxn>
                <a:cxn ang="cd2">
                  <a:pos x="l" y="vc"/>
                </a:cxn>
                <a:cxn ang="cd4">
                  <a:pos x="hc" y="b"/>
                </a:cxn>
                <a:cxn ang="0">
                  <a:pos x="r" y="vc"/>
                </a:cxn>
              </a:cxnLst>
              <a:rect l="l" t="t" r="r" b="b"/>
              <a:pathLst>
                <a:path w="218" h="1026">
                  <a:moveTo>
                    <a:pt x="218" y="513"/>
                  </a:moveTo>
                  <a:cubicBezTo>
                    <a:pt x="218" y="434"/>
                    <a:pt x="207" y="310"/>
                    <a:pt x="157" y="194"/>
                  </a:cubicBezTo>
                  <a:cubicBezTo>
                    <a:pt x="99" y="68"/>
                    <a:pt x="19" y="0"/>
                    <a:pt x="8" y="0"/>
                  </a:cubicBezTo>
                  <a:cubicBezTo>
                    <a:pt x="4" y="0"/>
                    <a:pt x="0" y="5"/>
                    <a:pt x="0" y="9"/>
                  </a:cubicBezTo>
                  <a:cubicBezTo>
                    <a:pt x="0" y="14"/>
                    <a:pt x="0" y="16"/>
                    <a:pt x="17" y="35"/>
                  </a:cubicBezTo>
                  <a:cubicBezTo>
                    <a:pt x="110" y="135"/>
                    <a:pt x="163" y="299"/>
                    <a:pt x="163" y="513"/>
                  </a:cubicBezTo>
                  <a:cubicBezTo>
                    <a:pt x="163" y="688"/>
                    <a:pt x="129" y="870"/>
                    <a:pt x="13" y="998"/>
                  </a:cubicBezTo>
                  <a:cubicBezTo>
                    <a:pt x="0" y="1012"/>
                    <a:pt x="0" y="1015"/>
                    <a:pt x="0" y="1017"/>
                  </a:cubicBezTo>
                  <a:cubicBezTo>
                    <a:pt x="0" y="1024"/>
                    <a:pt x="4" y="1026"/>
                    <a:pt x="8" y="1026"/>
                  </a:cubicBezTo>
                  <a:cubicBezTo>
                    <a:pt x="19" y="1026"/>
                    <a:pt x="104" y="956"/>
                    <a:pt x="159" y="826"/>
                  </a:cubicBezTo>
                  <a:cubicBezTo>
                    <a:pt x="207" y="714"/>
                    <a:pt x="218" y="600"/>
                    <a:pt x="218" y="51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36" name="Group 35" descr="22§display§Q^\pi(s, a) = \sum_{s',r} p(s',r|s,a) [ r + \gamma V^\pi( s') ]§svg§600§FALSE" title="TexMaths">
            <a:extLst>
              <a:ext uri="{FF2B5EF4-FFF2-40B4-BE49-F238E27FC236}">
                <a16:creationId xmlns:a16="http://schemas.microsoft.com/office/drawing/2014/main" id="{2A1B9BE6-D343-444C-A94F-4AB25F00A905}"/>
              </a:ext>
            </a:extLst>
          </p:cNvPr>
          <p:cNvGrpSpPr/>
          <p:nvPr/>
        </p:nvGrpSpPr>
        <p:grpSpPr>
          <a:xfrm>
            <a:off x="3035907" y="3622258"/>
            <a:ext cx="5857200" cy="828719"/>
            <a:chOff x="2606400" y="2894040"/>
            <a:chExt cx="5857200" cy="828719"/>
          </a:xfrm>
        </p:grpSpPr>
        <p:sp>
          <p:nvSpPr>
            <p:cNvPr id="37" name="Freeform 36">
              <a:extLst>
                <a:ext uri="{FF2B5EF4-FFF2-40B4-BE49-F238E27FC236}">
                  <a16:creationId xmlns:a16="http://schemas.microsoft.com/office/drawing/2014/main" id="{26598456-B9E7-F547-81BF-DD5BEFD70B1A}"/>
                </a:ext>
              </a:extLst>
            </p:cNvPr>
            <p:cNvSpPr/>
            <p:nvPr/>
          </p:nvSpPr>
          <p:spPr>
            <a:xfrm>
              <a:off x="2606400" y="2894040"/>
              <a:ext cx="5857200" cy="827999"/>
            </a:xfrm>
            <a:custGeom>
              <a:avLst/>
              <a:gdLst/>
              <a:ahLst/>
              <a:cxnLst>
                <a:cxn ang="3cd4">
                  <a:pos x="hc" y="t"/>
                </a:cxn>
                <a:cxn ang="cd2">
                  <a:pos x="l" y="vc"/>
                </a:cxn>
                <a:cxn ang="cd4">
                  <a:pos x="hc" y="b"/>
                </a:cxn>
                <a:cxn ang="0">
                  <a:pos x="r" y="vc"/>
                </a:cxn>
              </a:cxnLst>
              <a:rect l="l" t="t" r="r" b="b"/>
              <a:pathLst>
                <a:path w="16271" h="2301">
                  <a:moveTo>
                    <a:pt x="8136" y="2301"/>
                  </a:moveTo>
                  <a:lnTo>
                    <a:pt x="0" y="2301"/>
                  </a:lnTo>
                  <a:lnTo>
                    <a:pt x="0" y="0"/>
                  </a:lnTo>
                  <a:lnTo>
                    <a:pt x="16271" y="0"/>
                  </a:lnTo>
                  <a:lnTo>
                    <a:pt x="16271" y="2301"/>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8" name="Freeform 37">
              <a:extLst>
                <a:ext uri="{FF2B5EF4-FFF2-40B4-BE49-F238E27FC236}">
                  <a16:creationId xmlns:a16="http://schemas.microsoft.com/office/drawing/2014/main" id="{7F866843-551C-6C4B-B544-85521AF33E1F}"/>
                </a:ext>
              </a:extLst>
            </p:cNvPr>
            <p:cNvSpPr/>
            <p:nvPr/>
          </p:nvSpPr>
          <p:spPr>
            <a:xfrm>
              <a:off x="2623680" y="301356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7"/>
                    <a:pt x="671" y="260"/>
                  </a:cubicBezTo>
                  <a:cubicBezTo>
                    <a:pt x="671" y="106"/>
                    <a:pt x="568" y="0"/>
                    <a:pt x="422" y="0"/>
                  </a:cubicBezTo>
                  <a:cubicBezTo>
                    <a:pt x="213" y="0"/>
                    <a:pt x="0" y="220"/>
                    <a:pt x="0" y="447"/>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9" y="587"/>
                    <a:pt x="189" y="638"/>
                  </a:cubicBezTo>
                  <a:cubicBezTo>
                    <a:pt x="189"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9" name="Freeform 38">
              <a:extLst>
                <a:ext uri="{FF2B5EF4-FFF2-40B4-BE49-F238E27FC236}">
                  <a16:creationId xmlns:a16="http://schemas.microsoft.com/office/drawing/2014/main" id="{9E87B9B0-0AEB-3443-AEE4-4E48CF3A87B7}"/>
                </a:ext>
              </a:extLst>
            </p:cNvPr>
            <p:cNvSpPr/>
            <p:nvPr/>
          </p:nvSpPr>
          <p:spPr>
            <a:xfrm>
              <a:off x="289152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0" name="Freeform 39">
              <a:extLst>
                <a:ext uri="{FF2B5EF4-FFF2-40B4-BE49-F238E27FC236}">
                  <a16:creationId xmlns:a16="http://schemas.microsoft.com/office/drawing/2014/main" id="{09941723-EC77-864E-BA36-A1F170BB2E3F}"/>
                </a:ext>
              </a:extLst>
            </p:cNvPr>
            <p:cNvSpPr/>
            <p:nvPr/>
          </p:nvSpPr>
          <p:spPr>
            <a:xfrm>
              <a:off x="310392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1" name="Freeform 40">
              <a:extLst>
                <a:ext uri="{FF2B5EF4-FFF2-40B4-BE49-F238E27FC236}">
                  <a16:creationId xmlns:a16="http://schemas.microsoft.com/office/drawing/2014/main" id="{B4DFB1FA-6A1E-4946-A299-BA5FBA90D5BF}"/>
                </a:ext>
              </a:extLst>
            </p:cNvPr>
            <p:cNvSpPr/>
            <p:nvPr/>
          </p:nvSpPr>
          <p:spPr>
            <a:xfrm>
              <a:off x="322272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2" name="Freeform 41">
              <a:extLst>
                <a:ext uri="{FF2B5EF4-FFF2-40B4-BE49-F238E27FC236}">
                  <a16:creationId xmlns:a16="http://schemas.microsoft.com/office/drawing/2014/main" id="{FBE65F15-C8EE-BD4C-8831-01EBC2B80212}"/>
                </a:ext>
              </a:extLst>
            </p:cNvPr>
            <p:cNvSpPr/>
            <p:nvPr/>
          </p:nvSpPr>
          <p:spPr>
            <a:xfrm>
              <a:off x="33969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3" name="Freeform 42">
              <a:extLst>
                <a:ext uri="{FF2B5EF4-FFF2-40B4-BE49-F238E27FC236}">
                  <a16:creationId xmlns:a16="http://schemas.microsoft.com/office/drawing/2014/main" id="{7EDEA7B8-5502-784F-85EA-B155D31D05B0}"/>
                </a:ext>
              </a:extLst>
            </p:cNvPr>
            <p:cNvSpPr/>
            <p:nvPr/>
          </p:nvSpPr>
          <p:spPr>
            <a:xfrm>
              <a:off x="353448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39"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3"/>
                    <a:pt x="158" y="418"/>
                    <a:pt x="132" y="418"/>
                  </a:cubicBezTo>
                  <a:cubicBezTo>
                    <a:pt x="81"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4" name="Freeform 43">
              <a:extLst>
                <a:ext uri="{FF2B5EF4-FFF2-40B4-BE49-F238E27FC236}">
                  <a16:creationId xmlns:a16="http://schemas.microsoft.com/office/drawing/2014/main" id="{ECC2ED8E-778C-1343-B2EA-BD5158055B6F}"/>
                </a:ext>
              </a:extLst>
            </p:cNvPr>
            <p:cNvSpPr/>
            <p:nvPr/>
          </p:nvSpPr>
          <p:spPr>
            <a:xfrm>
              <a:off x="372384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5" name="Freeform 44">
              <a:extLst>
                <a:ext uri="{FF2B5EF4-FFF2-40B4-BE49-F238E27FC236}">
                  <a16:creationId xmlns:a16="http://schemas.microsoft.com/office/drawing/2014/main" id="{2E872A53-05AA-7E46-872F-1994BBE427C8}"/>
                </a:ext>
              </a:extLst>
            </p:cNvPr>
            <p:cNvSpPr/>
            <p:nvPr/>
          </p:nvSpPr>
          <p:spPr>
            <a:xfrm>
              <a:off x="3955320" y="313164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6" name="Freeform 45">
              <a:extLst>
                <a:ext uri="{FF2B5EF4-FFF2-40B4-BE49-F238E27FC236}">
                  <a16:creationId xmlns:a16="http://schemas.microsoft.com/office/drawing/2014/main" id="{A28463AE-D68C-2B4B-9940-85FC727B82FE}"/>
                </a:ext>
              </a:extLst>
            </p:cNvPr>
            <p:cNvSpPr/>
            <p:nvPr/>
          </p:nvSpPr>
          <p:spPr>
            <a:xfrm>
              <a:off x="4321080" y="2928959"/>
              <a:ext cx="463680" cy="487440"/>
            </a:xfrm>
            <a:custGeom>
              <a:avLst/>
              <a:gdLst/>
              <a:ahLst/>
              <a:cxnLst>
                <a:cxn ang="3cd4">
                  <a:pos x="hc" y="t"/>
                </a:cxn>
                <a:cxn ang="cd2">
                  <a:pos x="l" y="vc"/>
                </a:cxn>
                <a:cxn ang="cd4">
                  <a:pos x="hc" y="b"/>
                </a:cxn>
                <a:cxn ang="0">
                  <a:pos x="r" y="vc"/>
                </a:cxn>
              </a:cxnLst>
              <a:rect l="l" t="t" r="r" b="b"/>
              <a:pathLst>
                <a:path w="1289" h="1355">
                  <a:moveTo>
                    <a:pt x="1173" y="1355"/>
                  </a:moveTo>
                  <a:lnTo>
                    <a:pt x="1289" y="1045"/>
                  </a:lnTo>
                  <a:lnTo>
                    <a:pt x="1265" y="1045"/>
                  </a:lnTo>
                  <a:cubicBezTo>
                    <a:pt x="1228" y="1146"/>
                    <a:pt x="1124" y="1212"/>
                    <a:pt x="1012" y="1241"/>
                  </a:cubicBezTo>
                  <a:cubicBezTo>
                    <a:pt x="992" y="1245"/>
                    <a:pt x="898" y="1271"/>
                    <a:pt x="711" y="1271"/>
                  </a:cubicBezTo>
                  <a:lnTo>
                    <a:pt x="128" y="1271"/>
                  </a:lnTo>
                  <a:lnTo>
                    <a:pt x="620" y="693"/>
                  </a:lnTo>
                  <a:cubicBezTo>
                    <a:pt x="627" y="686"/>
                    <a:pt x="629" y="682"/>
                    <a:pt x="629" y="677"/>
                  </a:cubicBezTo>
                  <a:cubicBezTo>
                    <a:pt x="629" y="675"/>
                    <a:pt x="629" y="673"/>
                    <a:pt x="623" y="662"/>
                  </a:cubicBezTo>
                  <a:lnTo>
                    <a:pt x="172" y="46"/>
                  </a:lnTo>
                  <a:lnTo>
                    <a:pt x="702" y="46"/>
                  </a:lnTo>
                  <a:cubicBezTo>
                    <a:pt x="832" y="46"/>
                    <a:pt x="920" y="59"/>
                    <a:pt x="928" y="62"/>
                  </a:cubicBezTo>
                  <a:cubicBezTo>
                    <a:pt x="981" y="70"/>
                    <a:pt x="1065" y="86"/>
                    <a:pt x="1142" y="134"/>
                  </a:cubicBezTo>
                  <a:cubicBezTo>
                    <a:pt x="1166" y="150"/>
                    <a:pt x="1232" y="194"/>
                    <a:pt x="1265" y="273"/>
                  </a:cubicBezTo>
                  <a:lnTo>
                    <a:pt x="1289" y="273"/>
                  </a:lnTo>
                  <a:lnTo>
                    <a:pt x="1173" y="0"/>
                  </a:lnTo>
                  <a:lnTo>
                    <a:pt x="26" y="0"/>
                  </a:lnTo>
                  <a:cubicBezTo>
                    <a:pt x="4" y="0"/>
                    <a:pt x="4" y="0"/>
                    <a:pt x="0" y="7"/>
                  </a:cubicBezTo>
                  <a:cubicBezTo>
                    <a:pt x="0" y="9"/>
                    <a:pt x="0" y="29"/>
                    <a:pt x="0" y="40"/>
                  </a:cubicBezTo>
                  <a:lnTo>
                    <a:pt x="513" y="739"/>
                  </a:lnTo>
                  <a:lnTo>
                    <a:pt x="11" y="1326"/>
                  </a:lnTo>
                  <a:cubicBezTo>
                    <a:pt x="0" y="1340"/>
                    <a:pt x="0" y="1344"/>
                    <a:pt x="0" y="1344"/>
                  </a:cubicBezTo>
                  <a:cubicBezTo>
                    <a:pt x="0" y="1355"/>
                    <a:pt x="9" y="1355"/>
                    <a:pt x="26" y="13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7" name="Freeform 46">
              <a:extLst>
                <a:ext uri="{FF2B5EF4-FFF2-40B4-BE49-F238E27FC236}">
                  <a16:creationId xmlns:a16="http://schemas.microsoft.com/office/drawing/2014/main" id="{390A9D2B-71C6-424D-9C9B-4F2DC05851B8}"/>
                </a:ext>
              </a:extLst>
            </p:cNvPr>
            <p:cNvSpPr/>
            <p:nvPr/>
          </p:nvSpPr>
          <p:spPr>
            <a:xfrm>
              <a:off x="4348080" y="3567240"/>
              <a:ext cx="97920" cy="110520"/>
            </a:xfrm>
            <a:custGeom>
              <a:avLst/>
              <a:gdLst/>
              <a:ahLst/>
              <a:cxnLst>
                <a:cxn ang="3cd4">
                  <a:pos x="hc" y="t"/>
                </a:cxn>
                <a:cxn ang="cd2">
                  <a:pos x="l" y="vc"/>
                </a:cxn>
                <a:cxn ang="cd4">
                  <a:pos x="hc" y="b"/>
                </a:cxn>
                <a:cxn ang="0">
                  <a:pos x="r" y="vc"/>
                </a:cxn>
              </a:cxnLst>
              <a:rect l="l" t="t" r="r" b="b"/>
              <a:pathLst>
                <a:path w="273" h="308">
                  <a:moveTo>
                    <a:pt x="246" y="44"/>
                  </a:moveTo>
                  <a:cubicBezTo>
                    <a:pt x="229" y="48"/>
                    <a:pt x="218" y="62"/>
                    <a:pt x="218" y="77"/>
                  </a:cubicBezTo>
                  <a:cubicBezTo>
                    <a:pt x="218" y="92"/>
                    <a:pt x="231" y="99"/>
                    <a:pt x="240" y="99"/>
                  </a:cubicBezTo>
                  <a:cubicBezTo>
                    <a:pt x="246" y="99"/>
                    <a:pt x="273" y="95"/>
                    <a:pt x="273" y="59"/>
                  </a:cubicBezTo>
                  <a:cubicBezTo>
                    <a:pt x="273" y="15"/>
                    <a:pt x="222" y="0"/>
                    <a:pt x="180" y="0"/>
                  </a:cubicBezTo>
                  <a:cubicBezTo>
                    <a:pt x="75" y="0"/>
                    <a:pt x="55" y="79"/>
                    <a:pt x="55" y="99"/>
                  </a:cubicBezTo>
                  <a:cubicBezTo>
                    <a:pt x="55" y="125"/>
                    <a:pt x="70" y="141"/>
                    <a:pt x="79" y="150"/>
                  </a:cubicBezTo>
                  <a:cubicBezTo>
                    <a:pt x="97" y="163"/>
                    <a:pt x="110" y="165"/>
                    <a:pt x="156" y="174"/>
                  </a:cubicBezTo>
                  <a:cubicBezTo>
                    <a:pt x="172" y="176"/>
                    <a:pt x="216" y="185"/>
                    <a:pt x="216" y="218"/>
                  </a:cubicBezTo>
                  <a:cubicBezTo>
                    <a:pt x="216" y="231"/>
                    <a:pt x="207" y="255"/>
                    <a:pt x="178" y="273"/>
                  </a:cubicBezTo>
                  <a:cubicBezTo>
                    <a:pt x="152" y="288"/>
                    <a:pt x="119" y="288"/>
                    <a:pt x="110" y="288"/>
                  </a:cubicBezTo>
                  <a:cubicBezTo>
                    <a:pt x="84" y="288"/>
                    <a:pt x="44" y="282"/>
                    <a:pt x="29" y="260"/>
                  </a:cubicBezTo>
                  <a:cubicBezTo>
                    <a:pt x="51" y="257"/>
                    <a:pt x="66" y="240"/>
                    <a:pt x="66" y="220"/>
                  </a:cubicBezTo>
                  <a:cubicBezTo>
                    <a:pt x="66" y="205"/>
                    <a:pt x="53" y="196"/>
                    <a:pt x="40" y="196"/>
                  </a:cubicBezTo>
                  <a:cubicBezTo>
                    <a:pt x="20" y="196"/>
                    <a:pt x="0" y="211"/>
                    <a:pt x="0" y="242"/>
                  </a:cubicBezTo>
                  <a:cubicBezTo>
                    <a:pt x="0" y="282"/>
                    <a:pt x="44" y="308"/>
                    <a:pt x="110" y="308"/>
                  </a:cubicBezTo>
                  <a:cubicBezTo>
                    <a:pt x="235" y="308"/>
                    <a:pt x="257" y="222"/>
                    <a:pt x="257" y="196"/>
                  </a:cubicBezTo>
                  <a:cubicBezTo>
                    <a:pt x="257" y="132"/>
                    <a:pt x="189" y="121"/>
                    <a:pt x="165" y="114"/>
                  </a:cubicBezTo>
                  <a:cubicBezTo>
                    <a:pt x="158" y="114"/>
                    <a:pt x="141" y="110"/>
                    <a:pt x="136" y="110"/>
                  </a:cubicBezTo>
                  <a:cubicBezTo>
                    <a:pt x="112" y="106"/>
                    <a:pt x="99" y="90"/>
                    <a:pt x="99" y="75"/>
                  </a:cubicBezTo>
                  <a:cubicBezTo>
                    <a:pt x="99" y="59"/>
                    <a:pt x="112" y="42"/>
                    <a:pt x="128" y="33"/>
                  </a:cubicBezTo>
                  <a:cubicBezTo>
                    <a:pt x="145" y="20"/>
                    <a:pt x="169" y="20"/>
                    <a:pt x="180" y="20"/>
                  </a:cubicBezTo>
                  <a:cubicBezTo>
                    <a:pt x="196" y="20"/>
                    <a:pt x="231" y="22"/>
                    <a:pt x="246" y="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8" name="Freeform 47">
              <a:extLst>
                <a:ext uri="{FF2B5EF4-FFF2-40B4-BE49-F238E27FC236}">
                  <a16:creationId xmlns:a16="http://schemas.microsoft.com/office/drawing/2014/main" id="{918E4C8E-261A-2346-BC3D-91E11D59BD1F}"/>
                </a:ext>
              </a:extLst>
            </p:cNvPr>
            <p:cNvSpPr/>
            <p:nvPr/>
          </p:nvSpPr>
          <p:spPr>
            <a:xfrm>
              <a:off x="4478040" y="3507839"/>
              <a:ext cx="48600" cy="90720"/>
            </a:xfrm>
            <a:custGeom>
              <a:avLst/>
              <a:gdLst/>
              <a:ahLst/>
              <a:cxnLst>
                <a:cxn ang="3cd4">
                  <a:pos x="hc" y="t"/>
                </a:cxn>
                <a:cxn ang="cd2">
                  <a:pos x="l" y="vc"/>
                </a:cxn>
                <a:cxn ang="cd4">
                  <a:pos x="hc" y="b"/>
                </a:cxn>
                <a:cxn ang="0">
                  <a:pos x="r" y="vc"/>
                </a:cxn>
              </a:cxnLst>
              <a:rect l="l" t="t" r="r" b="b"/>
              <a:pathLst>
                <a:path w="136" h="253">
                  <a:moveTo>
                    <a:pt x="132" y="46"/>
                  </a:moveTo>
                  <a:cubicBezTo>
                    <a:pt x="132" y="46"/>
                    <a:pt x="136" y="35"/>
                    <a:pt x="136" y="29"/>
                  </a:cubicBezTo>
                  <a:cubicBezTo>
                    <a:pt x="136" y="11"/>
                    <a:pt x="121" y="0"/>
                    <a:pt x="106" y="0"/>
                  </a:cubicBezTo>
                  <a:cubicBezTo>
                    <a:pt x="86" y="0"/>
                    <a:pt x="79" y="15"/>
                    <a:pt x="77" y="22"/>
                  </a:cubicBezTo>
                  <a:lnTo>
                    <a:pt x="2" y="233"/>
                  </a:lnTo>
                  <a:cubicBezTo>
                    <a:pt x="0" y="240"/>
                    <a:pt x="0" y="240"/>
                    <a:pt x="0" y="242"/>
                  </a:cubicBezTo>
                  <a:cubicBezTo>
                    <a:pt x="0" y="249"/>
                    <a:pt x="20" y="253"/>
                    <a:pt x="22" y="253"/>
                  </a:cubicBezTo>
                  <a:cubicBezTo>
                    <a:pt x="26" y="253"/>
                    <a:pt x="26" y="251"/>
                    <a:pt x="29" y="24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49" name="Freeform 48">
              <a:extLst>
                <a:ext uri="{FF2B5EF4-FFF2-40B4-BE49-F238E27FC236}">
                  <a16:creationId xmlns:a16="http://schemas.microsoft.com/office/drawing/2014/main" id="{1F54AF7A-E7AD-3F45-802B-B915322CEF15}"/>
                </a:ext>
              </a:extLst>
            </p:cNvPr>
            <p:cNvSpPr/>
            <p:nvPr/>
          </p:nvSpPr>
          <p:spPr>
            <a:xfrm>
              <a:off x="4583159" y="3647159"/>
              <a:ext cx="31320" cy="75600"/>
            </a:xfrm>
            <a:custGeom>
              <a:avLst/>
              <a:gdLst/>
              <a:ahLst/>
              <a:cxnLst>
                <a:cxn ang="3cd4">
                  <a:pos x="hc" y="t"/>
                </a:cxn>
                <a:cxn ang="cd2">
                  <a:pos x="l" y="vc"/>
                </a:cxn>
                <a:cxn ang="cd4">
                  <a:pos x="hc" y="b"/>
                </a:cxn>
                <a:cxn ang="0">
                  <a:pos x="r" y="vc"/>
                </a:cxn>
              </a:cxnLst>
              <a:rect l="l" t="t" r="r" b="b"/>
              <a:pathLst>
                <a:path w="88" h="211">
                  <a:moveTo>
                    <a:pt x="68" y="68"/>
                  </a:moveTo>
                  <a:cubicBezTo>
                    <a:pt x="68" y="106"/>
                    <a:pt x="62" y="150"/>
                    <a:pt x="15" y="194"/>
                  </a:cubicBezTo>
                  <a:cubicBezTo>
                    <a:pt x="11" y="196"/>
                    <a:pt x="9" y="198"/>
                    <a:pt x="9" y="200"/>
                  </a:cubicBezTo>
                  <a:cubicBezTo>
                    <a:pt x="9" y="207"/>
                    <a:pt x="15" y="211"/>
                    <a:pt x="20" y="211"/>
                  </a:cubicBezTo>
                  <a:cubicBezTo>
                    <a:pt x="29" y="211"/>
                    <a:pt x="88" y="156"/>
                    <a:pt x="88" y="75"/>
                  </a:cubicBezTo>
                  <a:cubicBezTo>
                    <a:pt x="88" y="33"/>
                    <a:pt x="70" y="0"/>
                    <a:pt x="40" y="0"/>
                  </a:cubicBezTo>
                  <a:cubicBezTo>
                    <a:pt x="18" y="0"/>
                    <a:pt x="0" y="18"/>
                    <a:pt x="0" y="40"/>
                  </a:cubicBezTo>
                  <a:cubicBezTo>
                    <a:pt x="0" y="62"/>
                    <a:pt x="15" y="79"/>
                    <a:pt x="40" y="79"/>
                  </a:cubicBezTo>
                  <a:cubicBezTo>
                    <a:pt x="57" y="79"/>
                    <a:pt x="68" y="68"/>
                    <a:pt x="68" y="6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0" name="Freeform 49">
              <a:extLst>
                <a:ext uri="{FF2B5EF4-FFF2-40B4-BE49-F238E27FC236}">
                  <a16:creationId xmlns:a16="http://schemas.microsoft.com/office/drawing/2014/main" id="{54B29845-3146-3E46-A4B8-1867FD2CE0AD}"/>
                </a:ext>
              </a:extLst>
            </p:cNvPr>
            <p:cNvSpPr/>
            <p:nvPr/>
          </p:nvSpPr>
          <p:spPr>
            <a:xfrm>
              <a:off x="4649760" y="3567240"/>
              <a:ext cx="113760" cy="110520"/>
            </a:xfrm>
            <a:custGeom>
              <a:avLst/>
              <a:gdLst/>
              <a:ahLst/>
              <a:cxnLst>
                <a:cxn ang="3cd4">
                  <a:pos x="hc" y="t"/>
                </a:cxn>
                <a:cxn ang="cd2">
                  <a:pos x="l" y="vc"/>
                </a:cxn>
                <a:cxn ang="cd4">
                  <a:pos x="hc" y="b"/>
                </a:cxn>
                <a:cxn ang="0">
                  <a:pos x="r" y="vc"/>
                </a:cxn>
              </a:cxnLst>
              <a:rect l="l" t="t" r="r" b="b"/>
              <a:pathLst>
                <a:path w="317" h="308">
                  <a:moveTo>
                    <a:pt x="128" y="163"/>
                  </a:moveTo>
                  <a:cubicBezTo>
                    <a:pt x="130" y="158"/>
                    <a:pt x="145" y="97"/>
                    <a:pt x="145" y="95"/>
                  </a:cubicBezTo>
                  <a:cubicBezTo>
                    <a:pt x="147" y="88"/>
                    <a:pt x="167" y="55"/>
                    <a:pt x="189" y="37"/>
                  </a:cubicBezTo>
                  <a:cubicBezTo>
                    <a:pt x="196" y="33"/>
                    <a:pt x="216" y="20"/>
                    <a:pt x="244" y="20"/>
                  </a:cubicBezTo>
                  <a:cubicBezTo>
                    <a:pt x="251" y="20"/>
                    <a:pt x="268" y="20"/>
                    <a:pt x="282" y="29"/>
                  </a:cubicBezTo>
                  <a:cubicBezTo>
                    <a:pt x="260" y="35"/>
                    <a:pt x="251" y="53"/>
                    <a:pt x="251" y="66"/>
                  </a:cubicBezTo>
                  <a:cubicBezTo>
                    <a:pt x="251" y="81"/>
                    <a:pt x="264" y="92"/>
                    <a:pt x="279" y="92"/>
                  </a:cubicBezTo>
                  <a:cubicBezTo>
                    <a:pt x="295" y="92"/>
                    <a:pt x="317" y="79"/>
                    <a:pt x="317" y="51"/>
                  </a:cubicBezTo>
                  <a:cubicBezTo>
                    <a:pt x="317" y="15"/>
                    <a:pt x="279" y="0"/>
                    <a:pt x="244" y="0"/>
                  </a:cubicBezTo>
                  <a:cubicBezTo>
                    <a:pt x="209" y="0"/>
                    <a:pt x="178" y="15"/>
                    <a:pt x="147" y="48"/>
                  </a:cubicBezTo>
                  <a:cubicBezTo>
                    <a:pt x="136" y="7"/>
                    <a:pt x="95" y="0"/>
                    <a:pt x="79" y="0"/>
                  </a:cubicBezTo>
                  <a:cubicBezTo>
                    <a:pt x="53" y="0"/>
                    <a:pt x="35" y="15"/>
                    <a:pt x="24" y="35"/>
                  </a:cubicBezTo>
                  <a:cubicBezTo>
                    <a:pt x="9" y="62"/>
                    <a:pt x="0" y="101"/>
                    <a:pt x="0" y="103"/>
                  </a:cubicBezTo>
                  <a:cubicBezTo>
                    <a:pt x="0" y="112"/>
                    <a:pt x="9" y="112"/>
                    <a:pt x="11" y="112"/>
                  </a:cubicBezTo>
                  <a:cubicBezTo>
                    <a:pt x="22" y="112"/>
                    <a:pt x="22" y="110"/>
                    <a:pt x="26" y="92"/>
                  </a:cubicBezTo>
                  <a:cubicBezTo>
                    <a:pt x="37" y="51"/>
                    <a:pt x="51" y="20"/>
                    <a:pt x="77" y="20"/>
                  </a:cubicBezTo>
                  <a:cubicBezTo>
                    <a:pt x="95" y="20"/>
                    <a:pt x="99" y="33"/>
                    <a:pt x="99" y="53"/>
                  </a:cubicBezTo>
                  <a:cubicBezTo>
                    <a:pt x="99" y="66"/>
                    <a:pt x="92" y="90"/>
                    <a:pt x="88" y="110"/>
                  </a:cubicBezTo>
                  <a:cubicBezTo>
                    <a:pt x="84" y="128"/>
                    <a:pt x="77" y="156"/>
                    <a:pt x="73" y="169"/>
                  </a:cubicBezTo>
                  <a:lnTo>
                    <a:pt x="51" y="257"/>
                  </a:lnTo>
                  <a:cubicBezTo>
                    <a:pt x="48" y="266"/>
                    <a:pt x="44" y="284"/>
                    <a:pt x="44" y="286"/>
                  </a:cubicBezTo>
                  <a:cubicBezTo>
                    <a:pt x="44" y="301"/>
                    <a:pt x="57" y="308"/>
                    <a:pt x="68" y="308"/>
                  </a:cubicBezTo>
                  <a:cubicBezTo>
                    <a:pt x="77" y="308"/>
                    <a:pt x="90" y="301"/>
                    <a:pt x="97" y="288"/>
                  </a:cubicBezTo>
                  <a:cubicBezTo>
                    <a:pt x="99" y="284"/>
                    <a:pt x="106" y="253"/>
                    <a:pt x="110" y="23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1" name="Freeform 50">
              <a:extLst>
                <a:ext uri="{FF2B5EF4-FFF2-40B4-BE49-F238E27FC236}">
                  <a16:creationId xmlns:a16="http://schemas.microsoft.com/office/drawing/2014/main" id="{9D197523-BFCC-3A42-8E3D-C18C7034A404}"/>
                </a:ext>
              </a:extLst>
            </p:cNvPr>
            <p:cNvSpPr/>
            <p:nvPr/>
          </p:nvSpPr>
          <p:spPr>
            <a:xfrm>
              <a:off x="4851000" y="3105360"/>
              <a:ext cx="181800" cy="221400"/>
            </a:xfrm>
            <a:custGeom>
              <a:avLst/>
              <a:gdLst/>
              <a:ahLst/>
              <a:cxnLst>
                <a:cxn ang="3cd4">
                  <a:pos x="hc" y="t"/>
                </a:cxn>
                <a:cxn ang="cd2">
                  <a:pos x="l" y="vc"/>
                </a:cxn>
                <a:cxn ang="cd4">
                  <a:pos x="hc" y="b"/>
                </a:cxn>
                <a:cxn ang="0">
                  <a:pos x="r" y="vc"/>
                </a:cxn>
              </a:cxnLst>
              <a:rect l="l" t="t" r="r" b="b"/>
              <a:pathLst>
                <a:path w="506" h="616">
                  <a:moveTo>
                    <a:pt x="75" y="548"/>
                  </a:moveTo>
                  <a:cubicBezTo>
                    <a:pt x="66" y="581"/>
                    <a:pt x="66" y="587"/>
                    <a:pt x="22" y="587"/>
                  </a:cubicBezTo>
                  <a:cubicBezTo>
                    <a:pt x="11" y="587"/>
                    <a:pt x="0" y="587"/>
                    <a:pt x="0" y="605"/>
                  </a:cubicBezTo>
                  <a:cubicBezTo>
                    <a:pt x="0" y="614"/>
                    <a:pt x="4" y="616"/>
                    <a:pt x="13" y="616"/>
                  </a:cubicBezTo>
                  <a:cubicBezTo>
                    <a:pt x="40" y="616"/>
                    <a:pt x="66" y="614"/>
                    <a:pt x="95" y="614"/>
                  </a:cubicBezTo>
                  <a:cubicBezTo>
                    <a:pt x="125" y="614"/>
                    <a:pt x="158" y="616"/>
                    <a:pt x="189" y="616"/>
                  </a:cubicBezTo>
                  <a:cubicBezTo>
                    <a:pt x="196" y="616"/>
                    <a:pt x="207" y="616"/>
                    <a:pt x="207" y="598"/>
                  </a:cubicBezTo>
                  <a:cubicBezTo>
                    <a:pt x="207" y="587"/>
                    <a:pt x="198" y="587"/>
                    <a:pt x="185" y="587"/>
                  </a:cubicBezTo>
                  <a:cubicBezTo>
                    <a:pt x="136" y="587"/>
                    <a:pt x="136" y="581"/>
                    <a:pt x="136" y="572"/>
                  </a:cubicBezTo>
                  <a:cubicBezTo>
                    <a:pt x="136" y="559"/>
                    <a:pt x="176" y="403"/>
                    <a:pt x="183" y="378"/>
                  </a:cubicBezTo>
                  <a:cubicBezTo>
                    <a:pt x="196" y="405"/>
                    <a:pt x="222" y="440"/>
                    <a:pt x="273" y="440"/>
                  </a:cubicBezTo>
                  <a:cubicBezTo>
                    <a:pt x="385" y="440"/>
                    <a:pt x="506" y="297"/>
                    <a:pt x="506" y="156"/>
                  </a:cubicBezTo>
                  <a:cubicBezTo>
                    <a:pt x="506" y="64"/>
                    <a:pt x="451" y="0"/>
                    <a:pt x="378" y="0"/>
                  </a:cubicBezTo>
                  <a:cubicBezTo>
                    <a:pt x="330" y="0"/>
                    <a:pt x="282" y="35"/>
                    <a:pt x="251" y="73"/>
                  </a:cubicBezTo>
                  <a:cubicBezTo>
                    <a:pt x="240" y="20"/>
                    <a:pt x="198" y="0"/>
                    <a:pt x="163" y="0"/>
                  </a:cubicBezTo>
                  <a:cubicBezTo>
                    <a:pt x="119" y="0"/>
                    <a:pt x="99" y="37"/>
                    <a:pt x="90" y="55"/>
                  </a:cubicBezTo>
                  <a:cubicBezTo>
                    <a:pt x="75" y="88"/>
                    <a:pt x="62" y="147"/>
                    <a:pt x="62" y="150"/>
                  </a:cubicBezTo>
                  <a:cubicBezTo>
                    <a:pt x="62" y="158"/>
                    <a:pt x="70" y="158"/>
                    <a:pt x="73" y="158"/>
                  </a:cubicBezTo>
                  <a:cubicBezTo>
                    <a:pt x="84" y="158"/>
                    <a:pt x="84" y="158"/>
                    <a:pt x="90" y="136"/>
                  </a:cubicBezTo>
                  <a:cubicBezTo>
                    <a:pt x="106" y="68"/>
                    <a:pt x="125" y="22"/>
                    <a:pt x="161" y="22"/>
                  </a:cubicBezTo>
                  <a:cubicBezTo>
                    <a:pt x="176" y="22"/>
                    <a:pt x="189" y="29"/>
                    <a:pt x="189" y="66"/>
                  </a:cubicBezTo>
                  <a:cubicBezTo>
                    <a:pt x="189" y="88"/>
                    <a:pt x="187" y="99"/>
                    <a:pt x="183" y="114"/>
                  </a:cubicBezTo>
                  <a:close/>
                  <a:moveTo>
                    <a:pt x="246" y="125"/>
                  </a:moveTo>
                  <a:cubicBezTo>
                    <a:pt x="253" y="99"/>
                    <a:pt x="279" y="73"/>
                    <a:pt x="297" y="57"/>
                  </a:cubicBezTo>
                  <a:cubicBezTo>
                    <a:pt x="330" y="29"/>
                    <a:pt x="359" y="22"/>
                    <a:pt x="374" y="22"/>
                  </a:cubicBezTo>
                  <a:cubicBezTo>
                    <a:pt x="414" y="22"/>
                    <a:pt x="438" y="55"/>
                    <a:pt x="438" y="112"/>
                  </a:cubicBezTo>
                  <a:cubicBezTo>
                    <a:pt x="438" y="169"/>
                    <a:pt x="405" y="282"/>
                    <a:pt x="387" y="319"/>
                  </a:cubicBezTo>
                  <a:cubicBezTo>
                    <a:pt x="354" y="385"/>
                    <a:pt x="308" y="418"/>
                    <a:pt x="273" y="418"/>
                  </a:cubicBezTo>
                  <a:cubicBezTo>
                    <a:pt x="207" y="418"/>
                    <a:pt x="196" y="337"/>
                    <a:pt x="196" y="332"/>
                  </a:cubicBezTo>
                  <a:cubicBezTo>
                    <a:pt x="196" y="330"/>
                    <a:pt x="196" y="328"/>
                    <a:pt x="198" y="31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2" name="Freeform 51">
              <a:extLst>
                <a:ext uri="{FF2B5EF4-FFF2-40B4-BE49-F238E27FC236}">
                  <a16:creationId xmlns:a16="http://schemas.microsoft.com/office/drawing/2014/main" id="{BE47912E-B176-4145-87B1-F0818C871108}"/>
                </a:ext>
              </a:extLst>
            </p:cNvPr>
            <p:cNvSpPr/>
            <p:nvPr/>
          </p:nvSpPr>
          <p:spPr>
            <a:xfrm>
              <a:off x="5070960"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3" name="Freeform 52">
              <a:extLst>
                <a:ext uri="{FF2B5EF4-FFF2-40B4-BE49-F238E27FC236}">
                  <a16:creationId xmlns:a16="http://schemas.microsoft.com/office/drawing/2014/main" id="{7193B94E-21AA-204F-903E-B1EFD7C5D08C}"/>
                </a:ext>
              </a:extLst>
            </p:cNvPr>
            <p:cNvSpPr/>
            <p:nvPr/>
          </p:nvSpPr>
          <p:spPr>
            <a:xfrm>
              <a:off x="518976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8"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4" name="Freeform 53">
              <a:extLst>
                <a:ext uri="{FF2B5EF4-FFF2-40B4-BE49-F238E27FC236}">
                  <a16:creationId xmlns:a16="http://schemas.microsoft.com/office/drawing/2014/main" id="{11B1823D-CD93-AD42-BC9C-63A08ECC452D}"/>
                </a:ext>
              </a:extLst>
            </p:cNvPr>
            <p:cNvSpPr/>
            <p:nvPr/>
          </p:nvSpPr>
          <p:spPr>
            <a:xfrm>
              <a:off x="534600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5" name="Freeform 54">
              <a:extLst>
                <a:ext uri="{FF2B5EF4-FFF2-40B4-BE49-F238E27FC236}">
                  <a16:creationId xmlns:a16="http://schemas.microsoft.com/office/drawing/2014/main" id="{8750279B-77F4-0245-AF08-45DC559B295E}"/>
                </a:ext>
              </a:extLst>
            </p:cNvPr>
            <p:cNvSpPr/>
            <p:nvPr/>
          </p:nvSpPr>
          <p:spPr>
            <a:xfrm>
              <a:off x="546156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6" name="Freeform 55">
              <a:extLst>
                <a:ext uri="{FF2B5EF4-FFF2-40B4-BE49-F238E27FC236}">
                  <a16:creationId xmlns:a16="http://schemas.microsoft.com/office/drawing/2014/main" id="{3898874F-1006-2048-BC9D-E7EDFD679D6A}"/>
                </a:ext>
              </a:extLst>
            </p:cNvPr>
            <p:cNvSpPr/>
            <p:nvPr/>
          </p:nvSpPr>
          <p:spPr>
            <a:xfrm>
              <a:off x="559620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3"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7" name="Freeform 56">
              <a:extLst>
                <a:ext uri="{FF2B5EF4-FFF2-40B4-BE49-F238E27FC236}">
                  <a16:creationId xmlns:a16="http://schemas.microsoft.com/office/drawing/2014/main" id="{02E6689E-9637-DC4C-A0B4-C1199ADD8785}"/>
                </a:ext>
              </a:extLst>
            </p:cNvPr>
            <p:cNvSpPr/>
            <p:nvPr/>
          </p:nvSpPr>
          <p:spPr>
            <a:xfrm>
              <a:off x="5793480" y="2998440"/>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8" name="Freeform 57">
              <a:extLst>
                <a:ext uri="{FF2B5EF4-FFF2-40B4-BE49-F238E27FC236}">
                  <a16:creationId xmlns:a16="http://schemas.microsoft.com/office/drawing/2014/main" id="{DCB2F621-52C8-1A45-A0F6-3648364BC371}"/>
                </a:ext>
              </a:extLst>
            </p:cNvPr>
            <p:cNvSpPr/>
            <p:nvPr/>
          </p:nvSpPr>
          <p:spPr>
            <a:xfrm>
              <a:off x="5866199"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59" name="Freeform 58">
              <a:extLst>
                <a:ext uri="{FF2B5EF4-FFF2-40B4-BE49-F238E27FC236}">
                  <a16:creationId xmlns:a16="http://schemas.microsoft.com/office/drawing/2014/main" id="{93B89E80-7989-294D-9DCB-26DDC53500F6}"/>
                </a:ext>
              </a:extLst>
            </p:cNvPr>
            <p:cNvSpPr/>
            <p:nvPr/>
          </p:nvSpPr>
          <p:spPr>
            <a:xfrm>
              <a:off x="6040440" y="322272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0" name="Freeform 59">
              <a:extLst>
                <a:ext uri="{FF2B5EF4-FFF2-40B4-BE49-F238E27FC236}">
                  <a16:creationId xmlns:a16="http://schemas.microsoft.com/office/drawing/2014/main" id="{31DF8EBD-0FA3-0444-81BD-C17B045F9337}"/>
                </a:ext>
              </a:extLst>
            </p:cNvPr>
            <p:cNvSpPr/>
            <p:nvPr/>
          </p:nvSpPr>
          <p:spPr>
            <a:xfrm>
              <a:off x="6179040" y="310536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6"/>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2" y="350"/>
                  </a:cubicBezTo>
                  <a:cubicBezTo>
                    <a:pt x="198" y="403"/>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1" name="Freeform 60">
              <a:extLst>
                <a:ext uri="{FF2B5EF4-FFF2-40B4-BE49-F238E27FC236}">
                  <a16:creationId xmlns:a16="http://schemas.microsoft.com/office/drawing/2014/main" id="{526CB241-ED84-BB41-9153-359EFE37709A}"/>
                </a:ext>
              </a:extLst>
            </p:cNvPr>
            <p:cNvSpPr/>
            <p:nvPr/>
          </p:nvSpPr>
          <p:spPr>
            <a:xfrm>
              <a:off x="636840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2" name="Freeform 61">
              <a:extLst>
                <a:ext uri="{FF2B5EF4-FFF2-40B4-BE49-F238E27FC236}">
                  <a16:creationId xmlns:a16="http://schemas.microsoft.com/office/drawing/2014/main" id="{68E21C5A-0524-E545-96AE-1202403C03A7}"/>
                </a:ext>
              </a:extLst>
            </p:cNvPr>
            <p:cNvSpPr/>
            <p:nvPr/>
          </p:nvSpPr>
          <p:spPr>
            <a:xfrm>
              <a:off x="6524280" y="2998440"/>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0"/>
                  </a:lnTo>
                  <a:lnTo>
                    <a:pt x="40" y="930"/>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3" name="Freeform 62">
              <a:extLst>
                <a:ext uri="{FF2B5EF4-FFF2-40B4-BE49-F238E27FC236}">
                  <a16:creationId xmlns:a16="http://schemas.microsoft.com/office/drawing/2014/main" id="{15C66A7F-CCD6-834D-8D09-5B89BCF7A839}"/>
                </a:ext>
              </a:extLst>
            </p:cNvPr>
            <p:cNvSpPr/>
            <p:nvPr/>
          </p:nvSpPr>
          <p:spPr>
            <a:xfrm>
              <a:off x="6589440" y="3105360"/>
              <a:ext cx="142200" cy="158040"/>
            </a:xfrm>
            <a:custGeom>
              <a:avLst/>
              <a:gdLst/>
              <a:ahLst/>
              <a:cxnLst>
                <a:cxn ang="3cd4">
                  <a:pos x="hc" y="t"/>
                </a:cxn>
                <a:cxn ang="cd2">
                  <a:pos x="l" y="vc"/>
                </a:cxn>
                <a:cxn ang="cd4">
                  <a:pos x="hc" y="b"/>
                </a:cxn>
                <a:cxn ang="0">
                  <a:pos x="r" y="vc"/>
                </a:cxn>
              </a:cxnLst>
              <a:rect l="l" t="t" r="r" b="b"/>
              <a:pathLst>
                <a:path w="396" h="440">
                  <a:moveTo>
                    <a:pt x="57" y="372"/>
                  </a:moveTo>
                  <a:cubicBezTo>
                    <a:pt x="55" y="387"/>
                    <a:pt x="48" y="409"/>
                    <a:pt x="48" y="414"/>
                  </a:cubicBezTo>
                  <a:cubicBezTo>
                    <a:pt x="48" y="431"/>
                    <a:pt x="62" y="440"/>
                    <a:pt x="77" y="440"/>
                  </a:cubicBezTo>
                  <a:cubicBezTo>
                    <a:pt x="88" y="440"/>
                    <a:pt x="106" y="431"/>
                    <a:pt x="112" y="414"/>
                  </a:cubicBezTo>
                  <a:cubicBezTo>
                    <a:pt x="114" y="409"/>
                    <a:pt x="147" y="277"/>
                    <a:pt x="152" y="260"/>
                  </a:cubicBezTo>
                  <a:cubicBezTo>
                    <a:pt x="158" y="227"/>
                    <a:pt x="176" y="158"/>
                    <a:pt x="183" y="132"/>
                  </a:cubicBezTo>
                  <a:cubicBezTo>
                    <a:pt x="187" y="121"/>
                    <a:pt x="213" y="75"/>
                    <a:pt x="238" y="53"/>
                  </a:cubicBezTo>
                  <a:cubicBezTo>
                    <a:pt x="244" y="46"/>
                    <a:pt x="273" y="22"/>
                    <a:pt x="315" y="22"/>
                  </a:cubicBezTo>
                  <a:cubicBezTo>
                    <a:pt x="341" y="22"/>
                    <a:pt x="354" y="33"/>
                    <a:pt x="356" y="33"/>
                  </a:cubicBezTo>
                  <a:cubicBezTo>
                    <a:pt x="326" y="37"/>
                    <a:pt x="306" y="62"/>
                    <a:pt x="306" y="86"/>
                  </a:cubicBezTo>
                  <a:cubicBezTo>
                    <a:pt x="306" y="101"/>
                    <a:pt x="317" y="121"/>
                    <a:pt x="341" y="121"/>
                  </a:cubicBezTo>
                  <a:cubicBezTo>
                    <a:pt x="367" y="121"/>
                    <a:pt x="396" y="99"/>
                    <a:pt x="396" y="64"/>
                  </a:cubicBezTo>
                  <a:cubicBezTo>
                    <a:pt x="396" y="29"/>
                    <a:pt x="365" y="0"/>
                    <a:pt x="315" y="0"/>
                  </a:cubicBezTo>
                  <a:cubicBezTo>
                    <a:pt x="251" y="0"/>
                    <a:pt x="209" y="48"/>
                    <a:pt x="191" y="75"/>
                  </a:cubicBezTo>
                  <a:cubicBezTo>
                    <a:pt x="183" y="31"/>
                    <a:pt x="147" y="0"/>
                    <a:pt x="101" y="0"/>
                  </a:cubicBezTo>
                  <a:cubicBezTo>
                    <a:pt x="57" y="0"/>
                    <a:pt x="40" y="37"/>
                    <a:pt x="31" y="55"/>
                  </a:cubicBezTo>
                  <a:cubicBezTo>
                    <a:pt x="13" y="88"/>
                    <a:pt x="0" y="147"/>
                    <a:pt x="0" y="150"/>
                  </a:cubicBezTo>
                  <a:cubicBezTo>
                    <a:pt x="0" y="158"/>
                    <a:pt x="9" y="158"/>
                    <a:pt x="11" y="158"/>
                  </a:cubicBezTo>
                  <a:cubicBezTo>
                    <a:pt x="22" y="158"/>
                    <a:pt x="22" y="158"/>
                    <a:pt x="29" y="136"/>
                  </a:cubicBezTo>
                  <a:cubicBezTo>
                    <a:pt x="44" y="68"/>
                    <a:pt x="64" y="22"/>
                    <a:pt x="99" y="22"/>
                  </a:cubicBezTo>
                  <a:cubicBezTo>
                    <a:pt x="117" y="22"/>
                    <a:pt x="130" y="29"/>
                    <a:pt x="130" y="66"/>
                  </a:cubicBezTo>
                  <a:cubicBezTo>
                    <a:pt x="130" y="86"/>
                    <a:pt x="125" y="97"/>
                    <a:pt x="114" y="1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4" name="Freeform 63">
              <a:extLst>
                <a:ext uri="{FF2B5EF4-FFF2-40B4-BE49-F238E27FC236}">
                  <a16:creationId xmlns:a16="http://schemas.microsoft.com/office/drawing/2014/main" id="{A8218336-74DC-984B-B979-2F6BA0975574}"/>
                </a:ext>
              </a:extLst>
            </p:cNvPr>
            <p:cNvSpPr/>
            <p:nvPr/>
          </p:nvSpPr>
          <p:spPr>
            <a:xfrm>
              <a:off x="6841800" y="3056400"/>
              <a:ext cx="231840" cy="232560"/>
            </a:xfrm>
            <a:custGeom>
              <a:avLst/>
              <a:gdLst/>
              <a:ahLst/>
              <a:cxnLst>
                <a:cxn ang="3cd4">
                  <a:pos x="hc" y="t"/>
                </a:cxn>
                <a:cxn ang="cd2">
                  <a:pos x="l" y="vc"/>
                </a:cxn>
                <a:cxn ang="cd4">
                  <a:pos x="hc" y="b"/>
                </a:cxn>
                <a:cxn ang="0">
                  <a:pos x="r" y="vc"/>
                </a:cxn>
              </a:cxnLst>
              <a:rect l="l" t="t" r="r" b="b"/>
              <a:pathLst>
                <a:path w="645" h="647">
                  <a:moveTo>
                    <a:pt x="343" y="343"/>
                  </a:moveTo>
                  <a:lnTo>
                    <a:pt x="614" y="343"/>
                  </a:lnTo>
                  <a:cubicBezTo>
                    <a:pt x="627" y="343"/>
                    <a:pt x="645" y="343"/>
                    <a:pt x="645" y="323"/>
                  </a:cubicBezTo>
                  <a:cubicBezTo>
                    <a:pt x="645" y="304"/>
                    <a:pt x="627" y="304"/>
                    <a:pt x="614" y="304"/>
                  </a:cubicBezTo>
                  <a:lnTo>
                    <a:pt x="343" y="304"/>
                  </a:lnTo>
                  <a:lnTo>
                    <a:pt x="343" y="33"/>
                  </a:lnTo>
                  <a:cubicBezTo>
                    <a:pt x="343" y="18"/>
                    <a:pt x="343" y="0"/>
                    <a:pt x="323" y="0"/>
                  </a:cubicBezTo>
                  <a:cubicBezTo>
                    <a:pt x="304" y="0"/>
                    <a:pt x="304" y="18"/>
                    <a:pt x="304" y="33"/>
                  </a:cubicBezTo>
                  <a:lnTo>
                    <a:pt x="304" y="304"/>
                  </a:lnTo>
                  <a:lnTo>
                    <a:pt x="33" y="304"/>
                  </a:lnTo>
                  <a:cubicBezTo>
                    <a:pt x="18" y="304"/>
                    <a:pt x="0" y="304"/>
                    <a:pt x="0" y="323"/>
                  </a:cubicBezTo>
                  <a:cubicBezTo>
                    <a:pt x="0" y="343"/>
                    <a:pt x="18" y="343"/>
                    <a:pt x="33" y="343"/>
                  </a:cubicBezTo>
                  <a:lnTo>
                    <a:pt x="304" y="343"/>
                  </a:lnTo>
                  <a:lnTo>
                    <a:pt x="304" y="614"/>
                  </a:lnTo>
                  <a:cubicBezTo>
                    <a:pt x="304" y="627"/>
                    <a:pt x="304" y="647"/>
                    <a:pt x="323" y="647"/>
                  </a:cubicBezTo>
                  <a:cubicBezTo>
                    <a:pt x="343" y="647"/>
                    <a:pt x="343" y="627"/>
                    <a:pt x="343" y="6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5" name="Freeform 64">
              <a:extLst>
                <a:ext uri="{FF2B5EF4-FFF2-40B4-BE49-F238E27FC236}">
                  <a16:creationId xmlns:a16="http://schemas.microsoft.com/office/drawing/2014/main" id="{45629B41-86A7-BB47-9229-CD9612B49FD5}"/>
                </a:ext>
              </a:extLst>
            </p:cNvPr>
            <p:cNvSpPr/>
            <p:nvPr/>
          </p:nvSpPr>
          <p:spPr>
            <a:xfrm>
              <a:off x="7176240" y="3105360"/>
              <a:ext cx="183240" cy="229320"/>
            </a:xfrm>
            <a:custGeom>
              <a:avLst/>
              <a:gdLst/>
              <a:ahLst/>
              <a:cxnLst>
                <a:cxn ang="3cd4">
                  <a:pos x="hc" y="t"/>
                </a:cxn>
                <a:cxn ang="cd2">
                  <a:pos x="l" y="vc"/>
                </a:cxn>
                <a:cxn ang="cd4">
                  <a:pos x="hc" y="b"/>
                </a:cxn>
                <a:cxn ang="0">
                  <a:pos x="r" y="vc"/>
                </a:cxn>
              </a:cxnLst>
              <a:rect l="l" t="t" r="r" b="b"/>
              <a:pathLst>
                <a:path w="510" h="638">
                  <a:moveTo>
                    <a:pt x="22" y="183"/>
                  </a:moveTo>
                  <a:cubicBezTo>
                    <a:pt x="59" y="70"/>
                    <a:pt x="165" y="70"/>
                    <a:pt x="176" y="70"/>
                  </a:cubicBezTo>
                  <a:cubicBezTo>
                    <a:pt x="323" y="70"/>
                    <a:pt x="334" y="240"/>
                    <a:pt x="334" y="317"/>
                  </a:cubicBezTo>
                  <a:cubicBezTo>
                    <a:pt x="334" y="376"/>
                    <a:pt x="330" y="392"/>
                    <a:pt x="323" y="411"/>
                  </a:cubicBezTo>
                  <a:cubicBezTo>
                    <a:pt x="301" y="482"/>
                    <a:pt x="273" y="594"/>
                    <a:pt x="273" y="620"/>
                  </a:cubicBezTo>
                  <a:cubicBezTo>
                    <a:pt x="273" y="631"/>
                    <a:pt x="277" y="638"/>
                    <a:pt x="284" y="638"/>
                  </a:cubicBezTo>
                  <a:cubicBezTo>
                    <a:pt x="297" y="638"/>
                    <a:pt x="306" y="616"/>
                    <a:pt x="315" y="578"/>
                  </a:cubicBezTo>
                  <a:cubicBezTo>
                    <a:pt x="339" y="497"/>
                    <a:pt x="348" y="442"/>
                    <a:pt x="352" y="411"/>
                  </a:cubicBezTo>
                  <a:cubicBezTo>
                    <a:pt x="354" y="400"/>
                    <a:pt x="356" y="387"/>
                    <a:pt x="359" y="374"/>
                  </a:cubicBezTo>
                  <a:cubicBezTo>
                    <a:pt x="389" y="279"/>
                    <a:pt x="453" y="134"/>
                    <a:pt x="491" y="57"/>
                  </a:cubicBezTo>
                  <a:cubicBezTo>
                    <a:pt x="497" y="46"/>
                    <a:pt x="510" y="24"/>
                    <a:pt x="510" y="20"/>
                  </a:cubicBezTo>
                  <a:cubicBezTo>
                    <a:pt x="510" y="11"/>
                    <a:pt x="499" y="11"/>
                    <a:pt x="497" y="11"/>
                  </a:cubicBezTo>
                  <a:cubicBezTo>
                    <a:pt x="495" y="11"/>
                    <a:pt x="488" y="11"/>
                    <a:pt x="486" y="18"/>
                  </a:cubicBezTo>
                  <a:cubicBezTo>
                    <a:pt x="436" y="110"/>
                    <a:pt x="396" y="207"/>
                    <a:pt x="359" y="304"/>
                  </a:cubicBezTo>
                  <a:cubicBezTo>
                    <a:pt x="356" y="275"/>
                    <a:pt x="356" y="200"/>
                    <a:pt x="319" y="106"/>
                  </a:cubicBezTo>
                  <a:cubicBezTo>
                    <a:pt x="295" y="48"/>
                    <a:pt x="255" y="0"/>
                    <a:pt x="189" y="0"/>
                  </a:cubicBezTo>
                  <a:cubicBezTo>
                    <a:pt x="68" y="0"/>
                    <a:pt x="0" y="147"/>
                    <a:pt x="0" y="178"/>
                  </a:cubicBezTo>
                  <a:cubicBezTo>
                    <a:pt x="0" y="187"/>
                    <a:pt x="9" y="187"/>
                    <a:pt x="18" y="18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6" name="Freeform 65">
              <a:extLst>
                <a:ext uri="{FF2B5EF4-FFF2-40B4-BE49-F238E27FC236}">
                  <a16:creationId xmlns:a16="http://schemas.microsoft.com/office/drawing/2014/main" id="{235E6C01-81F4-A648-9ECC-C3124920BD6B}"/>
                </a:ext>
              </a:extLst>
            </p:cNvPr>
            <p:cNvSpPr/>
            <p:nvPr/>
          </p:nvSpPr>
          <p:spPr>
            <a:xfrm>
              <a:off x="7387560" y="302148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7" name="Freeform 66">
              <a:extLst>
                <a:ext uri="{FF2B5EF4-FFF2-40B4-BE49-F238E27FC236}">
                  <a16:creationId xmlns:a16="http://schemas.microsoft.com/office/drawing/2014/main" id="{0B562BA0-8FD1-614D-B0BC-D2EC0410FDE0}"/>
                </a:ext>
              </a:extLst>
            </p:cNvPr>
            <p:cNvSpPr/>
            <p:nvPr/>
          </p:nvSpPr>
          <p:spPr>
            <a:xfrm>
              <a:off x="7659360" y="301032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0"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8" name="Freeform 67">
              <a:extLst>
                <a:ext uri="{FF2B5EF4-FFF2-40B4-BE49-F238E27FC236}">
                  <a16:creationId xmlns:a16="http://schemas.microsoft.com/office/drawing/2014/main" id="{8D0EE2FD-F238-394B-A20F-28B5E4C2DF1C}"/>
                </a:ext>
              </a:extLst>
            </p:cNvPr>
            <p:cNvSpPr/>
            <p:nvPr/>
          </p:nvSpPr>
          <p:spPr>
            <a:xfrm>
              <a:off x="7871399" y="2998440"/>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69" name="Freeform 68">
              <a:extLst>
                <a:ext uri="{FF2B5EF4-FFF2-40B4-BE49-F238E27FC236}">
                  <a16:creationId xmlns:a16="http://schemas.microsoft.com/office/drawing/2014/main" id="{94FA92D4-B5BF-324C-89FF-06576B6E336B}"/>
                </a:ext>
              </a:extLst>
            </p:cNvPr>
            <p:cNvSpPr/>
            <p:nvPr/>
          </p:nvSpPr>
          <p:spPr>
            <a:xfrm>
              <a:off x="7989480" y="310536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0" name="Freeform 69">
              <a:extLst>
                <a:ext uri="{FF2B5EF4-FFF2-40B4-BE49-F238E27FC236}">
                  <a16:creationId xmlns:a16="http://schemas.microsoft.com/office/drawing/2014/main" id="{0323F4EB-6408-F040-BC31-6BE58B1AF51F}"/>
                </a:ext>
              </a:extLst>
            </p:cNvPr>
            <p:cNvSpPr/>
            <p:nvPr/>
          </p:nvSpPr>
          <p:spPr>
            <a:xfrm>
              <a:off x="8145720" y="2979719"/>
              <a:ext cx="61560" cy="126360"/>
            </a:xfrm>
            <a:custGeom>
              <a:avLst/>
              <a:gdLst/>
              <a:ahLst/>
              <a:cxnLst>
                <a:cxn ang="3cd4">
                  <a:pos x="hc" y="t"/>
                </a:cxn>
                <a:cxn ang="cd2">
                  <a:pos x="l" y="vc"/>
                </a:cxn>
                <a:cxn ang="cd4">
                  <a:pos x="hc" y="b"/>
                </a:cxn>
                <a:cxn ang="0">
                  <a:pos x="r" y="vc"/>
                </a:cxn>
              </a:cxnLst>
              <a:rect l="l" t="t" r="r" b="b"/>
              <a:pathLst>
                <a:path w="172" h="352">
                  <a:moveTo>
                    <a:pt x="165" y="59"/>
                  </a:moveTo>
                  <a:cubicBezTo>
                    <a:pt x="172" y="48"/>
                    <a:pt x="172" y="42"/>
                    <a:pt x="172" y="37"/>
                  </a:cubicBezTo>
                  <a:cubicBezTo>
                    <a:pt x="172" y="15"/>
                    <a:pt x="152" y="0"/>
                    <a:pt x="132" y="0"/>
                  </a:cubicBezTo>
                  <a:cubicBezTo>
                    <a:pt x="106" y="0"/>
                    <a:pt x="97" y="22"/>
                    <a:pt x="95" y="33"/>
                  </a:cubicBezTo>
                  <a:lnTo>
                    <a:pt x="4" y="328"/>
                  </a:lnTo>
                  <a:cubicBezTo>
                    <a:pt x="2" y="328"/>
                    <a:pt x="0" y="337"/>
                    <a:pt x="0" y="337"/>
                  </a:cubicBezTo>
                  <a:cubicBezTo>
                    <a:pt x="0" y="345"/>
                    <a:pt x="22" y="352"/>
                    <a:pt x="26" y="352"/>
                  </a:cubicBezTo>
                  <a:cubicBezTo>
                    <a:pt x="31" y="352"/>
                    <a:pt x="33" y="352"/>
                    <a:pt x="37" y="34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1" name="Freeform 70">
              <a:extLst>
                <a:ext uri="{FF2B5EF4-FFF2-40B4-BE49-F238E27FC236}">
                  <a16:creationId xmlns:a16="http://schemas.microsoft.com/office/drawing/2014/main" id="{36B54A52-4190-8A43-8450-28D80C867FC2}"/>
                </a:ext>
              </a:extLst>
            </p:cNvPr>
            <p:cNvSpPr/>
            <p:nvPr/>
          </p:nvSpPr>
          <p:spPr>
            <a:xfrm>
              <a:off x="8251560" y="2998440"/>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2" name="Freeform 71">
              <a:extLst>
                <a:ext uri="{FF2B5EF4-FFF2-40B4-BE49-F238E27FC236}">
                  <a16:creationId xmlns:a16="http://schemas.microsoft.com/office/drawing/2014/main" id="{CFF42A48-5431-A04A-AA02-D59C2D4C566A}"/>
                </a:ext>
              </a:extLst>
            </p:cNvPr>
            <p:cNvSpPr/>
            <p:nvPr/>
          </p:nvSpPr>
          <p:spPr>
            <a:xfrm>
              <a:off x="8374319" y="2998440"/>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0"/>
                  </a:lnTo>
                  <a:lnTo>
                    <a:pt x="0" y="930"/>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73" name="TextBox 72">
            <a:extLst>
              <a:ext uri="{FF2B5EF4-FFF2-40B4-BE49-F238E27FC236}">
                <a16:creationId xmlns:a16="http://schemas.microsoft.com/office/drawing/2014/main" id="{0CC70317-7930-F446-9DD8-AB2A6539FB4D}"/>
              </a:ext>
            </a:extLst>
          </p:cNvPr>
          <p:cNvSpPr txBox="1"/>
          <p:nvPr/>
        </p:nvSpPr>
        <p:spPr>
          <a:xfrm>
            <a:off x="1188720" y="4783258"/>
            <a:ext cx="6275542" cy="2213191"/>
          </a:xfrm>
          <a:prstGeom prst="rect">
            <a:avLst/>
          </a:prstGeom>
          <a:noFill/>
          <a:ln>
            <a:noFill/>
          </a:ln>
        </p:spPr>
        <p:txBody>
          <a:bodyPr wrap="none" lIns="90000" tIns="45000" rIns="90000" bIns="45000" anchorCtr="0" compatLnSpc="0">
            <a:spAutoFit/>
          </a:bodyPr>
          <a:lstStyle/>
          <a:p>
            <a:pPr hangingPunct="0"/>
            <a:r>
              <a:rPr lang="en-US" b="1">
                <a:latin typeface="Liberation Sans" pitchFamily="18"/>
                <a:ea typeface="Noto Sans CJK SC Regular" pitchFamily="2"/>
                <a:cs typeface="FreeSans" pitchFamily="2"/>
              </a:rPr>
              <a:t>Policy improvement theorem:</a:t>
            </a: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Let        and        be arbitrary deterministic policies such that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a:p>
            <a:pPr hangingPunct="0"/>
            <a:r>
              <a:rPr lang="en-US">
                <a:latin typeface="Liberation Sans" pitchFamily="18"/>
                <a:ea typeface="Noto Sans CJK SC Regular" pitchFamily="2"/>
                <a:cs typeface="FreeSans" pitchFamily="2"/>
              </a:rPr>
              <a:t>Then</a:t>
            </a:r>
          </a:p>
        </p:txBody>
      </p:sp>
      <p:grpSp>
        <p:nvGrpSpPr>
          <p:cNvPr id="74" name="Group 73" descr="28§display§\pi§svg§600§FALSE" title="TexMaths">
            <a:extLst>
              <a:ext uri="{FF2B5EF4-FFF2-40B4-BE49-F238E27FC236}">
                <a16:creationId xmlns:a16="http://schemas.microsoft.com/office/drawing/2014/main" id="{0C9ED1D1-3575-3845-9630-B09EB73B8704}"/>
              </a:ext>
            </a:extLst>
          </p:cNvPr>
          <p:cNvGrpSpPr/>
          <p:nvPr/>
        </p:nvGrpSpPr>
        <p:grpSpPr>
          <a:xfrm>
            <a:off x="1737359" y="5371608"/>
            <a:ext cx="267840" cy="196200"/>
            <a:chOff x="1737359" y="4677120"/>
            <a:chExt cx="267840" cy="196200"/>
          </a:xfrm>
        </p:grpSpPr>
        <p:sp>
          <p:nvSpPr>
            <p:cNvPr id="75" name="Freeform 74">
              <a:extLst>
                <a:ext uri="{FF2B5EF4-FFF2-40B4-BE49-F238E27FC236}">
                  <a16:creationId xmlns:a16="http://schemas.microsoft.com/office/drawing/2014/main" id="{3D7F6707-5BF7-664A-A61D-D65B122D760C}"/>
                </a:ext>
              </a:extLst>
            </p:cNvPr>
            <p:cNvSpPr/>
            <p:nvPr/>
          </p:nvSpPr>
          <p:spPr>
            <a:xfrm>
              <a:off x="1737359" y="46782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6" name="Freeform 75">
              <a:extLst>
                <a:ext uri="{FF2B5EF4-FFF2-40B4-BE49-F238E27FC236}">
                  <a16:creationId xmlns:a16="http://schemas.microsoft.com/office/drawing/2014/main" id="{5A6B7E66-900D-414A-BE60-FD1F8D30EFF0}"/>
                </a:ext>
              </a:extLst>
            </p:cNvPr>
            <p:cNvSpPr/>
            <p:nvPr/>
          </p:nvSpPr>
          <p:spPr>
            <a:xfrm>
              <a:off x="1749599" y="467712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77" name="Group 76" descr="28§display§\pi'§svg§600§FALSE" title="TexMaths">
            <a:extLst>
              <a:ext uri="{FF2B5EF4-FFF2-40B4-BE49-F238E27FC236}">
                <a16:creationId xmlns:a16="http://schemas.microsoft.com/office/drawing/2014/main" id="{6A9075FD-33A8-F64A-A8E3-C07E937AC497}"/>
              </a:ext>
            </a:extLst>
          </p:cNvPr>
          <p:cNvGrpSpPr/>
          <p:nvPr/>
        </p:nvGrpSpPr>
        <p:grpSpPr>
          <a:xfrm>
            <a:off x="2598481" y="5218498"/>
            <a:ext cx="369719" cy="361441"/>
            <a:chOff x="2598480" y="4547159"/>
            <a:chExt cx="369719" cy="361441"/>
          </a:xfrm>
        </p:grpSpPr>
        <p:sp>
          <p:nvSpPr>
            <p:cNvPr id="78" name="Freeform 77">
              <a:extLst>
                <a:ext uri="{FF2B5EF4-FFF2-40B4-BE49-F238E27FC236}">
                  <a16:creationId xmlns:a16="http://schemas.microsoft.com/office/drawing/2014/main" id="{05AF8F75-B70C-8843-90FE-E5BDA3BAD244}"/>
                </a:ext>
              </a:extLst>
            </p:cNvPr>
            <p:cNvSpPr/>
            <p:nvPr/>
          </p:nvSpPr>
          <p:spPr>
            <a:xfrm>
              <a:off x="2598480" y="4549319"/>
              <a:ext cx="369719" cy="355320"/>
            </a:xfrm>
            <a:custGeom>
              <a:avLst/>
              <a:gdLst/>
              <a:ahLst/>
              <a:cxnLst>
                <a:cxn ang="3cd4">
                  <a:pos x="hc" y="t"/>
                </a:cxn>
                <a:cxn ang="cd2">
                  <a:pos x="l" y="vc"/>
                </a:cxn>
                <a:cxn ang="cd4">
                  <a:pos x="hc" y="b"/>
                </a:cxn>
                <a:cxn ang="0">
                  <a:pos x="r" y="vc"/>
                </a:cxn>
              </a:cxnLst>
              <a:rect l="l" t="t" r="r" b="b"/>
              <a:pathLst>
                <a:path w="1028" h="988">
                  <a:moveTo>
                    <a:pt x="515" y="988"/>
                  </a:moveTo>
                  <a:lnTo>
                    <a:pt x="0" y="988"/>
                  </a:lnTo>
                  <a:lnTo>
                    <a:pt x="0" y="0"/>
                  </a:lnTo>
                  <a:lnTo>
                    <a:pt x="1028" y="0"/>
                  </a:lnTo>
                  <a:lnTo>
                    <a:pt x="1028" y="98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9" name="Freeform 78">
              <a:extLst>
                <a:ext uri="{FF2B5EF4-FFF2-40B4-BE49-F238E27FC236}">
                  <a16:creationId xmlns:a16="http://schemas.microsoft.com/office/drawing/2014/main" id="{3D6D3F13-706C-8C41-8696-69F9232DC6C1}"/>
                </a:ext>
              </a:extLst>
            </p:cNvPr>
            <p:cNvSpPr/>
            <p:nvPr/>
          </p:nvSpPr>
          <p:spPr>
            <a:xfrm>
              <a:off x="2610720" y="471240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3"/>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7"/>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0" name="Freeform 79">
              <a:extLst>
                <a:ext uri="{FF2B5EF4-FFF2-40B4-BE49-F238E27FC236}">
                  <a16:creationId xmlns:a16="http://schemas.microsoft.com/office/drawing/2014/main" id="{1F961658-568F-DF42-9FA2-DC8C504B925C}"/>
                </a:ext>
              </a:extLst>
            </p:cNvPr>
            <p:cNvSpPr/>
            <p:nvPr/>
          </p:nvSpPr>
          <p:spPr>
            <a:xfrm>
              <a:off x="2880720" y="4547159"/>
              <a:ext cx="78120" cy="160920"/>
            </a:xfrm>
            <a:custGeom>
              <a:avLst/>
              <a:gdLst/>
              <a:ahLst/>
              <a:cxnLst>
                <a:cxn ang="3cd4">
                  <a:pos x="hc" y="t"/>
                </a:cxn>
                <a:cxn ang="cd2">
                  <a:pos x="l" y="vc"/>
                </a:cxn>
                <a:cxn ang="cd4">
                  <a:pos x="hc" y="b"/>
                </a:cxn>
                <a:cxn ang="0">
                  <a:pos x="r" y="vc"/>
                </a:cxn>
              </a:cxnLst>
              <a:rect l="l" t="t" r="r" b="b"/>
              <a:pathLst>
                <a:path w="218" h="448">
                  <a:moveTo>
                    <a:pt x="210" y="76"/>
                  </a:moveTo>
                  <a:cubicBezTo>
                    <a:pt x="218" y="62"/>
                    <a:pt x="218" y="53"/>
                    <a:pt x="218" y="48"/>
                  </a:cubicBezTo>
                  <a:cubicBezTo>
                    <a:pt x="218" y="20"/>
                    <a:pt x="193" y="0"/>
                    <a:pt x="168" y="0"/>
                  </a:cubicBezTo>
                  <a:cubicBezTo>
                    <a:pt x="134" y="0"/>
                    <a:pt x="123" y="28"/>
                    <a:pt x="120" y="42"/>
                  </a:cubicBezTo>
                  <a:lnTo>
                    <a:pt x="6" y="417"/>
                  </a:lnTo>
                  <a:cubicBezTo>
                    <a:pt x="3" y="417"/>
                    <a:pt x="0" y="428"/>
                    <a:pt x="0" y="428"/>
                  </a:cubicBezTo>
                  <a:cubicBezTo>
                    <a:pt x="0" y="440"/>
                    <a:pt x="28" y="448"/>
                    <a:pt x="34" y="448"/>
                  </a:cubicBezTo>
                  <a:cubicBezTo>
                    <a:pt x="39" y="448"/>
                    <a:pt x="42" y="448"/>
                    <a:pt x="48" y="4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1" name="Group 80" descr="28§display§Q^\pi(s,\pi'(s)) \geq V^\pi(s), \forall s \in \mathcal{S}§svg§600§FALSE" title="TexMaths">
            <a:extLst>
              <a:ext uri="{FF2B5EF4-FFF2-40B4-BE49-F238E27FC236}">
                <a16:creationId xmlns:a16="http://schemas.microsoft.com/office/drawing/2014/main" id="{F395FB1B-3A65-4840-87B7-85116189B922}"/>
              </a:ext>
            </a:extLst>
          </p:cNvPr>
          <p:cNvGrpSpPr/>
          <p:nvPr/>
        </p:nvGrpSpPr>
        <p:grpSpPr>
          <a:xfrm>
            <a:off x="2727001" y="5825278"/>
            <a:ext cx="3657240" cy="365400"/>
            <a:chOff x="2743199" y="5026320"/>
            <a:chExt cx="3657240" cy="365400"/>
          </a:xfrm>
        </p:grpSpPr>
        <p:sp>
          <p:nvSpPr>
            <p:cNvPr id="82" name="Freeform 81">
              <a:extLst>
                <a:ext uri="{FF2B5EF4-FFF2-40B4-BE49-F238E27FC236}">
                  <a16:creationId xmlns:a16="http://schemas.microsoft.com/office/drawing/2014/main" id="{CC3B3664-408D-2E4C-9DC2-3A88CD8DD1A4}"/>
                </a:ext>
              </a:extLst>
            </p:cNvPr>
            <p:cNvSpPr/>
            <p:nvPr/>
          </p:nvSpPr>
          <p:spPr>
            <a:xfrm>
              <a:off x="2743199" y="5027760"/>
              <a:ext cx="3657240" cy="363959"/>
            </a:xfrm>
            <a:custGeom>
              <a:avLst/>
              <a:gdLst/>
              <a:ahLst/>
              <a:cxnLst>
                <a:cxn ang="3cd4">
                  <a:pos x="hc" y="t"/>
                </a:cxn>
                <a:cxn ang="cd2">
                  <a:pos x="l" y="vc"/>
                </a:cxn>
                <a:cxn ang="cd4">
                  <a:pos x="hc" y="b"/>
                </a:cxn>
                <a:cxn ang="0">
                  <a:pos x="r" y="vc"/>
                </a:cxn>
              </a:cxnLst>
              <a:rect l="l" t="t" r="r" b="b"/>
              <a:pathLst>
                <a:path w="10160" h="1012">
                  <a:moveTo>
                    <a:pt x="5080" y="1012"/>
                  </a:moveTo>
                  <a:lnTo>
                    <a:pt x="0" y="1012"/>
                  </a:lnTo>
                  <a:lnTo>
                    <a:pt x="0" y="0"/>
                  </a:lnTo>
                  <a:lnTo>
                    <a:pt x="10160" y="0"/>
                  </a:lnTo>
                  <a:lnTo>
                    <a:pt x="10160" y="1012"/>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3" name="Freeform 82">
              <a:extLst>
                <a:ext uri="{FF2B5EF4-FFF2-40B4-BE49-F238E27FC236}">
                  <a16:creationId xmlns:a16="http://schemas.microsoft.com/office/drawing/2014/main" id="{F6D4300E-19B8-E84C-8FF6-B1AAA028E3AE}"/>
                </a:ext>
              </a:extLst>
            </p:cNvPr>
            <p:cNvSpPr/>
            <p:nvPr/>
          </p:nvSpPr>
          <p:spPr>
            <a:xfrm>
              <a:off x="2757960" y="5060880"/>
              <a:ext cx="204120" cy="311760"/>
            </a:xfrm>
            <a:custGeom>
              <a:avLst/>
              <a:gdLst/>
              <a:ahLst/>
              <a:cxnLst>
                <a:cxn ang="3cd4">
                  <a:pos x="hc" y="t"/>
                </a:cxn>
                <a:cxn ang="cd2">
                  <a:pos x="l" y="vc"/>
                </a:cxn>
                <a:cxn ang="cd4">
                  <a:pos x="hc" y="b"/>
                </a:cxn>
                <a:cxn ang="0">
                  <a:pos x="r" y="vc"/>
                </a:cxn>
              </a:cxnLst>
              <a:rect l="l" t="t" r="r" b="b"/>
              <a:pathLst>
                <a:path w="568" h="867">
                  <a:moveTo>
                    <a:pt x="318" y="674"/>
                  </a:moveTo>
                  <a:cubicBezTo>
                    <a:pt x="447" y="617"/>
                    <a:pt x="568" y="445"/>
                    <a:pt x="568" y="258"/>
                  </a:cubicBezTo>
                  <a:cubicBezTo>
                    <a:pt x="568" y="105"/>
                    <a:pt x="480" y="0"/>
                    <a:pt x="357" y="0"/>
                  </a:cubicBezTo>
                  <a:cubicBezTo>
                    <a:pt x="181" y="0"/>
                    <a:pt x="0" y="219"/>
                    <a:pt x="0" y="445"/>
                  </a:cubicBezTo>
                  <a:cubicBezTo>
                    <a:pt x="0" y="604"/>
                    <a:pt x="91" y="701"/>
                    <a:pt x="210" y="701"/>
                  </a:cubicBezTo>
                  <a:cubicBezTo>
                    <a:pt x="231" y="701"/>
                    <a:pt x="259" y="696"/>
                    <a:pt x="290" y="688"/>
                  </a:cubicBezTo>
                  <a:cubicBezTo>
                    <a:pt x="287" y="747"/>
                    <a:pt x="287" y="749"/>
                    <a:pt x="287" y="762"/>
                  </a:cubicBezTo>
                  <a:cubicBezTo>
                    <a:pt x="287" y="793"/>
                    <a:pt x="287" y="867"/>
                    <a:pt x="356" y="867"/>
                  </a:cubicBezTo>
                  <a:cubicBezTo>
                    <a:pt x="452" y="867"/>
                    <a:pt x="491" y="690"/>
                    <a:pt x="491" y="681"/>
                  </a:cubicBezTo>
                  <a:cubicBezTo>
                    <a:pt x="491" y="672"/>
                    <a:pt x="486" y="670"/>
                    <a:pt x="484" y="670"/>
                  </a:cubicBezTo>
                  <a:cubicBezTo>
                    <a:pt x="477" y="670"/>
                    <a:pt x="475" y="674"/>
                    <a:pt x="473" y="681"/>
                  </a:cubicBezTo>
                  <a:cubicBezTo>
                    <a:pt x="454" y="749"/>
                    <a:pt x="406" y="773"/>
                    <a:pt x="378" y="773"/>
                  </a:cubicBezTo>
                  <a:cubicBezTo>
                    <a:pt x="339" y="773"/>
                    <a:pt x="328" y="747"/>
                    <a:pt x="318" y="674"/>
                  </a:cubicBezTo>
                  <a:close/>
                  <a:moveTo>
                    <a:pt x="164" y="666"/>
                  </a:moveTo>
                  <a:cubicBezTo>
                    <a:pt x="101" y="637"/>
                    <a:pt x="73" y="561"/>
                    <a:pt x="73" y="475"/>
                  </a:cubicBezTo>
                  <a:cubicBezTo>
                    <a:pt x="73" y="407"/>
                    <a:pt x="93" y="272"/>
                    <a:pt x="156" y="166"/>
                  </a:cubicBezTo>
                  <a:cubicBezTo>
                    <a:pt x="216" y="68"/>
                    <a:pt x="292" y="24"/>
                    <a:pt x="354" y="24"/>
                  </a:cubicBezTo>
                  <a:cubicBezTo>
                    <a:pt x="436" y="24"/>
                    <a:pt x="495" y="99"/>
                    <a:pt x="495" y="228"/>
                  </a:cubicBezTo>
                  <a:cubicBezTo>
                    <a:pt x="495" y="324"/>
                    <a:pt x="452" y="550"/>
                    <a:pt x="315" y="642"/>
                  </a:cubicBezTo>
                  <a:cubicBezTo>
                    <a:pt x="311" y="607"/>
                    <a:pt x="303" y="536"/>
                    <a:pt x="242" y="536"/>
                  </a:cubicBezTo>
                  <a:cubicBezTo>
                    <a:pt x="199" y="536"/>
                    <a:pt x="160" y="585"/>
                    <a:pt x="160" y="635"/>
                  </a:cubicBezTo>
                  <a:cubicBezTo>
                    <a:pt x="160" y="655"/>
                    <a:pt x="164" y="666"/>
                    <a:pt x="164" y="666"/>
                  </a:cubicBezTo>
                  <a:close/>
                  <a:moveTo>
                    <a:pt x="214" y="677"/>
                  </a:moveTo>
                  <a:cubicBezTo>
                    <a:pt x="203" y="677"/>
                    <a:pt x="177" y="677"/>
                    <a:pt x="177" y="635"/>
                  </a:cubicBezTo>
                  <a:cubicBezTo>
                    <a:pt x="177" y="598"/>
                    <a:pt x="208" y="558"/>
                    <a:pt x="242" y="558"/>
                  </a:cubicBezTo>
                  <a:cubicBezTo>
                    <a:pt x="277" y="558"/>
                    <a:pt x="292" y="582"/>
                    <a:pt x="292" y="639"/>
                  </a:cubicBezTo>
                  <a:cubicBezTo>
                    <a:pt x="292" y="655"/>
                    <a:pt x="292" y="655"/>
                    <a:pt x="285" y="659"/>
                  </a:cubicBezTo>
                  <a:cubicBezTo>
                    <a:pt x="262" y="670"/>
                    <a:pt x="238" y="677"/>
                    <a:pt x="214" y="67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4" name="Freeform 83">
              <a:extLst>
                <a:ext uri="{FF2B5EF4-FFF2-40B4-BE49-F238E27FC236}">
                  <a16:creationId xmlns:a16="http://schemas.microsoft.com/office/drawing/2014/main" id="{7A088152-FFD0-AD4A-ADBD-5835217E84F9}"/>
                </a:ext>
              </a:extLst>
            </p:cNvPr>
            <p:cNvSpPr/>
            <p:nvPr/>
          </p:nvSpPr>
          <p:spPr>
            <a:xfrm>
              <a:off x="2984399" y="5058000"/>
              <a:ext cx="123480" cy="107640"/>
            </a:xfrm>
            <a:custGeom>
              <a:avLst/>
              <a:gdLst/>
              <a:ahLst/>
              <a:cxnLst>
                <a:cxn ang="3cd4">
                  <a:pos x="hc" y="t"/>
                </a:cxn>
                <a:cxn ang="cd2">
                  <a:pos x="l" y="vc"/>
                </a:cxn>
                <a:cxn ang="cd4">
                  <a:pos x="hc" y="b"/>
                </a:cxn>
                <a:cxn ang="0">
                  <a:pos x="r" y="vc"/>
                </a:cxn>
              </a:cxnLst>
              <a:rect l="l" t="t" r="r" b="b"/>
              <a:pathLst>
                <a:path w="344" h="300">
                  <a:moveTo>
                    <a:pt x="153" y="46"/>
                  </a:moveTo>
                  <a:lnTo>
                    <a:pt x="222" y="46"/>
                  </a:lnTo>
                  <a:cubicBezTo>
                    <a:pt x="212" y="88"/>
                    <a:pt x="201" y="149"/>
                    <a:pt x="201" y="201"/>
                  </a:cubicBezTo>
                  <a:cubicBezTo>
                    <a:pt x="201" y="230"/>
                    <a:pt x="203" y="247"/>
                    <a:pt x="207" y="263"/>
                  </a:cubicBezTo>
                  <a:cubicBezTo>
                    <a:pt x="216" y="296"/>
                    <a:pt x="223" y="300"/>
                    <a:pt x="233" y="300"/>
                  </a:cubicBezTo>
                  <a:cubicBezTo>
                    <a:pt x="246" y="300"/>
                    <a:pt x="259" y="285"/>
                    <a:pt x="259" y="269"/>
                  </a:cubicBezTo>
                  <a:cubicBezTo>
                    <a:pt x="259" y="263"/>
                    <a:pt x="259" y="261"/>
                    <a:pt x="255" y="254"/>
                  </a:cubicBezTo>
                  <a:cubicBezTo>
                    <a:pt x="244" y="228"/>
                    <a:pt x="235" y="190"/>
                    <a:pt x="235" y="134"/>
                  </a:cubicBezTo>
                  <a:cubicBezTo>
                    <a:pt x="235" y="120"/>
                    <a:pt x="235" y="94"/>
                    <a:pt x="242" y="46"/>
                  </a:cubicBezTo>
                  <a:lnTo>
                    <a:pt x="315" y="46"/>
                  </a:lnTo>
                  <a:cubicBezTo>
                    <a:pt x="324" y="46"/>
                    <a:pt x="329" y="46"/>
                    <a:pt x="335" y="42"/>
                  </a:cubicBezTo>
                  <a:cubicBezTo>
                    <a:pt x="343" y="33"/>
                    <a:pt x="344" y="24"/>
                    <a:pt x="344" y="20"/>
                  </a:cubicBezTo>
                  <a:cubicBezTo>
                    <a:pt x="344" y="0"/>
                    <a:pt x="329" y="0"/>
                    <a:pt x="320" y="0"/>
                  </a:cubicBezTo>
                  <a:lnTo>
                    <a:pt x="102" y="0"/>
                  </a:lnTo>
                  <a:cubicBezTo>
                    <a:pt x="80" y="0"/>
                    <a:pt x="63" y="7"/>
                    <a:pt x="37" y="35"/>
                  </a:cubicBezTo>
                  <a:cubicBezTo>
                    <a:pt x="22" y="50"/>
                    <a:pt x="0" y="88"/>
                    <a:pt x="0" y="92"/>
                  </a:cubicBezTo>
                  <a:cubicBezTo>
                    <a:pt x="0" y="101"/>
                    <a:pt x="7" y="101"/>
                    <a:pt x="9" y="101"/>
                  </a:cubicBezTo>
                  <a:cubicBezTo>
                    <a:pt x="17" y="101"/>
                    <a:pt x="17" y="101"/>
                    <a:pt x="20" y="94"/>
                  </a:cubicBezTo>
                  <a:cubicBezTo>
                    <a:pt x="50" y="46"/>
                    <a:pt x="86" y="46"/>
                    <a:pt x="99" y="46"/>
                  </a:cubicBezTo>
                  <a:lnTo>
                    <a:pt x="132" y="46"/>
                  </a:lnTo>
                  <a:cubicBezTo>
                    <a:pt x="115" y="120"/>
                    <a:pt x="84" y="201"/>
                    <a:pt x="67" y="241"/>
                  </a:cubicBezTo>
                  <a:cubicBezTo>
                    <a:pt x="63" y="250"/>
                    <a:pt x="58" y="265"/>
                    <a:pt x="56" y="267"/>
                  </a:cubicBezTo>
                  <a:cubicBezTo>
                    <a:pt x="56" y="269"/>
                    <a:pt x="54" y="274"/>
                    <a:pt x="54" y="278"/>
                  </a:cubicBezTo>
                  <a:cubicBezTo>
                    <a:pt x="54" y="289"/>
                    <a:pt x="61" y="300"/>
                    <a:pt x="74" y="300"/>
                  </a:cubicBezTo>
                  <a:cubicBezTo>
                    <a:pt x="97" y="300"/>
                    <a:pt x="104" y="269"/>
                    <a:pt x="117" y="2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5" name="Freeform 84">
              <a:extLst>
                <a:ext uri="{FF2B5EF4-FFF2-40B4-BE49-F238E27FC236}">
                  <a16:creationId xmlns:a16="http://schemas.microsoft.com/office/drawing/2014/main" id="{373CD730-CF0B-E045-BAC1-5015F0325C53}"/>
                </a:ext>
              </a:extLst>
            </p:cNvPr>
            <p:cNvSpPr/>
            <p:nvPr/>
          </p:nvSpPr>
          <p:spPr>
            <a:xfrm>
              <a:off x="31640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6" name="Freeform 85">
              <a:extLst>
                <a:ext uri="{FF2B5EF4-FFF2-40B4-BE49-F238E27FC236}">
                  <a16:creationId xmlns:a16="http://schemas.microsoft.com/office/drawing/2014/main" id="{DF0ED5B6-71A8-F249-B05E-757CBBA1B7E3}"/>
                </a:ext>
              </a:extLst>
            </p:cNvPr>
            <p:cNvSpPr/>
            <p:nvPr/>
          </p:nvSpPr>
          <p:spPr>
            <a:xfrm>
              <a:off x="326448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7" name="Freeform 86">
              <a:extLst>
                <a:ext uri="{FF2B5EF4-FFF2-40B4-BE49-F238E27FC236}">
                  <a16:creationId xmlns:a16="http://schemas.microsoft.com/office/drawing/2014/main" id="{CF49C0AE-4231-5643-9A69-CEC312756353}"/>
                </a:ext>
              </a:extLst>
            </p:cNvPr>
            <p:cNvSpPr/>
            <p:nvPr/>
          </p:nvSpPr>
          <p:spPr>
            <a:xfrm>
              <a:off x="3412080" y="5268239"/>
              <a:ext cx="34560" cy="103680"/>
            </a:xfrm>
            <a:custGeom>
              <a:avLst/>
              <a:gdLst/>
              <a:ahLst/>
              <a:cxnLst>
                <a:cxn ang="3cd4">
                  <a:pos x="hc" y="t"/>
                </a:cxn>
                <a:cxn ang="cd2">
                  <a:pos x="l" y="vc"/>
                </a:cxn>
                <a:cxn ang="cd4">
                  <a:pos x="hc" y="b"/>
                </a:cxn>
                <a:cxn ang="0">
                  <a:pos x="r" y="vc"/>
                </a:cxn>
              </a:cxnLst>
              <a:rect l="l" t="t" r="r" b="b"/>
              <a:pathLst>
                <a:path w="97" h="289">
                  <a:moveTo>
                    <a:pt x="97" y="101"/>
                  </a:moveTo>
                  <a:cubicBezTo>
                    <a:pt x="97" y="37"/>
                    <a:pt x="76" y="0"/>
                    <a:pt x="45" y="0"/>
                  </a:cubicBezTo>
                  <a:cubicBezTo>
                    <a:pt x="17" y="0"/>
                    <a:pt x="0" y="24"/>
                    <a:pt x="0" y="50"/>
                  </a:cubicBezTo>
                  <a:cubicBezTo>
                    <a:pt x="0" y="77"/>
                    <a:pt x="17" y="103"/>
                    <a:pt x="45" y="103"/>
                  </a:cubicBezTo>
                  <a:cubicBezTo>
                    <a:pt x="54" y="103"/>
                    <a:pt x="65" y="99"/>
                    <a:pt x="73" y="90"/>
                  </a:cubicBezTo>
                  <a:cubicBezTo>
                    <a:pt x="76" y="88"/>
                    <a:pt x="76" y="88"/>
                    <a:pt x="78" y="88"/>
                  </a:cubicBezTo>
                  <a:cubicBezTo>
                    <a:pt x="78" y="88"/>
                    <a:pt x="80" y="88"/>
                    <a:pt x="80" y="101"/>
                  </a:cubicBezTo>
                  <a:cubicBezTo>
                    <a:pt x="80" y="173"/>
                    <a:pt x="50" y="232"/>
                    <a:pt x="22" y="263"/>
                  </a:cubicBezTo>
                  <a:cubicBezTo>
                    <a:pt x="13" y="274"/>
                    <a:pt x="13" y="276"/>
                    <a:pt x="13" y="278"/>
                  </a:cubicBezTo>
                  <a:cubicBezTo>
                    <a:pt x="13" y="287"/>
                    <a:pt x="17" y="289"/>
                    <a:pt x="22" y="289"/>
                  </a:cubicBezTo>
                  <a:cubicBezTo>
                    <a:pt x="32" y="289"/>
                    <a:pt x="97" y="215"/>
                    <a:pt x="97"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8" name="Freeform 87">
              <a:extLst>
                <a:ext uri="{FF2B5EF4-FFF2-40B4-BE49-F238E27FC236}">
                  <a16:creationId xmlns:a16="http://schemas.microsoft.com/office/drawing/2014/main" id="{2976B293-5D0F-584F-B978-86A238C8E8B1}"/>
                </a:ext>
              </a:extLst>
            </p:cNvPr>
            <p:cNvSpPr/>
            <p:nvPr/>
          </p:nvSpPr>
          <p:spPr>
            <a:xfrm>
              <a:off x="3524399" y="5155560"/>
              <a:ext cx="159120" cy="153360"/>
            </a:xfrm>
            <a:custGeom>
              <a:avLst/>
              <a:gdLst/>
              <a:ahLst/>
              <a:cxnLst>
                <a:cxn ang="3cd4">
                  <a:pos x="hc" y="t"/>
                </a:cxn>
                <a:cxn ang="cd2">
                  <a:pos x="l" y="vc"/>
                </a:cxn>
                <a:cxn ang="cd4">
                  <a:pos x="hc" y="b"/>
                </a:cxn>
                <a:cxn ang="0">
                  <a:pos x="r" y="vc"/>
                </a:cxn>
              </a:cxnLst>
              <a:rect l="l" t="t" r="r" b="b"/>
              <a:pathLst>
                <a:path w="443" h="427">
                  <a:moveTo>
                    <a:pt x="195" y="57"/>
                  </a:moveTo>
                  <a:lnTo>
                    <a:pt x="289" y="57"/>
                  </a:lnTo>
                  <a:cubicBezTo>
                    <a:pt x="261" y="199"/>
                    <a:pt x="253" y="241"/>
                    <a:pt x="253" y="307"/>
                  </a:cubicBezTo>
                  <a:cubicBezTo>
                    <a:pt x="253" y="320"/>
                    <a:pt x="253" y="346"/>
                    <a:pt x="261" y="379"/>
                  </a:cubicBezTo>
                  <a:cubicBezTo>
                    <a:pt x="268" y="423"/>
                    <a:pt x="277" y="427"/>
                    <a:pt x="290" y="427"/>
                  </a:cubicBezTo>
                  <a:cubicBezTo>
                    <a:pt x="307" y="427"/>
                    <a:pt x="324" y="409"/>
                    <a:pt x="324" y="390"/>
                  </a:cubicBezTo>
                  <a:cubicBezTo>
                    <a:pt x="324" y="385"/>
                    <a:pt x="324" y="383"/>
                    <a:pt x="318" y="370"/>
                  </a:cubicBezTo>
                  <a:cubicBezTo>
                    <a:pt x="294" y="300"/>
                    <a:pt x="294" y="236"/>
                    <a:pt x="294" y="210"/>
                  </a:cubicBezTo>
                  <a:cubicBezTo>
                    <a:pt x="294" y="158"/>
                    <a:pt x="300" y="107"/>
                    <a:pt x="309" y="57"/>
                  </a:cubicBezTo>
                  <a:lnTo>
                    <a:pt x="404" y="57"/>
                  </a:lnTo>
                  <a:cubicBezTo>
                    <a:pt x="413" y="57"/>
                    <a:pt x="443" y="57"/>
                    <a:pt x="443" y="24"/>
                  </a:cubicBezTo>
                  <a:cubicBezTo>
                    <a:pt x="443" y="0"/>
                    <a:pt x="426" y="0"/>
                    <a:pt x="411" y="0"/>
                  </a:cubicBezTo>
                  <a:lnTo>
                    <a:pt x="136" y="0"/>
                  </a:lnTo>
                  <a:cubicBezTo>
                    <a:pt x="117" y="0"/>
                    <a:pt x="86" y="0"/>
                    <a:pt x="50" y="46"/>
                  </a:cubicBezTo>
                  <a:cubicBezTo>
                    <a:pt x="20" y="83"/>
                    <a:pt x="0" y="127"/>
                    <a:pt x="0" y="131"/>
                  </a:cubicBezTo>
                  <a:cubicBezTo>
                    <a:pt x="0" y="134"/>
                    <a:pt x="0" y="142"/>
                    <a:pt x="9" y="142"/>
                  </a:cubicBezTo>
                  <a:cubicBezTo>
                    <a:pt x="17" y="142"/>
                    <a:pt x="19" y="138"/>
                    <a:pt x="22" y="131"/>
                  </a:cubicBezTo>
                  <a:cubicBezTo>
                    <a:pt x="63" y="57"/>
                    <a:pt x="112" y="57"/>
                    <a:pt x="127" y="57"/>
                  </a:cubicBezTo>
                  <a:lnTo>
                    <a:pt x="175" y="57"/>
                  </a:lnTo>
                  <a:cubicBezTo>
                    <a:pt x="147" y="173"/>
                    <a:pt x="104" y="289"/>
                    <a:pt x="69" y="379"/>
                  </a:cubicBezTo>
                  <a:cubicBezTo>
                    <a:pt x="63" y="392"/>
                    <a:pt x="63" y="394"/>
                    <a:pt x="63" y="401"/>
                  </a:cubicBezTo>
                  <a:cubicBezTo>
                    <a:pt x="63" y="420"/>
                    <a:pt x="76" y="427"/>
                    <a:pt x="86" y="427"/>
                  </a:cubicBezTo>
                  <a:cubicBezTo>
                    <a:pt x="112" y="427"/>
                    <a:pt x="117" y="401"/>
                    <a:pt x="127" y="363"/>
                  </a:cubicBezTo>
                  <a:cubicBezTo>
                    <a:pt x="140" y="320"/>
                    <a:pt x="140" y="317"/>
                    <a:pt x="149" y="2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89" name="Freeform 88">
              <a:extLst>
                <a:ext uri="{FF2B5EF4-FFF2-40B4-BE49-F238E27FC236}">
                  <a16:creationId xmlns:a16="http://schemas.microsoft.com/office/drawing/2014/main" id="{24839FCF-6ECC-2B4E-918B-2BF122152D5D}"/>
                </a:ext>
              </a:extLst>
            </p:cNvPr>
            <p:cNvSpPr/>
            <p:nvPr/>
          </p:nvSpPr>
          <p:spPr>
            <a:xfrm>
              <a:off x="3704759" y="5026320"/>
              <a:ext cx="51840" cy="125640"/>
            </a:xfrm>
            <a:custGeom>
              <a:avLst/>
              <a:gdLst/>
              <a:ahLst/>
              <a:cxnLst>
                <a:cxn ang="3cd4">
                  <a:pos x="hc" y="t"/>
                </a:cxn>
                <a:cxn ang="cd2">
                  <a:pos x="l" y="vc"/>
                </a:cxn>
                <a:cxn ang="cd4">
                  <a:pos x="hc" y="b"/>
                </a:cxn>
                <a:cxn ang="0">
                  <a:pos x="r" y="vc"/>
                </a:cxn>
              </a:cxnLst>
              <a:rect l="l" t="t" r="r" b="b"/>
              <a:pathLst>
                <a:path w="145" h="350">
                  <a:moveTo>
                    <a:pt x="140" y="59"/>
                  </a:moveTo>
                  <a:cubicBezTo>
                    <a:pt x="145" y="48"/>
                    <a:pt x="145" y="42"/>
                    <a:pt x="145" y="37"/>
                  </a:cubicBezTo>
                  <a:cubicBezTo>
                    <a:pt x="145" y="15"/>
                    <a:pt x="128" y="0"/>
                    <a:pt x="112" y="0"/>
                  </a:cubicBezTo>
                  <a:cubicBezTo>
                    <a:pt x="89" y="0"/>
                    <a:pt x="82" y="22"/>
                    <a:pt x="80" y="33"/>
                  </a:cubicBezTo>
                  <a:lnTo>
                    <a:pt x="4" y="326"/>
                  </a:lnTo>
                  <a:cubicBezTo>
                    <a:pt x="2" y="326"/>
                    <a:pt x="0" y="335"/>
                    <a:pt x="0" y="335"/>
                  </a:cubicBezTo>
                  <a:cubicBezTo>
                    <a:pt x="0" y="344"/>
                    <a:pt x="19" y="350"/>
                    <a:pt x="22" y="350"/>
                  </a:cubicBezTo>
                  <a:cubicBezTo>
                    <a:pt x="26" y="350"/>
                    <a:pt x="28" y="350"/>
                    <a:pt x="32" y="33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0" name="Freeform 89">
              <a:extLst>
                <a:ext uri="{FF2B5EF4-FFF2-40B4-BE49-F238E27FC236}">
                  <a16:creationId xmlns:a16="http://schemas.microsoft.com/office/drawing/2014/main" id="{BF00E466-7874-284E-9500-90BDFB0CB742}"/>
                </a:ext>
              </a:extLst>
            </p:cNvPr>
            <p:cNvSpPr/>
            <p:nvPr/>
          </p:nvSpPr>
          <p:spPr>
            <a:xfrm>
              <a:off x="38066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1" name="Freeform 90">
              <a:extLst>
                <a:ext uri="{FF2B5EF4-FFF2-40B4-BE49-F238E27FC236}">
                  <a16:creationId xmlns:a16="http://schemas.microsoft.com/office/drawing/2014/main" id="{811AE168-B62F-6544-875C-5BE46C091052}"/>
                </a:ext>
              </a:extLst>
            </p:cNvPr>
            <p:cNvSpPr/>
            <p:nvPr/>
          </p:nvSpPr>
          <p:spPr>
            <a:xfrm>
              <a:off x="390672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7"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2" name="Freeform 91">
              <a:extLst>
                <a:ext uri="{FF2B5EF4-FFF2-40B4-BE49-F238E27FC236}">
                  <a16:creationId xmlns:a16="http://schemas.microsoft.com/office/drawing/2014/main" id="{6DBC5675-6E66-CF4C-8E25-3982BBD2913B}"/>
                </a:ext>
              </a:extLst>
            </p:cNvPr>
            <p:cNvSpPr/>
            <p:nvPr/>
          </p:nvSpPr>
          <p:spPr>
            <a:xfrm>
              <a:off x="4046039"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3" name="Freeform 92">
              <a:extLst>
                <a:ext uri="{FF2B5EF4-FFF2-40B4-BE49-F238E27FC236}">
                  <a16:creationId xmlns:a16="http://schemas.microsoft.com/office/drawing/2014/main" id="{69261074-ED02-4D44-B13C-1EA45F818FF4}"/>
                </a:ext>
              </a:extLst>
            </p:cNvPr>
            <p:cNvSpPr/>
            <p:nvPr/>
          </p:nvSpPr>
          <p:spPr>
            <a:xfrm>
              <a:off x="4159800"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4" name="Freeform 93">
              <a:extLst>
                <a:ext uri="{FF2B5EF4-FFF2-40B4-BE49-F238E27FC236}">
                  <a16:creationId xmlns:a16="http://schemas.microsoft.com/office/drawing/2014/main" id="{BBF95F33-413B-BD49-B7B4-561BDE7DE42A}"/>
                </a:ext>
              </a:extLst>
            </p:cNvPr>
            <p:cNvSpPr/>
            <p:nvPr/>
          </p:nvSpPr>
          <p:spPr>
            <a:xfrm>
              <a:off x="4362840" y="5084640"/>
              <a:ext cx="180000" cy="268560"/>
            </a:xfrm>
            <a:custGeom>
              <a:avLst/>
              <a:gdLst/>
              <a:ahLst/>
              <a:cxnLst>
                <a:cxn ang="3cd4">
                  <a:pos x="hc" y="t"/>
                </a:cxn>
                <a:cxn ang="cd2">
                  <a:pos x="l" y="vc"/>
                </a:cxn>
                <a:cxn ang="cd4">
                  <a:pos x="hc" y="b"/>
                </a:cxn>
                <a:cxn ang="0">
                  <a:pos x="r" y="vc"/>
                </a:cxn>
              </a:cxnLst>
              <a:rect l="l" t="t" r="r" b="b"/>
              <a:pathLst>
                <a:path w="501" h="747">
                  <a:moveTo>
                    <a:pt x="486" y="300"/>
                  </a:moveTo>
                  <a:cubicBezTo>
                    <a:pt x="497" y="296"/>
                    <a:pt x="501" y="289"/>
                    <a:pt x="501" y="280"/>
                  </a:cubicBezTo>
                  <a:cubicBezTo>
                    <a:pt x="501" y="269"/>
                    <a:pt x="499" y="265"/>
                    <a:pt x="486" y="258"/>
                  </a:cubicBezTo>
                  <a:lnTo>
                    <a:pt x="34" y="7"/>
                  </a:lnTo>
                  <a:cubicBezTo>
                    <a:pt x="20" y="0"/>
                    <a:pt x="19" y="0"/>
                    <a:pt x="17" y="0"/>
                  </a:cubicBezTo>
                  <a:cubicBezTo>
                    <a:pt x="6" y="0"/>
                    <a:pt x="0" y="9"/>
                    <a:pt x="0" y="20"/>
                  </a:cubicBezTo>
                  <a:cubicBezTo>
                    <a:pt x="0" y="31"/>
                    <a:pt x="6" y="35"/>
                    <a:pt x="15" y="42"/>
                  </a:cubicBezTo>
                  <a:lnTo>
                    <a:pt x="447" y="278"/>
                  </a:lnTo>
                  <a:lnTo>
                    <a:pt x="17" y="517"/>
                  </a:lnTo>
                  <a:cubicBezTo>
                    <a:pt x="0" y="526"/>
                    <a:pt x="0" y="534"/>
                    <a:pt x="0" y="539"/>
                  </a:cubicBezTo>
                  <a:cubicBezTo>
                    <a:pt x="0" y="550"/>
                    <a:pt x="7" y="558"/>
                    <a:pt x="17" y="558"/>
                  </a:cubicBezTo>
                  <a:cubicBezTo>
                    <a:pt x="19" y="558"/>
                    <a:pt x="20" y="558"/>
                    <a:pt x="32" y="552"/>
                  </a:cubicBezTo>
                  <a:close/>
                  <a:moveTo>
                    <a:pt x="473" y="747"/>
                  </a:moveTo>
                  <a:cubicBezTo>
                    <a:pt x="486" y="747"/>
                    <a:pt x="501" y="747"/>
                    <a:pt x="501" y="727"/>
                  </a:cubicBezTo>
                  <a:cubicBezTo>
                    <a:pt x="501" y="707"/>
                    <a:pt x="484" y="707"/>
                    <a:pt x="473" y="707"/>
                  </a:cubicBezTo>
                  <a:lnTo>
                    <a:pt x="30" y="707"/>
                  </a:lnTo>
                  <a:cubicBezTo>
                    <a:pt x="17" y="707"/>
                    <a:pt x="0" y="707"/>
                    <a:pt x="0" y="727"/>
                  </a:cubicBezTo>
                  <a:cubicBezTo>
                    <a:pt x="0" y="747"/>
                    <a:pt x="15" y="747"/>
                    <a:pt x="28" y="74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5" name="Freeform 94">
              <a:extLst>
                <a:ext uri="{FF2B5EF4-FFF2-40B4-BE49-F238E27FC236}">
                  <a16:creationId xmlns:a16="http://schemas.microsoft.com/office/drawing/2014/main" id="{80EE795D-F0B0-E04D-838B-D0668D930312}"/>
                </a:ext>
              </a:extLst>
            </p:cNvPr>
            <p:cNvSpPr/>
            <p:nvPr/>
          </p:nvSpPr>
          <p:spPr>
            <a:xfrm>
              <a:off x="4665240" y="5068800"/>
              <a:ext cx="210240" cy="244800"/>
            </a:xfrm>
            <a:custGeom>
              <a:avLst/>
              <a:gdLst/>
              <a:ahLst/>
              <a:cxnLst>
                <a:cxn ang="3cd4">
                  <a:pos x="hc" y="t"/>
                </a:cxn>
                <a:cxn ang="cd2">
                  <a:pos x="l" y="vc"/>
                </a:cxn>
                <a:cxn ang="cd4">
                  <a:pos x="hc" y="b"/>
                </a:cxn>
                <a:cxn ang="0">
                  <a:pos x="r" y="vc"/>
                </a:cxn>
              </a:cxnLst>
              <a:rect l="l" t="t" r="r" b="b"/>
              <a:pathLst>
                <a:path w="585" h="681">
                  <a:moveTo>
                    <a:pt x="469" y="109"/>
                  </a:moveTo>
                  <a:cubicBezTo>
                    <a:pt x="510" y="35"/>
                    <a:pt x="544" y="33"/>
                    <a:pt x="575" y="31"/>
                  </a:cubicBezTo>
                  <a:cubicBezTo>
                    <a:pt x="585" y="28"/>
                    <a:pt x="585" y="13"/>
                    <a:pt x="585" y="11"/>
                  </a:cubicBezTo>
                  <a:cubicBezTo>
                    <a:pt x="585" y="4"/>
                    <a:pt x="581" y="0"/>
                    <a:pt x="575" y="0"/>
                  </a:cubicBezTo>
                  <a:cubicBezTo>
                    <a:pt x="553" y="0"/>
                    <a:pt x="529" y="2"/>
                    <a:pt x="506" y="2"/>
                  </a:cubicBezTo>
                  <a:cubicBezTo>
                    <a:pt x="480" y="2"/>
                    <a:pt x="452" y="0"/>
                    <a:pt x="426" y="0"/>
                  </a:cubicBezTo>
                  <a:cubicBezTo>
                    <a:pt x="421" y="0"/>
                    <a:pt x="410" y="0"/>
                    <a:pt x="410" y="18"/>
                  </a:cubicBezTo>
                  <a:cubicBezTo>
                    <a:pt x="410" y="28"/>
                    <a:pt x="417" y="31"/>
                    <a:pt x="423" y="31"/>
                  </a:cubicBezTo>
                  <a:cubicBezTo>
                    <a:pt x="445" y="33"/>
                    <a:pt x="462" y="42"/>
                    <a:pt x="462" y="61"/>
                  </a:cubicBezTo>
                  <a:cubicBezTo>
                    <a:pt x="462" y="77"/>
                    <a:pt x="449" y="99"/>
                    <a:pt x="449" y="99"/>
                  </a:cubicBezTo>
                  <a:lnTo>
                    <a:pt x="197" y="569"/>
                  </a:lnTo>
                  <a:lnTo>
                    <a:pt x="141" y="59"/>
                  </a:lnTo>
                  <a:cubicBezTo>
                    <a:pt x="141" y="42"/>
                    <a:pt x="160" y="31"/>
                    <a:pt x="197" y="31"/>
                  </a:cubicBezTo>
                  <a:cubicBezTo>
                    <a:pt x="208" y="31"/>
                    <a:pt x="218" y="31"/>
                    <a:pt x="218" y="11"/>
                  </a:cubicBezTo>
                  <a:cubicBezTo>
                    <a:pt x="218" y="2"/>
                    <a:pt x="212" y="0"/>
                    <a:pt x="207" y="0"/>
                  </a:cubicBezTo>
                  <a:cubicBezTo>
                    <a:pt x="173" y="0"/>
                    <a:pt x="138" y="2"/>
                    <a:pt x="104" y="2"/>
                  </a:cubicBezTo>
                  <a:cubicBezTo>
                    <a:pt x="89" y="2"/>
                    <a:pt x="74" y="2"/>
                    <a:pt x="60" y="2"/>
                  </a:cubicBezTo>
                  <a:cubicBezTo>
                    <a:pt x="45" y="2"/>
                    <a:pt x="30" y="0"/>
                    <a:pt x="15" y="0"/>
                  </a:cubicBezTo>
                  <a:cubicBezTo>
                    <a:pt x="9" y="0"/>
                    <a:pt x="0" y="0"/>
                    <a:pt x="0" y="18"/>
                  </a:cubicBezTo>
                  <a:cubicBezTo>
                    <a:pt x="0" y="31"/>
                    <a:pt x="7" y="31"/>
                    <a:pt x="20" y="31"/>
                  </a:cubicBezTo>
                  <a:cubicBezTo>
                    <a:pt x="67" y="31"/>
                    <a:pt x="67" y="39"/>
                    <a:pt x="69" y="64"/>
                  </a:cubicBezTo>
                  <a:lnTo>
                    <a:pt x="134" y="659"/>
                  </a:lnTo>
                  <a:cubicBezTo>
                    <a:pt x="138" y="677"/>
                    <a:pt x="140" y="681"/>
                    <a:pt x="151" y="681"/>
                  </a:cubicBezTo>
                  <a:cubicBezTo>
                    <a:pt x="164" y="681"/>
                    <a:pt x="168" y="677"/>
                    <a:pt x="173" y="66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6" name="Freeform 95">
              <a:extLst>
                <a:ext uri="{FF2B5EF4-FFF2-40B4-BE49-F238E27FC236}">
                  <a16:creationId xmlns:a16="http://schemas.microsoft.com/office/drawing/2014/main" id="{0718F88D-1E1A-F742-8289-89DBDB7A24BD}"/>
                </a:ext>
              </a:extLst>
            </p:cNvPr>
            <p:cNvSpPr/>
            <p:nvPr/>
          </p:nvSpPr>
          <p:spPr>
            <a:xfrm>
              <a:off x="4894200" y="5058000"/>
              <a:ext cx="123480" cy="107640"/>
            </a:xfrm>
            <a:custGeom>
              <a:avLst/>
              <a:gdLst/>
              <a:ahLst/>
              <a:cxnLst>
                <a:cxn ang="3cd4">
                  <a:pos x="hc" y="t"/>
                </a:cxn>
                <a:cxn ang="cd2">
                  <a:pos x="l" y="vc"/>
                </a:cxn>
                <a:cxn ang="cd4">
                  <a:pos x="hc" y="b"/>
                </a:cxn>
                <a:cxn ang="0">
                  <a:pos x="r" y="vc"/>
                </a:cxn>
              </a:cxnLst>
              <a:rect l="l" t="t" r="r" b="b"/>
              <a:pathLst>
                <a:path w="344" h="300">
                  <a:moveTo>
                    <a:pt x="153" y="46"/>
                  </a:moveTo>
                  <a:lnTo>
                    <a:pt x="222" y="46"/>
                  </a:lnTo>
                  <a:cubicBezTo>
                    <a:pt x="212" y="88"/>
                    <a:pt x="201" y="149"/>
                    <a:pt x="201" y="201"/>
                  </a:cubicBezTo>
                  <a:cubicBezTo>
                    <a:pt x="201" y="230"/>
                    <a:pt x="203" y="247"/>
                    <a:pt x="207" y="263"/>
                  </a:cubicBezTo>
                  <a:cubicBezTo>
                    <a:pt x="216" y="296"/>
                    <a:pt x="223" y="300"/>
                    <a:pt x="233" y="300"/>
                  </a:cubicBezTo>
                  <a:cubicBezTo>
                    <a:pt x="246" y="300"/>
                    <a:pt x="259" y="285"/>
                    <a:pt x="259" y="269"/>
                  </a:cubicBezTo>
                  <a:cubicBezTo>
                    <a:pt x="259" y="263"/>
                    <a:pt x="259" y="261"/>
                    <a:pt x="255" y="254"/>
                  </a:cubicBezTo>
                  <a:cubicBezTo>
                    <a:pt x="244" y="228"/>
                    <a:pt x="235" y="190"/>
                    <a:pt x="235" y="134"/>
                  </a:cubicBezTo>
                  <a:cubicBezTo>
                    <a:pt x="235" y="120"/>
                    <a:pt x="235" y="94"/>
                    <a:pt x="242" y="46"/>
                  </a:cubicBezTo>
                  <a:lnTo>
                    <a:pt x="313" y="46"/>
                  </a:lnTo>
                  <a:cubicBezTo>
                    <a:pt x="324" y="46"/>
                    <a:pt x="329" y="46"/>
                    <a:pt x="335" y="42"/>
                  </a:cubicBezTo>
                  <a:cubicBezTo>
                    <a:pt x="343" y="33"/>
                    <a:pt x="344" y="24"/>
                    <a:pt x="344" y="20"/>
                  </a:cubicBezTo>
                  <a:cubicBezTo>
                    <a:pt x="344" y="0"/>
                    <a:pt x="329" y="0"/>
                    <a:pt x="320" y="0"/>
                  </a:cubicBezTo>
                  <a:lnTo>
                    <a:pt x="102" y="0"/>
                  </a:lnTo>
                  <a:cubicBezTo>
                    <a:pt x="80" y="0"/>
                    <a:pt x="63" y="7"/>
                    <a:pt x="37" y="35"/>
                  </a:cubicBezTo>
                  <a:cubicBezTo>
                    <a:pt x="22" y="50"/>
                    <a:pt x="0" y="88"/>
                    <a:pt x="0" y="92"/>
                  </a:cubicBezTo>
                  <a:cubicBezTo>
                    <a:pt x="0" y="101"/>
                    <a:pt x="7" y="101"/>
                    <a:pt x="9" y="101"/>
                  </a:cubicBezTo>
                  <a:cubicBezTo>
                    <a:pt x="17" y="101"/>
                    <a:pt x="17" y="101"/>
                    <a:pt x="20" y="94"/>
                  </a:cubicBezTo>
                  <a:cubicBezTo>
                    <a:pt x="50" y="46"/>
                    <a:pt x="86" y="46"/>
                    <a:pt x="99" y="46"/>
                  </a:cubicBezTo>
                  <a:lnTo>
                    <a:pt x="132" y="46"/>
                  </a:lnTo>
                  <a:cubicBezTo>
                    <a:pt x="115" y="120"/>
                    <a:pt x="84" y="201"/>
                    <a:pt x="67" y="241"/>
                  </a:cubicBezTo>
                  <a:cubicBezTo>
                    <a:pt x="63" y="250"/>
                    <a:pt x="58" y="265"/>
                    <a:pt x="56" y="267"/>
                  </a:cubicBezTo>
                  <a:cubicBezTo>
                    <a:pt x="56" y="269"/>
                    <a:pt x="54" y="274"/>
                    <a:pt x="54" y="278"/>
                  </a:cubicBezTo>
                  <a:cubicBezTo>
                    <a:pt x="54" y="289"/>
                    <a:pt x="61" y="300"/>
                    <a:pt x="74" y="300"/>
                  </a:cubicBezTo>
                  <a:cubicBezTo>
                    <a:pt x="97" y="300"/>
                    <a:pt x="104" y="269"/>
                    <a:pt x="117" y="2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7" name="Freeform 96">
              <a:extLst>
                <a:ext uri="{FF2B5EF4-FFF2-40B4-BE49-F238E27FC236}">
                  <a16:creationId xmlns:a16="http://schemas.microsoft.com/office/drawing/2014/main" id="{E55C3B98-C0B0-464B-B342-DF9C8B1020DA}"/>
                </a:ext>
              </a:extLst>
            </p:cNvPr>
            <p:cNvSpPr/>
            <p:nvPr/>
          </p:nvSpPr>
          <p:spPr>
            <a:xfrm>
              <a:off x="5073840" y="5045400"/>
              <a:ext cx="68760" cy="346320"/>
            </a:xfrm>
            <a:custGeom>
              <a:avLst/>
              <a:gdLst/>
              <a:ahLst/>
              <a:cxnLst>
                <a:cxn ang="3cd4">
                  <a:pos x="hc" y="t"/>
                </a:cxn>
                <a:cxn ang="cd2">
                  <a:pos x="l" y="vc"/>
                </a:cxn>
                <a:cxn ang="cd4">
                  <a:pos x="hc" y="b"/>
                </a:cxn>
                <a:cxn ang="0">
                  <a:pos x="r" y="vc"/>
                </a:cxn>
              </a:cxnLst>
              <a:rect l="l" t="t" r="r" b="b"/>
              <a:pathLst>
                <a:path w="192" h="963">
                  <a:moveTo>
                    <a:pt x="192" y="955"/>
                  </a:moveTo>
                  <a:cubicBezTo>
                    <a:pt x="192" y="952"/>
                    <a:pt x="192" y="950"/>
                    <a:pt x="177" y="933"/>
                  </a:cubicBezTo>
                  <a:cubicBezTo>
                    <a:pt x="74" y="812"/>
                    <a:pt x="48" y="631"/>
                    <a:pt x="48" y="482"/>
                  </a:cubicBezTo>
                  <a:cubicBezTo>
                    <a:pt x="48" y="315"/>
                    <a:pt x="80" y="147"/>
                    <a:pt x="181" y="26"/>
                  </a:cubicBezTo>
                  <a:cubicBezTo>
                    <a:pt x="192" y="15"/>
                    <a:pt x="192" y="13"/>
                    <a:pt x="192" y="9"/>
                  </a:cubicBezTo>
                  <a:cubicBezTo>
                    <a:pt x="192" y="2"/>
                    <a:pt x="188" y="0"/>
                    <a:pt x="182" y="0"/>
                  </a:cubicBezTo>
                  <a:cubicBezTo>
                    <a:pt x="175" y="0"/>
                    <a:pt x="101" y="66"/>
                    <a:pt x="52" y="188"/>
                  </a:cubicBezTo>
                  <a:cubicBezTo>
                    <a:pt x="9" y="293"/>
                    <a:pt x="0" y="401"/>
                    <a:pt x="0" y="482"/>
                  </a:cubicBezTo>
                  <a:cubicBezTo>
                    <a:pt x="0" y="558"/>
                    <a:pt x="9" y="674"/>
                    <a:pt x="54" y="784"/>
                  </a:cubicBezTo>
                  <a:cubicBezTo>
                    <a:pt x="104" y="902"/>
                    <a:pt x="175" y="963"/>
                    <a:pt x="182" y="963"/>
                  </a:cubicBezTo>
                  <a:cubicBezTo>
                    <a:pt x="188" y="963"/>
                    <a:pt x="192" y="961"/>
                    <a:pt x="192" y="95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8" name="Freeform 97">
              <a:extLst>
                <a:ext uri="{FF2B5EF4-FFF2-40B4-BE49-F238E27FC236}">
                  <a16:creationId xmlns:a16="http://schemas.microsoft.com/office/drawing/2014/main" id="{AA3B4E9B-2432-164D-897E-04DE7A8FAC77}"/>
                </a:ext>
              </a:extLst>
            </p:cNvPr>
            <p:cNvSpPr/>
            <p:nvPr/>
          </p:nvSpPr>
          <p:spPr>
            <a:xfrm>
              <a:off x="517428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9" name="Freeform 98">
              <a:extLst>
                <a:ext uri="{FF2B5EF4-FFF2-40B4-BE49-F238E27FC236}">
                  <a16:creationId xmlns:a16="http://schemas.microsoft.com/office/drawing/2014/main" id="{63E5FE3A-CEF6-164D-BEBB-D04C1C71A44F}"/>
                </a:ext>
              </a:extLst>
            </p:cNvPr>
            <p:cNvSpPr/>
            <p:nvPr/>
          </p:nvSpPr>
          <p:spPr>
            <a:xfrm>
              <a:off x="5313240" y="5045400"/>
              <a:ext cx="68760" cy="346320"/>
            </a:xfrm>
            <a:custGeom>
              <a:avLst/>
              <a:gdLst/>
              <a:ahLst/>
              <a:cxnLst>
                <a:cxn ang="3cd4">
                  <a:pos x="hc" y="t"/>
                </a:cxn>
                <a:cxn ang="cd2">
                  <a:pos x="l" y="vc"/>
                </a:cxn>
                <a:cxn ang="cd4">
                  <a:pos x="hc" y="b"/>
                </a:cxn>
                <a:cxn ang="0">
                  <a:pos x="r" y="vc"/>
                </a:cxn>
              </a:cxnLst>
              <a:rect l="l" t="t" r="r" b="b"/>
              <a:pathLst>
                <a:path w="192" h="963">
                  <a:moveTo>
                    <a:pt x="192" y="482"/>
                  </a:moveTo>
                  <a:cubicBezTo>
                    <a:pt x="192" y="407"/>
                    <a:pt x="182" y="291"/>
                    <a:pt x="138" y="182"/>
                  </a:cubicBezTo>
                  <a:cubicBezTo>
                    <a:pt x="87" y="63"/>
                    <a:pt x="17" y="0"/>
                    <a:pt x="7" y="0"/>
                  </a:cubicBezTo>
                  <a:cubicBezTo>
                    <a:pt x="4" y="0"/>
                    <a:pt x="0" y="4"/>
                    <a:pt x="0" y="9"/>
                  </a:cubicBezTo>
                  <a:cubicBezTo>
                    <a:pt x="0" y="13"/>
                    <a:pt x="0" y="15"/>
                    <a:pt x="15" y="33"/>
                  </a:cubicBezTo>
                  <a:cubicBezTo>
                    <a:pt x="97" y="127"/>
                    <a:pt x="143" y="280"/>
                    <a:pt x="143" y="482"/>
                  </a:cubicBezTo>
                  <a:cubicBezTo>
                    <a:pt x="143" y="646"/>
                    <a:pt x="114" y="817"/>
                    <a:pt x="11" y="937"/>
                  </a:cubicBezTo>
                  <a:cubicBezTo>
                    <a:pt x="0" y="950"/>
                    <a:pt x="0" y="952"/>
                    <a:pt x="0" y="955"/>
                  </a:cubicBezTo>
                  <a:cubicBezTo>
                    <a:pt x="0" y="961"/>
                    <a:pt x="4" y="963"/>
                    <a:pt x="7" y="963"/>
                  </a:cubicBezTo>
                  <a:cubicBezTo>
                    <a:pt x="17" y="963"/>
                    <a:pt x="91" y="898"/>
                    <a:pt x="140" y="775"/>
                  </a:cubicBezTo>
                  <a:cubicBezTo>
                    <a:pt x="182" y="670"/>
                    <a:pt x="192" y="563"/>
                    <a:pt x="192" y="48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0" name="Freeform 99">
              <a:extLst>
                <a:ext uri="{FF2B5EF4-FFF2-40B4-BE49-F238E27FC236}">
                  <a16:creationId xmlns:a16="http://schemas.microsoft.com/office/drawing/2014/main" id="{81BF1EED-2452-5E4E-9043-DB9353E1FCC2}"/>
                </a:ext>
              </a:extLst>
            </p:cNvPr>
            <p:cNvSpPr/>
            <p:nvPr/>
          </p:nvSpPr>
          <p:spPr>
            <a:xfrm>
              <a:off x="5435640" y="5268239"/>
              <a:ext cx="34560" cy="103680"/>
            </a:xfrm>
            <a:custGeom>
              <a:avLst/>
              <a:gdLst/>
              <a:ahLst/>
              <a:cxnLst>
                <a:cxn ang="3cd4">
                  <a:pos x="hc" y="t"/>
                </a:cxn>
                <a:cxn ang="cd2">
                  <a:pos x="l" y="vc"/>
                </a:cxn>
                <a:cxn ang="cd4">
                  <a:pos x="hc" y="b"/>
                </a:cxn>
                <a:cxn ang="0">
                  <a:pos x="r" y="vc"/>
                </a:cxn>
              </a:cxnLst>
              <a:rect l="l" t="t" r="r" b="b"/>
              <a:pathLst>
                <a:path w="97" h="289">
                  <a:moveTo>
                    <a:pt x="97" y="101"/>
                  </a:moveTo>
                  <a:cubicBezTo>
                    <a:pt x="97" y="37"/>
                    <a:pt x="76" y="0"/>
                    <a:pt x="45" y="0"/>
                  </a:cubicBezTo>
                  <a:cubicBezTo>
                    <a:pt x="17" y="0"/>
                    <a:pt x="0" y="24"/>
                    <a:pt x="0" y="50"/>
                  </a:cubicBezTo>
                  <a:cubicBezTo>
                    <a:pt x="0" y="77"/>
                    <a:pt x="17" y="103"/>
                    <a:pt x="45" y="103"/>
                  </a:cubicBezTo>
                  <a:cubicBezTo>
                    <a:pt x="54" y="103"/>
                    <a:pt x="65" y="99"/>
                    <a:pt x="73" y="90"/>
                  </a:cubicBezTo>
                  <a:cubicBezTo>
                    <a:pt x="76" y="88"/>
                    <a:pt x="76" y="88"/>
                    <a:pt x="78" y="88"/>
                  </a:cubicBezTo>
                  <a:cubicBezTo>
                    <a:pt x="78" y="88"/>
                    <a:pt x="80" y="88"/>
                    <a:pt x="80" y="101"/>
                  </a:cubicBezTo>
                  <a:cubicBezTo>
                    <a:pt x="80" y="173"/>
                    <a:pt x="50" y="232"/>
                    <a:pt x="22" y="263"/>
                  </a:cubicBezTo>
                  <a:cubicBezTo>
                    <a:pt x="13" y="274"/>
                    <a:pt x="13" y="276"/>
                    <a:pt x="13" y="278"/>
                  </a:cubicBezTo>
                  <a:cubicBezTo>
                    <a:pt x="13" y="287"/>
                    <a:pt x="17" y="289"/>
                    <a:pt x="22" y="289"/>
                  </a:cubicBezTo>
                  <a:cubicBezTo>
                    <a:pt x="32" y="289"/>
                    <a:pt x="97" y="215"/>
                    <a:pt x="97"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1" name="Freeform 100">
              <a:extLst>
                <a:ext uri="{FF2B5EF4-FFF2-40B4-BE49-F238E27FC236}">
                  <a16:creationId xmlns:a16="http://schemas.microsoft.com/office/drawing/2014/main" id="{885F6A38-2509-BB48-A84C-31B91F248255}"/>
                </a:ext>
              </a:extLst>
            </p:cNvPr>
            <p:cNvSpPr/>
            <p:nvPr/>
          </p:nvSpPr>
          <p:spPr>
            <a:xfrm>
              <a:off x="5541120" y="5064840"/>
              <a:ext cx="163800" cy="248760"/>
            </a:xfrm>
            <a:custGeom>
              <a:avLst/>
              <a:gdLst/>
              <a:ahLst/>
              <a:cxnLst>
                <a:cxn ang="3cd4">
                  <a:pos x="hc" y="t"/>
                </a:cxn>
                <a:cxn ang="cd2">
                  <a:pos x="l" y="vc"/>
                </a:cxn>
                <a:cxn ang="cd4">
                  <a:pos x="hc" y="b"/>
                </a:cxn>
                <a:cxn ang="0">
                  <a:pos x="r" y="vc"/>
                </a:cxn>
              </a:cxnLst>
              <a:rect l="l" t="t" r="r" b="b"/>
              <a:pathLst>
                <a:path w="456" h="692">
                  <a:moveTo>
                    <a:pt x="452" y="37"/>
                  </a:moveTo>
                  <a:cubicBezTo>
                    <a:pt x="456" y="26"/>
                    <a:pt x="456" y="24"/>
                    <a:pt x="456" y="20"/>
                  </a:cubicBezTo>
                  <a:cubicBezTo>
                    <a:pt x="456" y="9"/>
                    <a:pt x="450" y="0"/>
                    <a:pt x="439" y="0"/>
                  </a:cubicBezTo>
                  <a:cubicBezTo>
                    <a:pt x="430" y="0"/>
                    <a:pt x="424" y="11"/>
                    <a:pt x="421" y="22"/>
                  </a:cubicBezTo>
                  <a:lnTo>
                    <a:pt x="354" y="234"/>
                  </a:lnTo>
                  <a:lnTo>
                    <a:pt x="104" y="234"/>
                  </a:lnTo>
                  <a:lnTo>
                    <a:pt x="35" y="22"/>
                  </a:lnTo>
                  <a:cubicBezTo>
                    <a:pt x="32" y="9"/>
                    <a:pt x="28" y="0"/>
                    <a:pt x="17" y="0"/>
                  </a:cubicBezTo>
                  <a:cubicBezTo>
                    <a:pt x="7" y="0"/>
                    <a:pt x="0" y="9"/>
                    <a:pt x="0" y="20"/>
                  </a:cubicBezTo>
                  <a:cubicBezTo>
                    <a:pt x="0" y="22"/>
                    <a:pt x="0" y="24"/>
                    <a:pt x="6" y="37"/>
                  </a:cubicBezTo>
                  <a:lnTo>
                    <a:pt x="208" y="668"/>
                  </a:lnTo>
                  <a:cubicBezTo>
                    <a:pt x="214" y="683"/>
                    <a:pt x="218" y="692"/>
                    <a:pt x="229" y="692"/>
                  </a:cubicBezTo>
                  <a:cubicBezTo>
                    <a:pt x="240" y="692"/>
                    <a:pt x="244" y="681"/>
                    <a:pt x="246" y="670"/>
                  </a:cubicBezTo>
                  <a:close/>
                  <a:moveTo>
                    <a:pt x="117" y="274"/>
                  </a:moveTo>
                  <a:lnTo>
                    <a:pt x="341" y="274"/>
                  </a:lnTo>
                  <a:lnTo>
                    <a:pt x="229" y="617"/>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2" name="Freeform 101">
              <a:extLst>
                <a:ext uri="{FF2B5EF4-FFF2-40B4-BE49-F238E27FC236}">
                  <a16:creationId xmlns:a16="http://schemas.microsoft.com/office/drawing/2014/main" id="{7613B2DF-CA9A-0840-9630-53058D2ECA32}"/>
                </a:ext>
              </a:extLst>
            </p:cNvPr>
            <p:cNvSpPr/>
            <p:nvPr/>
          </p:nvSpPr>
          <p:spPr>
            <a:xfrm>
              <a:off x="5719320" y="5151600"/>
              <a:ext cx="108720" cy="157320"/>
            </a:xfrm>
            <a:custGeom>
              <a:avLst/>
              <a:gdLst/>
              <a:ahLst/>
              <a:cxnLst>
                <a:cxn ang="3cd4">
                  <a:pos x="hc" y="t"/>
                </a:cxn>
                <a:cxn ang="cd2">
                  <a:pos x="l" y="vc"/>
                </a:cxn>
                <a:cxn ang="cd4">
                  <a:pos x="hc" y="b"/>
                </a:cxn>
                <a:cxn ang="0">
                  <a:pos x="r" y="vc"/>
                </a:cxn>
              </a:cxnLst>
              <a:rect l="l" t="t" r="r" b="b"/>
              <a:pathLst>
                <a:path w="303" h="438">
                  <a:moveTo>
                    <a:pt x="279" y="66"/>
                  </a:moveTo>
                  <a:cubicBezTo>
                    <a:pt x="255" y="66"/>
                    <a:pt x="240" y="88"/>
                    <a:pt x="240" y="109"/>
                  </a:cubicBezTo>
                  <a:cubicBezTo>
                    <a:pt x="240" y="123"/>
                    <a:pt x="248" y="138"/>
                    <a:pt x="264" y="138"/>
                  </a:cubicBezTo>
                  <a:cubicBezTo>
                    <a:pt x="283" y="138"/>
                    <a:pt x="303" y="120"/>
                    <a:pt x="303" y="83"/>
                  </a:cubicBezTo>
                  <a:cubicBezTo>
                    <a:pt x="303" y="39"/>
                    <a:pt x="268" y="0"/>
                    <a:pt x="205" y="0"/>
                  </a:cubicBezTo>
                  <a:cubicBezTo>
                    <a:pt x="97" y="0"/>
                    <a:pt x="65" y="99"/>
                    <a:pt x="65" y="140"/>
                  </a:cubicBezTo>
                  <a:cubicBezTo>
                    <a:pt x="65" y="217"/>
                    <a:pt x="127" y="232"/>
                    <a:pt x="151" y="236"/>
                  </a:cubicBezTo>
                  <a:cubicBezTo>
                    <a:pt x="194" y="247"/>
                    <a:pt x="236" y="256"/>
                    <a:pt x="236" y="311"/>
                  </a:cubicBezTo>
                  <a:cubicBezTo>
                    <a:pt x="236" y="335"/>
                    <a:pt x="218" y="416"/>
                    <a:pt x="119" y="416"/>
                  </a:cubicBezTo>
                  <a:cubicBezTo>
                    <a:pt x="106" y="416"/>
                    <a:pt x="43" y="416"/>
                    <a:pt x="24" y="366"/>
                  </a:cubicBezTo>
                  <a:cubicBezTo>
                    <a:pt x="56" y="370"/>
                    <a:pt x="76" y="342"/>
                    <a:pt x="76" y="313"/>
                  </a:cubicBezTo>
                  <a:cubicBezTo>
                    <a:pt x="76" y="291"/>
                    <a:pt x="63" y="280"/>
                    <a:pt x="47" y="280"/>
                  </a:cubicBezTo>
                  <a:cubicBezTo>
                    <a:pt x="24" y="280"/>
                    <a:pt x="0" y="300"/>
                    <a:pt x="0" y="344"/>
                  </a:cubicBezTo>
                  <a:cubicBezTo>
                    <a:pt x="0" y="399"/>
                    <a:pt x="47" y="438"/>
                    <a:pt x="117" y="438"/>
                  </a:cubicBezTo>
                  <a:cubicBezTo>
                    <a:pt x="251" y="438"/>
                    <a:pt x="283" y="322"/>
                    <a:pt x="283" y="278"/>
                  </a:cubicBezTo>
                  <a:cubicBezTo>
                    <a:pt x="283" y="243"/>
                    <a:pt x="268" y="219"/>
                    <a:pt x="257" y="206"/>
                  </a:cubicBezTo>
                  <a:cubicBezTo>
                    <a:pt x="235" y="180"/>
                    <a:pt x="212" y="175"/>
                    <a:pt x="175" y="166"/>
                  </a:cubicBezTo>
                  <a:cubicBezTo>
                    <a:pt x="145" y="158"/>
                    <a:pt x="114" y="151"/>
                    <a:pt x="114" y="107"/>
                  </a:cubicBezTo>
                  <a:cubicBezTo>
                    <a:pt x="114" y="81"/>
                    <a:pt x="132" y="22"/>
                    <a:pt x="205" y="22"/>
                  </a:cubicBezTo>
                  <a:cubicBezTo>
                    <a:pt x="225" y="22"/>
                    <a:pt x="266" y="28"/>
                    <a:pt x="279"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3" name="Freeform 102">
              <a:extLst>
                <a:ext uri="{FF2B5EF4-FFF2-40B4-BE49-F238E27FC236}">
                  <a16:creationId xmlns:a16="http://schemas.microsoft.com/office/drawing/2014/main" id="{5B93B429-34D6-4A4B-A38A-46121E285B39}"/>
                </a:ext>
              </a:extLst>
            </p:cNvPr>
            <p:cNvSpPr/>
            <p:nvPr/>
          </p:nvSpPr>
          <p:spPr>
            <a:xfrm>
              <a:off x="5947919" y="5117760"/>
              <a:ext cx="147600" cy="201600"/>
            </a:xfrm>
            <a:custGeom>
              <a:avLst/>
              <a:gdLst/>
              <a:ahLst/>
              <a:cxnLst>
                <a:cxn ang="3cd4">
                  <a:pos x="hc" y="t"/>
                </a:cxn>
                <a:cxn ang="cd2">
                  <a:pos x="l" y="vc"/>
                </a:cxn>
                <a:cxn ang="cd4">
                  <a:pos x="hc" y="b"/>
                </a:cxn>
                <a:cxn ang="0">
                  <a:pos x="r" y="vc"/>
                </a:cxn>
              </a:cxnLst>
              <a:rect l="l" t="t" r="r" b="b"/>
              <a:pathLst>
                <a:path w="411" h="561">
                  <a:moveTo>
                    <a:pt x="382" y="300"/>
                  </a:moveTo>
                  <a:cubicBezTo>
                    <a:pt x="396" y="300"/>
                    <a:pt x="411" y="300"/>
                    <a:pt x="411" y="280"/>
                  </a:cubicBezTo>
                  <a:cubicBezTo>
                    <a:pt x="411" y="261"/>
                    <a:pt x="396" y="261"/>
                    <a:pt x="382" y="261"/>
                  </a:cubicBezTo>
                  <a:lnTo>
                    <a:pt x="34" y="261"/>
                  </a:lnTo>
                  <a:cubicBezTo>
                    <a:pt x="43" y="131"/>
                    <a:pt x="138" y="39"/>
                    <a:pt x="253" y="39"/>
                  </a:cubicBezTo>
                  <a:lnTo>
                    <a:pt x="382" y="39"/>
                  </a:lnTo>
                  <a:cubicBezTo>
                    <a:pt x="396" y="39"/>
                    <a:pt x="411" y="39"/>
                    <a:pt x="411" y="20"/>
                  </a:cubicBezTo>
                  <a:cubicBezTo>
                    <a:pt x="411" y="0"/>
                    <a:pt x="396" y="0"/>
                    <a:pt x="382" y="0"/>
                  </a:cubicBezTo>
                  <a:lnTo>
                    <a:pt x="251" y="0"/>
                  </a:lnTo>
                  <a:cubicBezTo>
                    <a:pt x="112" y="0"/>
                    <a:pt x="0" y="125"/>
                    <a:pt x="0" y="280"/>
                  </a:cubicBezTo>
                  <a:cubicBezTo>
                    <a:pt x="0" y="434"/>
                    <a:pt x="112" y="561"/>
                    <a:pt x="251" y="561"/>
                  </a:cubicBezTo>
                  <a:lnTo>
                    <a:pt x="382" y="561"/>
                  </a:lnTo>
                  <a:cubicBezTo>
                    <a:pt x="396" y="561"/>
                    <a:pt x="411" y="561"/>
                    <a:pt x="411" y="541"/>
                  </a:cubicBezTo>
                  <a:cubicBezTo>
                    <a:pt x="411" y="521"/>
                    <a:pt x="396" y="521"/>
                    <a:pt x="382" y="521"/>
                  </a:cubicBezTo>
                  <a:lnTo>
                    <a:pt x="253" y="521"/>
                  </a:lnTo>
                  <a:cubicBezTo>
                    <a:pt x="138" y="521"/>
                    <a:pt x="43" y="429"/>
                    <a:pt x="34" y="3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4" name="Freeform 103">
              <a:extLst>
                <a:ext uri="{FF2B5EF4-FFF2-40B4-BE49-F238E27FC236}">
                  <a16:creationId xmlns:a16="http://schemas.microsoft.com/office/drawing/2014/main" id="{2E5D6EEB-7944-5440-AD40-2331CBC54931}"/>
                </a:ext>
              </a:extLst>
            </p:cNvPr>
            <p:cNvSpPr/>
            <p:nvPr/>
          </p:nvSpPr>
          <p:spPr>
            <a:xfrm>
              <a:off x="6205680" y="5060880"/>
              <a:ext cx="183960" cy="252000"/>
            </a:xfrm>
            <a:custGeom>
              <a:avLst/>
              <a:gdLst/>
              <a:ahLst/>
              <a:cxnLst>
                <a:cxn ang="3cd4">
                  <a:pos x="hc" y="t"/>
                </a:cxn>
                <a:cxn ang="cd2">
                  <a:pos x="l" y="vc"/>
                </a:cxn>
                <a:cxn ang="cd4">
                  <a:pos x="hc" y="b"/>
                </a:cxn>
                <a:cxn ang="0">
                  <a:pos x="r" y="vc"/>
                </a:cxn>
              </a:cxnLst>
              <a:rect l="l" t="t" r="r" b="b"/>
              <a:pathLst>
                <a:path w="512" h="701">
                  <a:moveTo>
                    <a:pt x="80" y="469"/>
                  </a:moveTo>
                  <a:cubicBezTo>
                    <a:pt x="89" y="464"/>
                    <a:pt x="119" y="442"/>
                    <a:pt x="119" y="429"/>
                  </a:cubicBezTo>
                  <a:cubicBezTo>
                    <a:pt x="119" y="423"/>
                    <a:pt x="114" y="423"/>
                    <a:pt x="108" y="423"/>
                  </a:cubicBezTo>
                  <a:cubicBezTo>
                    <a:pt x="80" y="423"/>
                    <a:pt x="0" y="464"/>
                    <a:pt x="0" y="561"/>
                  </a:cubicBezTo>
                  <a:cubicBezTo>
                    <a:pt x="0" y="631"/>
                    <a:pt x="67" y="701"/>
                    <a:pt x="168" y="701"/>
                  </a:cubicBezTo>
                  <a:cubicBezTo>
                    <a:pt x="300" y="701"/>
                    <a:pt x="456" y="593"/>
                    <a:pt x="456" y="462"/>
                  </a:cubicBezTo>
                  <a:cubicBezTo>
                    <a:pt x="456" y="370"/>
                    <a:pt x="374" y="326"/>
                    <a:pt x="307" y="291"/>
                  </a:cubicBezTo>
                  <a:cubicBezTo>
                    <a:pt x="249" y="261"/>
                    <a:pt x="212" y="219"/>
                    <a:pt x="212" y="164"/>
                  </a:cubicBezTo>
                  <a:cubicBezTo>
                    <a:pt x="212" y="145"/>
                    <a:pt x="220" y="107"/>
                    <a:pt x="244" y="81"/>
                  </a:cubicBezTo>
                  <a:cubicBezTo>
                    <a:pt x="270" y="57"/>
                    <a:pt x="315" y="53"/>
                    <a:pt x="328" y="53"/>
                  </a:cubicBezTo>
                  <a:cubicBezTo>
                    <a:pt x="335" y="53"/>
                    <a:pt x="370" y="55"/>
                    <a:pt x="406" y="72"/>
                  </a:cubicBezTo>
                  <a:cubicBezTo>
                    <a:pt x="421" y="81"/>
                    <a:pt x="443" y="92"/>
                    <a:pt x="443" y="134"/>
                  </a:cubicBezTo>
                  <a:cubicBezTo>
                    <a:pt x="443" y="147"/>
                    <a:pt x="441" y="153"/>
                    <a:pt x="439" y="162"/>
                  </a:cubicBezTo>
                  <a:cubicBezTo>
                    <a:pt x="437" y="166"/>
                    <a:pt x="437" y="171"/>
                    <a:pt x="437" y="173"/>
                  </a:cubicBezTo>
                  <a:cubicBezTo>
                    <a:pt x="437" y="180"/>
                    <a:pt x="443" y="180"/>
                    <a:pt x="445" y="180"/>
                  </a:cubicBezTo>
                  <a:cubicBezTo>
                    <a:pt x="456" y="180"/>
                    <a:pt x="477" y="171"/>
                    <a:pt x="493" y="153"/>
                  </a:cubicBezTo>
                  <a:cubicBezTo>
                    <a:pt x="503" y="145"/>
                    <a:pt x="512" y="131"/>
                    <a:pt x="512" y="94"/>
                  </a:cubicBezTo>
                  <a:cubicBezTo>
                    <a:pt x="512" y="46"/>
                    <a:pt x="491" y="33"/>
                    <a:pt x="469" y="22"/>
                  </a:cubicBezTo>
                  <a:cubicBezTo>
                    <a:pt x="430" y="0"/>
                    <a:pt x="393" y="0"/>
                    <a:pt x="382" y="0"/>
                  </a:cubicBezTo>
                  <a:cubicBezTo>
                    <a:pt x="274" y="0"/>
                    <a:pt x="141" y="96"/>
                    <a:pt x="141" y="206"/>
                  </a:cubicBezTo>
                  <a:cubicBezTo>
                    <a:pt x="141" y="287"/>
                    <a:pt x="214" y="326"/>
                    <a:pt x="253" y="346"/>
                  </a:cubicBezTo>
                  <a:cubicBezTo>
                    <a:pt x="311" y="377"/>
                    <a:pt x="385" y="423"/>
                    <a:pt x="385" y="504"/>
                  </a:cubicBezTo>
                  <a:cubicBezTo>
                    <a:pt x="385" y="567"/>
                    <a:pt x="346" y="648"/>
                    <a:pt x="222" y="648"/>
                  </a:cubicBezTo>
                  <a:cubicBezTo>
                    <a:pt x="138" y="648"/>
                    <a:pt x="69" y="585"/>
                    <a:pt x="69" y="519"/>
                  </a:cubicBezTo>
                  <a:cubicBezTo>
                    <a:pt x="69" y="501"/>
                    <a:pt x="74" y="484"/>
                    <a:pt x="80" y="46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05" name="Group 104" descr="28§display§V^{\pi'}(s) \geq V^\pi(s), \forall s \in \mathcal{S}§svg§600§FALSE" title="TexMaths">
            <a:extLst>
              <a:ext uri="{FF2B5EF4-FFF2-40B4-BE49-F238E27FC236}">
                <a16:creationId xmlns:a16="http://schemas.microsoft.com/office/drawing/2014/main" id="{A363CDC1-3A12-0649-89F1-75E0FB7CC245}"/>
              </a:ext>
            </a:extLst>
          </p:cNvPr>
          <p:cNvGrpSpPr/>
          <p:nvPr/>
        </p:nvGrpSpPr>
        <p:grpSpPr>
          <a:xfrm>
            <a:off x="1999801" y="6520617"/>
            <a:ext cx="3291479" cy="459720"/>
            <a:chOff x="1999800" y="5849279"/>
            <a:chExt cx="3291479" cy="459720"/>
          </a:xfrm>
        </p:grpSpPr>
        <p:sp>
          <p:nvSpPr>
            <p:cNvPr id="106" name="Freeform 105">
              <a:extLst>
                <a:ext uri="{FF2B5EF4-FFF2-40B4-BE49-F238E27FC236}">
                  <a16:creationId xmlns:a16="http://schemas.microsoft.com/office/drawing/2014/main" id="{9FA96141-D0CE-8C4C-9B13-E70B4FB87681}"/>
                </a:ext>
              </a:extLst>
            </p:cNvPr>
            <p:cNvSpPr/>
            <p:nvPr/>
          </p:nvSpPr>
          <p:spPr>
            <a:xfrm>
              <a:off x="1999800" y="5850000"/>
              <a:ext cx="3291479" cy="458999"/>
            </a:xfrm>
            <a:custGeom>
              <a:avLst/>
              <a:gdLst/>
              <a:ahLst/>
              <a:cxnLst>
                <a:cxn ang="3cd4">
                  <a:pos x="hc" y="t"/>
                </a:cxn>
                <a:cxn ang="cd2">
                  <a:pos x="l" y="vc"/>
                </a:cxn>
                <a:cxn ang="cd4">
                  <a:pos x="hc" y="b"/>
                </a:cxn>
                <a:cxn ang="0">
                  <a:pos x="r" y="vc"/>
                </a:cxn>
              </a:cxnLst>
              <a:rect l="l" t="t" r="r" b="b"/>
              <a:pathLst>
                <a:path w="9144" h="1276">
                  <a:moveTo>
                    <a:pt x="4573" y="1276"/>
                  </a:moveTo>
                  <a:lnTo>
                    <a:pt x="0" y="1276"/>
                  </a:lnTo>
                  <a:lnTo>
                    <a:pt x="0" y="0"/>
                  </a:lnTo>
                  <a:lnTo>
                    <a:pt x="9144" y="0"/>
                  </a:lnTo>
                  <a:lnTo>
                    <a:pt x="9144" y="127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7" name="Freeform 106">
              <a:extLst>
                <a:ext uri="{FF2B5EF4-FFF2-40B4-BE49-F238E27FC236}">
                  <a16:creationId xmlns:a16="http://schemas.microsoft.com/office/drawing/2014/main" id="{F246358B-7FE6-1145-BBE8-A6FF967334D3}"/>
                </a:ext>
              </a:extLst>
            </p:cNvPr>
            <p:cNvSpPr/>
            <p:nvPr/>
          </p:nvSpPr>
          <p:spPr>
            <a:xfrm>
              <a:off x="2018160" y="5963760"/>
              <a:ext cx="231480" cy="261360"/>
            </a:xfrm>
            <a:custGeom>
              <a:avLst/>
              <a:gdLst/>
              <a:ahLst/>
              <a:cxnLst>
                <a:cxn ang="3cd4">
                  <a:pos x="hc" y="t"/>
                </a:cxn>
                <a:cxn ang="cd2">
                  <a:pos x="l" y="vc"/>
                </a:cxn>
                <a:cxn ang="cd4">
                  <a:pos x="hc" y="b"/>
                </a:cxn>
                <a:cxn ang="0">
                  <a:pos x="r" y="vc"/>
                </a:cxn>
              </a:cxnLst>
              <a:rect l="l" t="t" r="r" b="b"/>
              <a:pathLst>
                <a:path w="644" h="727">
                  <a:moveTo>
                    <a:pt x="517" y="117"/>
                  </a:moveTo>
                  <a:cubicBezTo>
                    <a:pt x="562" y="37"/>
                    <a:pt x="599" y="35"/>
                    <a:pt x="634" y="33"/>
                  </a:cubicBezTo>
                  <a:cubicBezTo>
                    <a:pt x="644" y="30"/>
                    <a:pt x="644" y="14"/>
                    <a:pt x="644" y="12"/>
                  </a:cubicBezTo>
                  <a:cubicBezTo>
                    <a:pt x="644" y="5"/>
                    <a:pt x="640" y="0"/>
                    <a:pt x="634" y="0"/>
                  </a:cubicBezTo>
                  <a:cubicBezTo>
                    <a:pt x="610" y="0"/>
                    <a:pt x="583" y="2"/>
                    <a:pt x="558" y="2"/>
                  </a:cubicBezTo>
                  <a:cubicBezTo>
                    <a:pt x="530" y="2"/>
                    <a:pt x="499" y="0"/>
                    <a:pt x="470" y="0"/>
                  </a:cubicBezTo>
                  <a:cubicBezTo>
                    <a:pt x="464" y="0"/>
                    <a:pt x="452" y="0"/>
                    <a:pt x="452" y="19"/>
                  </a:cubicBezTo>
                  <a:cubicBezTo>
                    <a:pt x="452" y="30"/>
                    <a:pt x="460" y="33"/>
                    <a:pt x="466" y="33"/>
                  </a:cubicBezTo>
                  <a:cubicBezTo>
                    <a:pt x="491" y="35"/>
                    <a:pt x="509" y="44"/>
                    <a:pt x="509" y="65"/>
                  </a:cubicBezTo>
                  <a:cubicBezTo>
                    <a:pt x="509" y="82"/>
                    <a:pt x="495" y="105"/>
                    <a:pt x="495" y="105"/>
                  </a:cubicBezTo>
                  <a:lnTo>
                    <a:pt x="218" y="607"/>
                  </a:lnTo>
                  <a:lnTo>
                    <a:pt x="156" y="63"/>
                  </a:lnTo>
                  <a:cubicBezTo>
                    <a:pt x="156" y="44"/>
                    <a:pt x="177" y="33"/>
                    <a:pt x="218" y="33"/>
                  </a:cubicBezTo>
                  <a:cubicBezTo>
                    <a:pt x="230" y="33"/>
                    <a:pt x="240" y="33"/>
                    <a:pt x="240" y="12"/>
                  </a:cubicBezTo>
                  <a:cubicBezTo>
                    <a:pt x="240" y="2"/>
                    <a:pt x="234" y="0"/>
                    <a:pt x="228" y="0"/>
                  </a:cubicBezTo>
                  <a:cubicBezTo>
                    <a:pt x="191" y="0"/>
                    <a:pt x="152" y="2"/>
                    <a:pt x="115" y="2"/>
                  </a:cubicBezTo>
                  <a:cubicBezTo>
                    <a:pt x="99" y="2"/>
                    <a:pt x="82" y="2"/>
                    <a:pt x="66" y="2"/>
                  </a:cubicBezTo>
                  <a:cubicBezTo>
                    <a:pt x="49" y="2"/>
                    <a:pt x="33" y="0"/>
                    <a:pt x="16" y="0"/>
                  </a:cubicBezTo>
                  <a:cubicBezTo>
                    <a:pt x="10" y="0"/>
                    <a:pt x="0" y="0"/>
                    <a:pt x="0" y="19"/>
                  </a:cubicBezTo>
                  <a:cubicBezTo>
                    <a:pt x="0" y="33"/>
                    <a:pt x="8" y="33"/>
                    <a:pt x="23" y="33"/>
                  </a:cubicBezTo>
                  <a:cubicBezTo>
                    <a:pt x="74" y="33"/>
                    <a:pt x="74" y="42"/>
                    <a:pt x="76" y="68"/>
                  </a:cubicBezTo>
                  <a:lnTo>
                    <a:pt x="148" y="703"/>
                  </a:lnTo>
                  <a:cubicBezTo>
                    <a:pt x="152" y="722"/>
                    <a:pt x="154" y="727"/>
                    <a:pt x="166" y="727"/>
                  </a:cubicBezTo>
                  <a:cubicBezTo>
                    <a:pt x="181" y="727"/>
                    <a:pt x="185" y="722"/>
                    <a:pt x="191" y="7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8" name="Freeform 107">
              <a:extLst>
                <a:ext uri="{FF2B5EF4-FFF2-40B4-BE49-F238E27FC236}">
                  <a16:creationId xmlns:a16="http://schemas.microsoft.com/office/drawing/2014/main" id="{0FDCC3CF-5616-9D48-8EF2-2F8ACD78F722}"/>
                </a:ext>
              </a:extLst>
            </p:cNvPr>
            <p:cNvSpPr/>
            <p:nvPr/>
          </p:nvSpPr>
          <p:spPr>
            <a:xfrm>
              <a:off x="2270880" y="5952600"/>
              <a:ext cx="136440" cy="114840"/>
            </a:xfrm>
            <a:custGeom>
              <a:avLst/>
              <a:gdLst/>
              <a:ahLst/>
              <a:cxnLst>
                <a:cxn ang="3cd4">
                  <a:pos x="hc" y="t"/>
                </a:cxn>
                <a:cxn ang="cd2">
                  <a:pos x="l" y="vc"/>
                </a:cxn>
                <a:cxn ang="cd4">
                  <a:pos x="hc" y="b"/>
                </a:cxn>
                <a:cxn ang="0">
                  <a:pos x="r" y="vc"/>
                </a:cxn>
              </a:cxnLst>
              <a:rect l="l" t="t" r="r" b="b"/>
              <a:pathLst>
                <a:path w="380" h="320">
                  <a:moveTo>
                    <a:pt x="168" y="49"/>
                  </a:moveTo>
                  <a:lnTo>
                    <a:pt x="244" y="49"/>
                  </a:lnTo>
                  <a:cubicBezTo>
                    <a:pt x="234" y="93"/>
                    <a:pt x="222" y="159"/>
                    <a:pt x="222" y="215"/>
                  </a:cubicBezTo>
                  <a:cubicBezTo>
                    <a:pt x="222" y="245"/>
                    <a:pt x="224" y="264"/>
                    <a:pt x="228" y="280"/>
                  </a:cubicBezTo>
                  <a:cubicBezTo>
                    <a:pt x="238" y="315"/>
                    <a:pt x="246" y="320"/>
                    <a:pt x="257" y="320"/>
                  </a:cubicBezTo>
                  <a:cubicBezTo>
                    <a:pt x="271" y="320"/>
                    <a:pt x="285" y="304"/>
                    <a:pt x="285" y="287"/>
                  </a:cubicBezTo>
                  <a:cubicBezTo>
                    <a:pt x="285" y="280"/>
                    <a:pt x="285" y="278"/>
                    <a:pt x="281" y="271"/>
                  </a:cubicBezTo>
                  <a:cubicBezTo>
                    <a:pt x="269" y="243"/>
                    <a:pt x="259" y="203"/>
                    <a:pt x="259" y="143"/>
                  </a:cubicBezTo>
                  <a:cubicBezTo>
                    <a:pt x="259" y="129"/>
                    <a:pt x="259" y="100"/>
                    <a:pt x="267" y="49"/>
                  </a:cubicBezTo>
                  <a:lnTo>
                    <a:pt x="347" y="49"/>
                  </a:lnTo>
                  <a:cubicBezTo>
                    <a:pt x="357" y="49"/>
                    <a:pt x="363" y="49"/>
                    <a:pt x="369" y="44"/>
                  </a:cubicBezTo>
                  <a:cubicBezTo>
                    <a:pt x="378" y="35"/>
                    <a:pt x="380" y="26"/>
                    <a:pt x="380" y="21"/>
                  </a:cubicBezTo>
                  <a:cubicBezTo>
                    <a:pt x="380" y="0"/>
                    <a:pt x="363" y="0"/>
                    <a:pt x="353" y="0"/>
                  </a:cubicBezTo>
                  <a:lnTo>
                    <a:pt x="113" y="0"/>
                  </a:lnTo>
                  <a:cubicBezTo>
                    <a:pt x="88" y="0"/>
                    <a:pt x="70" y="7"/>
                    <a:pt x="41" y="37"/>
                  </a:cubicBezTo>
                  <a:cubicBezTo>
                    <a:pt x="25" y="54"/>
                    <a:pt x="0" y="93"/>
                    <a:pt x="0" y="98"/>
                  </a:cubicBezTo>
                  <a:cubicBezTo>
                    <a:pt x="0" y="107"/>
                    <a:pt x="8" y="107"/>
                    <a:pt x="10" y="107"/>
                  </a:cubicBezTo>
                  <a:cubicBezTo>
                    <a:pt x="18" y="107"/>
                    <a:pt x="18" y="107"/>
                    <a:pt x="23" y="100"/>
                  </a:cubicBezTo>
                  <a:cubicBezTo>
                    <a:pt x="55" y="49"/>
                    <a:pt x="94" y="49"/>
                    <a:pt x="109" y="49"/>
                  </a:cubicBezTo>
                  <a:lnTo>
                    <a:pt x="146" y="49"/>
                  </a:lnTo>
                  <a:cubicBezTo>
                    <a:pt x="127" y="129"/>
                    <a:pt x="92" y="215"/>
                    <a:pt x="74" y="257"/>
                  </a:cubicBezTo>
                  <a:cubicBezTo>
                    <a:pt x="70" y="266"/>
                    <a:pt x="64" y="283"/>
                    <a:pt x="62" y="285"/>
                  </a:cubicBezTo>
                  <a:cubicBezTo>
                    <a:pt x="62" y="287"/>
                    <a:pt x="60" y="292"/>
                    <a:pt x="60" y="297"/>
                  </a:cubicBezTo>
                  <a:cubicBezTo>
                    <a:pt x="60" y="308"/>
                    <a:pt x="68" y="320"/>
                    <a:pt x="82" y="320"/>
                  </a:cubicBezTo>
                  <a:cubicBezTo>
                    <a:pt x="107" y="320"/>
                    <a:pt x="115" y="287"/>
                    <a:pt x="12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9" name="Freeform 108">
              <a:extLst>
                <a:ext uri="{FF2B5EF4-FFF2-40B4-BE49-F238E27FC236}">
                  <a16:creationId xmlns:a16="http://schemas.microsoft.com/office/drawing/2014/main" id="{95C8594B-4060-6443-8804-B07B5AA93817}"/>
                </a:ext>
              </a:extLst>
            </p:cNvPr>
            <p:cNvSpPr/>
            <p:nvPr/>
          </p:nvSpPr>
          <p:spPr>
            <a:xfrm>
              <a:off x="2435039" y="5849279"/>
              <a:ext cx="45360" cy="96480"/>
            </a:xfrm>
            <a:custGeom>
              <a:avLst/>
              <a:gdLst/>
              <a:ahLst/>
              <a:cxnLst>
                <a:cxn ang="3cd4">
                  <a:pos x="hc" y="t"/>
                </a:cxn>
                <a:cxn ang="cd2">
                  <a:pos x="l" y="vc"/>
                </a:cxn>
                <a:cxn ang="cd4">
                  <a:pos x="hc" y="b"/>
                </a:cxn>
                <a:cxn ang="0">
                  <a:pos x="r" y="vc"/>
                </a:cxn>
              </a:cxnLst>
              <a:rect l="l" t="t" r="r" b="b"/>
              <a:pathLst>
                <a:path w="127" h="269">
                  <a:moveTo>
                    <a:pt x="123" y="49"/>
                  </a:moveTo>
                  <a:cubicBezTo>
                    <a:pt x="123" y="49"/>
                    <a:pt x="127" y="37"/>
                    <a:pt x="127" y="30"/>
                  </a:cubicBezTo>
                  <a:cubicBezTo>
                    <a:pt x="127" y="12"/>
                    <a:pt x="113" y="0"/>
                    <a:pt x="99" y="0"/>
                  </a:cubicBezTo>
                  <a:cubicBezTo>
                    <a:pt x="80" y="0"/>
                    <a:pt x="74" y="16"/>
                    <a:pt x="72" y="23"/>
                  </a:cubicBezTo>
                  <a:lnTo>
                    <a:pt x="2" y="248"/>
                  </a:lnTo>
                  <a:cubicBezTo>
                    <a:pt x="0" y="255"/>
                    <a:pt x="0" y="255"/>
                    <a:pt x="0" y="257"/>
                  </a:cubicBezTo>
                  <a:cubicBezTo>
                    <a:pt x="0" y="264"/>
                    <a:pt x="18" y="269"/>
                    <a:pt x="21" y="269"/>
                  </a:cubicBezTo>
                  <a:cubicBezTo>
                    <a:pt x="25" y="269"/>
                    <a:pt x="25" y="266"/>
                    <a:pt x="27" y="26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0" name="Freeform 109">
              <a:extLst>
                <a:ext uri="{FF2B5EF4-FFF2-40B4-BE49-F238E27FC236}">
                  <a16:creationId xmlns:a16="http://schemas.microsoft.com/office/drawing/2014/main" id="{15AFE97B-554E-B544-A7DC-8C00BAA92F71}"/>
                </a:ext>
              </a:extLst>
            </p:cNvPr>
            <p:cNvSpPr/>
            <p:nvPr/>
          </p:nvSpPr>
          <p:spPr>
            <a:xfrm>
              <a:off x="2557080" y="5939279"/>
              <a:ext cx="75600" cy="369719"/>
            </a:xfrm>
            <a:custGeom>
              <a:avLst/>
              <a:gdLst/>
              <a:ahLst/>
              <a:cxnLst>
                <a:cxn ang="3cd4">
                  <a:pos x="hc" y="t"/>
                </a:cxn>
                <a:cxn ang="cd2">
                  <a:pos x="l" y="vc"/>
                </a:cxn>
                <a:cxn ang="cd4">
                  <a:pos x="hc" y="b"/>
                </a:cxn>
                <a:cxn ang="0">
                  <a:pos x="r" y="vc"/>
                </a:cxn>
              </a:cxnLst>
              <a:rect l="l" t="t" r="r" b="b"/>
              <a:pathLst>
                <a:path w="211" h="1028">
                  <a:moveTo>
                    <a:pt x="211" y="1019"/>
                  </a:moveTo>
                  <a:cubicBezTo>
                    <a:pt x="211" y="1016"/>
                    <a:pt x="211" y="1014"/>
                    <a:pt x="195" y="995"/>
                  </a:cubicBezTo>
                  <a:cubicBezTo>
                    <a:pt x="82" y="867"/>
                    <a:pt x="53" y="673"/>
                    <a:pt x="53" y="514"/>
                  </a:cubicBezTo>
                  <a:cubicBezTo>
                    <a:pt x="53" y="336"/>
                    <a:pt x="88" y="157"/>
                    <a:pt x="199" y="28"/>
                  </a:cubicBezTo>
                  <a:cubicBezTo>
                    <a:pt x="211" y="16"/>
                    <a:pt x="211" y="14"/>
                    <a:pt x="211" y="9"/>
                  </a:cubicBezTo>
                  <a:cubicBezTo>
                    <a:pt x="211" y="2"/>
                    <a:pt x="207" y="0"/>
                    <a:pt x="201" y="0"/>
                  </a:cubicBezTo>
                  <a:cubicBezTo>
                    <a:pt x="193" y="0"/>
                    <a:pt x="111" y="70"/>
                    <a:pt x="57" y="201"/>
                  </a:cubicBezTo>
                  <a:cubicBezTo>
                    <a:pt x="10" y="313"/>
                    <a:pt x="0" y="428"/>
                    <a:pt x="0" y="514"/>
                  </a:cubicBezTo>
                  <a:cubicBezTo>
                    <a:pt x="0" y="596"/>
                    <a:pt x="10" y="720"/>
                    <a:pt x="60" y="836"/>
                  </a:cubicBezTo>
                  <a:cubicBezTo>
                    <a:pt x="115" y="963"/>
                    <a:pt x="193" y="1028"/>
                    <a:pt x="201" y="1028"/>
                  </a:cubicBezTo>
                  <a:cubicBezTo>
                    <a:pt x="207" y="1028"/>
                    <a:pt x="211" y="1026"/>
                    <a:pt x="211" y="101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1" name="Freeform 110">
              <a:extLst>
                <a:ext uri="{FF2B5EF4-FFF2-40B4-BE49-F238E27FC236}">
                  <a16:creationId xmlns:a16="http://schemas.microsoft.com/office/drawing/2014/main" id="{1EA1B707-6FE5-0C40-947F-84252C5193EB}"/>
                </a:ext>
              </a:extLst>
            </p:cNvPr>
            <p:cNvSpPr/>
            <p:nvPr/>
          </p:nvSpPr>
          <p:spPr>
            <a:xfrm>
              <a:off x="266688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2" name="Freeform 111">
              <a:extLst>
                <a:ext uri="{FF2B5EF4-FFF2-40B4-BE49-F238E27FC236}">
                  <a16:creationId xmlns:a16="http://schemas.microsoft.com/office/drawing/2014/main" id="{0A5AD95A-9CC7-2848-9595-3875B5B24E18}"/>
                </a:ext>
              </a:extLst>
            </p:cNvPr>
            <p:cNvSpPr/>
            <p:nvPr/>
          </p:nvSpPr>
          <p:spPr>
            <a:xfrm>
              <a:off x="2820600" y="5939279"/>
              <a:ext cx="75600" cy="369719"/>
            </a:xfrm>
            <a:custGeom>
              <a:avLst/>
              <a:gdLst/>
              <a:ahLst/>
              <a:cxnLst>
                <a:cxn ang="3cd4">
                  <a:pos x="hc" y="t"/>
                </a:cxn>
                <a:cxn ang="cd2">
                  <a:pos x="l" y="vc"/>
                </a:cxn>
                <a:cxn ang="cd4">
                  <a:pos x="hc" y="b"/>
                </a:cxn>
                <a:cxn ang="0">
                  <a:pos x="r" y="vc"/>
                </a:cxn>
              </a:cxnLst>
              <a:rect l="l" t="t" r="r" b="b"/>
              <a:pathLst>
                <a:path w="211" h="1028">
                  <a:moveTo>
                    <a:pt x="211" y="514"/>
                  </a:moveTo>
                  <a:cubicBezTo>
                    <a:pt x="211" y="435"/>
                    <a:pt x="201" y="311"/>
                    <a:pt x="152" y="194"/>
                  </a:cubicBezTo>
                  <a:cubicBezTo>
                    <a:pt x="96" y="68"/>
                    <a:pt x="18" y="0"/>
                    <a:pt x="8" y="0"/>
                  </a:cubicBezTo>
                  <a:cubicBezTo>
                    <a:pt x="4" y="0"/>
                    <a:pt x="0" y="5"/>
                    <a:pt x="0" y="9"/>
                  </a:cubicBezTo>
                  <a:cubicBezTo>
                    <a:pt x="0" y="14"/>
                    <a:pt x="0" y="16"/>
                    <a:pt x="16" y="35"/>
                  </a:cubicBezTo>
                  <a:cubicBezTo>
                    <a:pt x="107" y="136"/>
                    <a:pt x="158" y="299"/>
                    <a:pt x="158" y="514"/>
                  </a:cubicBezTo>
                  <a:cubicBezTo>
                    <a:pt x="158" y="689"/>
                    <a:pt x="125" y="871"/>
                    <a:pt x="12" y="1000"/>
                  </a:cubicBezTo>
                  <a:cubicBezTo>
                    <a:pt x="0" y="1014"/>
                    <a:pt x="0" y="1016"/>
                    <a:pt x="0" y="1019"/>
                  </a:cubicBezTo>
                  <a:cubicBezTo>
                    <a:pt x="0" y="1026"/>
                    <a:pt x="4" y="1028"/>
                    <a:pt x="8" y="1028"/>
                  </a:cubicBezTo>
                  <a:cubicBezTo>
                    <a:pt x="18" y="1028"/>
                    <a:pt x="101" y="958"/>
                    <a:pt x="154" y="827"/>
                  </a:cubicBezTo>
                  <a:cubicBezTo>
                    <a:pt x="201" y="715"/>
                    <a:pt x="211" y="600"/>
                    <a:pt x="211" y="5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3" name="Freeform 112">
              <a:extLst>
                <a:ext uri="{FF2B5EF4-FFF2-40B4-BE49-F238E27FC236}">
                  <a16:creationId xmlns:a16="http://schemas.microsoft.com/office/drawing/2014/main" id="{1B8EDA15-BFF8-C34B-95CA-091B13F7CB5F}"/>
                </a:ext>
              </a:extLst>
            </p:cNvPr>
            <p:cNvSpPr/>
            <p:nvPr/>
          </p:nvSpPr>
          <p:spPr>
            <a:xfrm>
              <a:off x="3044520" y="5981400"/>
              <a:ext cx="198360" cy="286560"/>
            </a:xfrm>
            <a:custGeom>
              <a:avLst/>
              <a:gdLst/>
              <a:ahLst/>
              <a:cxnLst>
                <a:cxn ang="3cd4">
                  <a:pos x="hc" y="t"/>
                </a:cxn>
                <a:cxn ang="cd2">
                  <a:pos x="l" y="vc"/>
                </a:cxn>
                <a:cxn ang="cd4">
                  <a:pos x="hc" y="b"/>
                </a:cxn>
                <a:cxn ang="0">
                  <a:pos x="r" y="vc"/>
                </a:cxn>
              </a:cxnLst>
              <a:rect l="l" t="t" r="r" b="b"/>
              <a:pathLst>
                <a:path w="552" h="797">
                  <a:moveTo>
                    <a:pt x="536" y="320"/>
                  </a:moveTo>
                  <a:cubicBezTo>
                    <a:pt x="548" y="315"/>
                    <a:pt x="552" y="308"/>
                    <a:pt x="552" y="299"/>
                  </a:cubicBezTo>
                  <a:cubicBezTo>
                    <a:pt x="552" y="287"/>
                    <a:pt x="550" y="283"/>
                    <a:pt x="536" y="276"/>
                  </a:cubicBezTo>
                  <a:lnTo>
                    <a:pt x="37" y="7"/>
                  </a:lnTo>
                  <a:cubicBezTo>
                    <a:pt x="23" y="0"/>
                    <a:pt x="21" y="0"/>
                    <a:pt x="18" y="0"/>
                  </a:cubicBezTo>
                  <a:cubicBezTo>
                    <a:pt x="6" y="0"/>
                    <a:pt x="0" y="9"/>
                    <a:pt x="0" y="21"/>
                  </a:cubicBezTo>
                  <a:cubicBezTo>
                    <a:pt x="0" y="33"/>
                    <a:pt x="6" y="37"/>
                    <a:pt x="16" y="44"/>
                  </a:cubicBezTo>
                  <a:lnTo>
                    <a:pt x="493" y="297"/>
                  </a:lnTo>
                  <a:lnTo>
                    <a:pt x="18" y="551"/>
                  </a:lnTo>
                  <a:cubicBezTo>
                    <a:pt x="0" y="561"/>
                    <a:pt x="0" y="570"/>
                    <a:pt x="0" y="575"/>
                  </a:cubicBezTo>
                  <a:cubicBezTo>
                    <a:pt x="0" y="586"/>
                    <a:pt x="8" y="596"/>
                    <a:pt x="18" y="596"/>
                  </a:cubicBezTo>
                  <a:cubicBezTo>
                    <a:pt x="21" y="596"/>
                    <a:pt x="23" y="596"/>
                    <a:pt x="35" y="589"/>
                  </a:cubicBezTo>
                  <a:close/>
                  <a:moveTo>
                    <a:pt x="521" y="797"/>
                  </a:moveTo>
                  <a:cubicBezTo>
                    <a:pt x="536" y="797"/>
                    <a:pt x="552" y="797"/>
                    <a:pt x="552" y="776"/>
                  </a:cubicBezTo>
                  <a:cubicBezTo>
                    <a:pt x="552" y="755"/>
                    <a:pt x="534" y="755"/>
                    <a:pt x="521" y="755"/>
                  </a:cubicBezTo>
                  <a:lnTo>
                    <a:pt x="33" y="755"/>
                  </a:lnTo>
                  <a:cubicBezTo>
                    <a:pt x="18" y="755"/>
                    <a:pt x="0" y="755"/>
                    <a:pt x="0" y="776"/>
                  </a:cubicBezTo>
                  <a:cubicBezTo>
                    <a:pt x="0" y="797"/>
                    <a:pt x="16" y="797"/>
                    <a:pt x="31" y="79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4" name="Freeform 113">
              <a:extLst>
                <a:ext uri="{FF2B5EF4-FFF2-40B4-BE49-F238E27FC236}">
                  <a16:creationId xmlns:a16="http://schemas.microsoft.com/office/drawing/2014/main" id="{882085C0-2808-BD4B-B576-9CE5EF2A3466}"/>
                </a:ext>
              </a:extLst>
            </p:cNvPr>
            <p:cNvSpPr/>
            <p:nvPr/>
          </p:nvSpPr>
          <p:spPr>
            <a:xfrm>
              <a:off x="3377880" y="5963760"/>
              <a:ext cx="231480" cy="261360"/>
            </a:xfrm>
            <a:custGeom>
              <a:avLst/>
              <a:gdLst/>
              <a:ahLst/>
              <a:cxnLst>
                <a:cxn ang="3cd4">
                  <a:pos x="hc" y="t"/>
                </a:cxn>
                <a:cxn ang="cd2">
                  <a:pos x="l" y="vc"/>
                </a:cxn>
                <a:cxn ang="cd4">
                  <a:pos x="hc" y="b"/>
                </a:cxn>
                <a:cxn ang="0">
                  <a:pos x="r" y="vc"/>
                </a:cxn>
              </a:cxnLst>
              <a:rect l="l" t="t" r="r" b="b"/>
              <a:pathLst>
                <a:path w="644" h="727">
                  <a:moveTo>
                    <a:pt x="517" y="117"/>
                  </a:moveTo>
                  <a:cubicBezTo>
                    <a:pt x="562" y="37"/>
                    <a:pt x="599" y="35"/>
                    <a:pt x="634" y="33"/>
                  </a:cubicBezTo>
                  <a:cubicBezTo>
                    <a:pt x="644" y="30"/>
                    <a:pt x="644" y="14"/>
                    <a:pt x="644" y="12"/>
                  </a:cubicBezTo>
                  <a:cubicBezTo>
                    <a:pt x="644" y="5"/>
                    <a:pt x="640" y="0"/>
                    <a:pt x="634" y="0"/>
                  </a:cubicBezTo>
                  <a:cubicBezTo>
                    <a:pt x="610" y="0"/>
                    <a:pt x="583" y="2"/>
                    <a:pt x="558" y="2"/>
                  </a:cubicBezTo>
                  <a:cubicBezTo>
                    <a:pt x="530" y="2"/>
                    <a:pt x="499" y="0"/>
                    <a:pt x="470" y="0"/>
                  </a:cubicBezTo>
                  <a:cubicBezTo>
                    <a:pt x="464" y="0"/>
                    <a:pt x="452" y="0"/>
                    <a:pt x="452" y="19"/>
                  </a:cubicBezTo>
                  <a:cubicBezTo>
                    <a:pt x="452" y="30"/>
                    <a:pt x="460" y="33"/>
                    <a:pt x="466" y="33"/>
                  </a:cubicBezTo>
                  <a:cubicBezTo>
                    <a:pt x="491" y="35"/>
                    <a:pt x="509" y="44"/>
                    <a:pt x="509" y="65"/>
                  </a:cubicBezTo>
                  <a:cubicBezTo>
                    <a:pt x="509" y="82"/>
                    <a:pt x="495" y="105"/>
                    <a:pt x="495" y="105"/>
                  </a:cubicBezTo>
                  <a:lnTo>
                    <a:pt x="218" y="607"/>
                  </a:lnTo>
                  <a:lnTo>
                    <a:pt x="156" y="63"/>
                  </a:lnTo>
                  <a:cubicBezTo>
                    <a:pt x="156" y="44"/>
                    <a:pt x="177" y="33"/>
                    <a:pt x="218" y="33"/>
                  </a:cubicBezTo>
                  <a:cubicBezTo>
                    <a:pt x="230" y="33"/>
                    <a:pt x="240" y="33"/>
                    <a:pt x="240" y="12"/>
                  </a:cubicBezTo>
                  <a:cubicBezTo>
                    <a:pt x="240" y="2"/>
                    <a:pt x="234" y="0"/>
                    <a:pt x="228" y="0"/>
                  </a:cubicBezTo>
                  <a:cubicBezTo>
                    <a:pt x="191" y="0"/>
                    <a:pt x="152" y="2"/>
                    <a:pt x="115" y="2"/>
                  </a:cubicBezTo>
                  <a:cubicBezTo>
                    <a:pt x="99" y="2"/>
                    <a:pt x="82" y="2"/>
                    <a:pt x="66" y="2"/>
                  </a:cubicBezTo>
                  <a:cubicBezTo>
                    <a:pt x="49" y="2"/>
                    <a:pt x="33" y="0"/>
                    <a:pt x="16" y="0"/>
                  </a:cubicBezTo>
                  <a:cubicBezTo>
                    <a:pt x="10" y="0"/>
                    <a:pt x="0" y="0"/>
                    <a:pt x="0" y="19"/>
                  </a:cubicBezTo>
                  <a:cubicBezTo>
                    <a:pt x="0" y="33"/>
                    <a:pt x="8" y="33"/>
                    <a:pt x="23" y="33"/>
                  </a:cubicBezTo>
                  <a:cubicBezTo>
                    <a:pt x="74" y="33"/>
                    <a:pt x="74" y="42"/>
                    <a:pt x="76" y="68"/>
                  </a:cubicBezTo>
                  <a:lnTo>
                    <a:pt x="148" y="703"/>
                  </a:lnTo>
                  <a:cubicBezTo>
                    <a:pt x="152" y="722"/>
                    <a:pt x="154" y="727"/>
                    <a:pt x="166" y="727"/>
                  </a:cubicBezTo>
                  <a:cubicBezTo>
                    <a:pt x="181" y="727"/>
                    <a:pt x="185" y="722"/>
                    <a:pt x="191" y="7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5" name="Freeform 114">
              <a:extLst>
                <a:ext uri="{FF2B5EF4-FFF2-40B4-BE49-F238E27FC236}">
                  <a16:creationId xmlns:a16="http://schemas.microsoft.com/office/drawing/2014/main" id="{EBDFFCBA-F8D0-C54F-B893-8A3BBE85AEA7}"/>
                </a:ext>
              </a:extLst>
            </p:cNvPr>
            <p:cNvSpPr/>
            <p:nvPr/>
          </p:nvSpPr>
          <p:spPr>
            <a:xfrm>
              <a:off x="3630600" y="5952600"/>
              <a:ext cx="136440" cy="114840"/>
            </a:xfrm>
            <a:custGeom>
              <a:avLst/>
              <a:gdLst/>
              <a:ahLst/>
              <a:cxnLst>
                <a:cxn ang="3cd4">
                  <a:pos x="hc" y="t"/>
                </a:cxn>
                <a:cxn ang="cd2">
                  <a:pos x="l" y="vc"/>
                </a:cxn>
                <a:cxn ang="cd4">
                  <a:pos x="hc" y="b"/>
                </a:cxn>
                <a:cxn ang="0">
                  <a:pos x="r" y="vc"/>
                </a:cxn>
              </a:cxnLst>
              <a:rect l="l" t="t" r="r" b="b"/>
              <a:pathLst>
                <a:path w="380" h="320">
                  <a:moveTo>
                    <a:pt x="168" y="49"/>
                  </a:moveTo>
                  <a:lnTo>
                    <a:pt x="244" y="49"/>
                  </a:lnTo>
                  <a:cubicBezTo>
                    <a:pt x="234" y="93"/>
                    <a:pt x="222" y="159"/>
                    <a:pt x="222" y="215"/>
                  </a:cubicBezTo>
                  <a:cubicBezTo>
                    <a:pt x="222" y="245"/>
                    <a:pt x="224" y="264"/>
                    <a:pt x="228" y="280"/>
                  </a:cubicBezTo>
                  <a:cubicBezTo>
                    <a:pt x="238" y="315"/>
                    <a:pt x="246" y="320"/>
                    <a:pt x="257" y="320"/>
                  </a:cubicBezTo>
                  <a:cubicBezTo>
                    <a:pt x="271" y="320"/>
                    <a:pt x="285" y="304"/>
                    <a:pt x="285" y="287"/>
                  </a:cubicBezTo>
                  <a:cubicBezTo>
                    <a:pt x="285" y="280"/>
                    <a:pt x="285" y="278"/>
                    <a:pt x="281" y="271"/>
                  </a:cubicBezTo>
                  <a:cubicBezTo>
                    <a:pt x="269" y="243"/>
                    <a:pt x="259" y="203"/>
                    <a:pt x="259" y="143"/>
                  </a:cubicBezTo>
                  <a:cubicBezTo>
                    <a:pt x="259" y="129"/>
                    <a:pt x="259" y="100"/>
                    <a:pt x="267" y="49"/>
                  </a:cubicBezTo>
                  <a:lnTo>
                    <a:pt x="347" y="49"/>
                  </a:lnTo>
                  <a:cubicBezTo>
                    <a:pt x="357" y="49"/>
                    <a:pt x="363" y="49"/>
                    <a:pt x="369" y="44"/>
                  </a:cubicBezTo>
                  <a:cubicBezTo>
                    <a:pt x="378" y="35"/>
                    <a:pt x="380" y="26"/>
                    <a:pt x="380" y="21"/>
                  </a:cubicBezTo>
                  <a:cubicBezTo>
                    <a:pt x="380" y="0"/>
                    <a:pt x="363" y="0"/>
                    <a:pt x="353" y="0"/>
                  </a:cubicBezTo>
                  <a:lnTo>
                    <a:pt x="113" y="0"/>
                  </a:lnTo>
                  <a:cubicBezTo>
                    <a:pt x="88" y="0"/>
                    <a:pt x="70" y="7"/>
                    <a:pt x="41" y="37"/>
                  </a:cubicBezTo>
                  <a:cubicBezTo>
                    <a:pt x="25" y="54"/>
                    <a:pt x="0" y="93"/>
                    <a:pt x="0" y="98"/>
                  </a:cubicBezTo>
                  <a:cubicBezTo>
                    <a:pt x="0" y="107"/>
                    <a:pt x="8" y="107"/>
                    <a:pt x="10" y="107"/>
                  </a:cubicBezTo>
                  <a:cubicBezTo>
                    <a:pt x="18" y="107"/>
                    <a:pt x="18" y="107"/>
                    <a:pt x="23" y="100"/>
                  </a:cubicBezTo>
                  <a:cubicBezTo>
                    <a:pt x="55" y="49"/>
                    <a:pt x="94" y="49"/>
                    <a:pt x="109" y="49"/>
                  </a:cubicBezTo>
                  <a:lnTo>
                    <a:pt x="146" y="49"/>
                  </a:lnTo>
                  <a:cubicBezTo>
                    <a:pt x="127" y="129"/>
                    <a:pt x="92" y="215"/>
                    <a:pt x="74" y="257"/>
                  </a:cubicBezTo>
                  <a:cubicBezTo>
                    <a:pt x="70" y="266"/>
                    <a:pt x="64" y="283"/>
                    <a:pt x="62" y="285"/>
                  </a:cubicBezTo>
                  <a:cubicBezTo>
                    <a:pt x="62" y="287"/>
                    <a:pt x="60" y="292"/>
                    <a:pt x="60" y="297"/>
                  </a:cubicBezTo>
                  <a:cubicBezTo>
                    <a:pt x="60" y="308"/>
                    <a:pt x="68" y="320"/>
                    <a:pt x="82" y="320"/>
                  </a:cubicBezTo>
                  <a:cubicBezTo>
                    <a:pt x="107" y="320"/>
                    <a:pt x="115" y="287"/>
                    <a:pt x="129" y="22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6" name="Freeform 115">
              <a:extLst>
                <a:ext uri="{FF2B5EF4-FFF2-40B4-BE49-F238E27FC236}">
                  <a16:creationId xmlns:a16="http://schemas.microsoft.com/office/drawing/2014/main" id="{F8913C73-A9C5-1849-9AED-31568B02C361}"/>
                </a:ext>
              </a:extLst>
            </p:cNvPr>
            <p:cNvSpPr/>
            <p:nvPr/>
          </p:nvSpPr>
          <p:spPr>
            <a:xfrm>
              <a:off x="3828600" y="5939279"/>
              <a:ext cx="75600" cy="369719"/>
            </a:xfrm>
            <a:custGeom>
              <a:avLst/>
              <a:gdLst/>
              <a:ahLst/>
              <a:cxnLst>
                <a:cxn ang="3cd4">
                  <a:pos x="hc" y="t"/>
                </a:cxn>
                <a:cxn ang="cd2">
                  <a:pos x="l" y="vc"/>
                </a:cxn>
                <a:cxn ang="cd4">
                  <a:pos x="hc" y="b"/>
                </a:cxn>
                <a:cxn ang="0">
                  <a:pos x="r" y="vc"/>
                </a:cxn>
              </a:cxnLst>
              <a:rect l="l" t="t" r="r" b="b"/>
              <a:pathLst>
                <a:path w="211" h="1028">
                  <a:moveTo>
                    <a:pt x="211" y="1019"/>
                  </a:moveTo>
                  <a:cubicBezTo>
                    <a:pt x="211" y="1016"/>
                    <a:pt x="211" y="1014"/>
                    <a:pt x="195" y="995"/>
                  </a:cubicBezTo>
                  <a:cubicBezTo>
                    <a:pt x="82" y="867"/>
                    <a:pt x="53" y="673"/>
                    <a:pt x="53" y="514"/>
                  </a:cubicBezTo>
                  <a:cubicBezTo>
                    <a:pt x="53" y="336"/>
                    <a:pt x="88" y="157"/>
                    <a:pt x="199" y="28"/>
                  </a:cubicBezTo>
                  <a:cubicBezTo>
                    <a:pt x="211" y="16"/>
                    <a:pt x="211" y="14"/>
                    <a:pt x="211" y="9"/>
                  </a:cubicBezTo>
                  <a:cubicBezTo>
                    <a:pt x="211" y="2"/>
                    <a:pt x="207" y="0"/>
                    <a:pt x="201" y="0"/>
                  </a:cubicBezTo>
                  <a:cubicBezTo>
                    <a:pt x="193" y="0"/>
                    <a:pt x="111" y="70"/>
                    <a:pt x="57" y="201"/>
                  </a:cubicBezTo>
                  <a:cubicBezTo>
                    <a:pt x="10" y="313"/>
                    <a:pt x="0" y="428"/>
                    <a:pt x="0" y="514"/>
                  </a:cubicBezTo>
                  <a:cubicBezTo>
                    <a:pt x="0" y="596"/>
                    <a:pt x="10" y="720"/>
                    <a:pt x="60" y="836"/>
                  </a:cubicBezTo>
                  <a:cubicBezTo>
                    <a:pt x="115" y="963"/>
                    <a:pt x="193" y="1028"/>
                    <a:pt x="201" y="1028"/>
                  </a:cubicBezTo>
                  <a:cubicBezTo>
                    <a:pt x="207" y="1028"/>
                    <a:pt x="211" y="1026"/>
                    <a:pt x="211" y="101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7" name="Freeform 116">
              <a:extLst>
                <a:ext uri="{FF2B5EF4-FFF2-40B4-BE49-F238E27FC236}">
                  <a16:creationId xmlns:a16="http://schemas.microsoft.com/office/drawing/2014/main" id="{B34FC059-3C3E-094E-8723-53CC52434643}"/>
                </a:ext>
              </a:extLst>
            </p:cNvPr>
            <p:cNvSpPr/>
            <p:nvPr/>
          </p:nvSpPr>
          <p:spPr>
            <a:xfrm>
              <a:off x="393948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8" name="Freeform 117">
              <a:extLst>
                <a:ext uri="{FF2B5EF4-FFF2-40B4-BE49-F238E27FC236}">
                  <a16:creationId xmlns:a16="http://schemas.microsoft.com/office/drawing/2014/main" id="{153333C7-11C7-9D4E-8B98-69CAEE486EE0}"/>
                </a:ext>
              </a:extLst>
            </p:cNvPr>
            <p:cNvSpPr/>
            <p:nvPr/>
          </p:nvSpPr>
          <p:spPr>
            <a:xfrm>
              <a:off x="4092480" y="5939279"/>
              <a:ext cx="75600" cy="369719"/>
            </a:xfrm>
            <a:custGeom>
              <a:avLst/>
              <a:gdLst/>
              <a:ahLst/>
              <a:cxnLst>
                <a:cxn ang="3cd4">
                  <a:pos x="hc" y="t"/>
                </a:cxn>
                <a:cxn ang="cd2">
                  <a:pos x="l" y="vc"/>
                </a:cxn>
                <a:cxn ang="cd4">
                  <a:pos x="hc" y="b"/>
                </a:cxn>
                <a:cxn ang="0">
                  <a:pos x="r" y="vc"/>
                </a:cxn>
              </a:cxnLst>
              <a:rect l="l" t="t" r="r" b="b"/>
              <a:pathLst>
                <a:path w="211" h="1028">
                  <a:moveTo>
                    <a:pt x="211" y="514"/>
                  </a:moveTo>
                  <a:cubicBezTo>
                    <a:pt x="211" y="435"/>
                    <a:pt x="201" y="311"/>
                    <a:pt x="152" y="194"/>
                  </a:cubicBezTo>
                  <a:cubicBezTo>
                    <a:pt x="96" y="68"/>
                    <a:pt x="18" y="0"/>
                    <a:pt x="8" y="0"/>
                  </a:cubicBezTo>
                  <a:cubicBezTo>
                    <a:pt x="4" y="0"/>
                    <a:pt x="0" y="5"/>
                    <a:pt x="0" y="9"/>
                  </a:cubicBezTo>
                  <a:cubicBezTo>
                    <a:pt x="0" y="14"/>
                    <a:pt x="0" y="16"/>
                    <a:pt x="16" y="35"/>
                  </a:cubicBezTo>
                  <a:cubicBezTo>
                    <a:pt x="107" y="136"/>
                    <a:pt x="158" y="299"/>
                    <a:pt x="158" y="514"/>
                  </a:cubicBezTo>
                  <a:cubicBezTo>
                    <a:pt x="158" y="689"/>
                    <a:pt x="125" y="871"/>
                    <a:pt x="12" y="1000"/>
                  </a:cubicBezTo>
                  <a:cubicBezTo>
                    <a:pt x="0" y="1014"/>
                    <a:pt x="0" y="1016"/>
                    <a:pt x="0" y="1019"/>
                  </a:cubicBezTo>
                  <a:cubicBezTo>
                    <a:pt x="0" y="1026"/>
                    <a:pt x="4" y="1028"/>
                    <a:pt x="8" y="1028"/>
                  </a:cubicBezTo>
                  <a:cubicBezTo>
                    <a:pt x="18" y="1028"/>
                    <a:pt x="101" y="958"/>
                    <a:pt x="154" y="827"/>
                  </a:cubicBezTo>
                  <a:cubicBezTo>
                    <a:pt x="201" y="715"/>
                    <a:pt x="211" y="600"/>
                    <a:pt x="211" y="51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9" name="Freeform 118">
              <a:extLst>
                <a:ext uri="{FF2B5EF4-FFF2-40B4-BE49-F238E27FC236}">
                  <a16:creationId xmlns:a16="http://schemas.microsoft.com/office/drawing/2014/main" id="{EF0EF3F8-D234-084A-8862-4753012F4683}"/>
                </a:ext>
              </a:extLst>
            </p:cNvPr>
            <p:cNvSpPr/>
            <p:nvPr/>
          </p:nvSpPr>
          <p:spPr>
            <a:xfrm>
              <a:off x="4227479" y="6177240"/>
              <a:ext cx="38160" cy="110520"/>
            </a:xfrm>
            <a:custGeom>
              <a:avLst/>
              <a:gdLst/>
              <a:ahLst/>
              <a:cxnLst>
                <a:cxn ang="3cd4">
                  <a:pos x="hc" y="t"/>
                </a:cxn>
                <a:cxn ang="cd2">
                  <a:pos x="l" y="vc"/>
                </a:cxn>
                <a:cxn ang="cd4">
                  <a:pos x="hc" y="b"/>
                </a:cxn>
                <a:cxn ang="0">
                  <a:pos x="r" y="vc"/>
                </a:cxn>
              </a:cxnLst>
              <a:rect l="l" t="t" r="r" b="b"/>
              <a:pathLst>
                <a:path w="107" h="308">
                  <a:moveTo>
                    <a:pt x="107" y="107"/>
                  </a:moveTo>
                  <a:cubicBezTo>
                    <a:pt x="107" y="40"/>
                    <a:pt x="84" y="0"/>
                    <a:pt x="49" y="0"/>
                  </a:cubicBezTo>
                  <a:cubicBezTo>
                    <a:pt x="18" y="0"/>
                    <a:pt x="0" y="26"/>
                    <a:pt x="0" y="54"/>
                  </a:cubicBezTo>
                  <a:cubicBezTo>
                    <a:pt x="0" y="82"/>
                    <a:pt x="18" y="110"/>
                    <a:pt x="49" y="110"/>
                  </a:cubicBezTo>
                  <a:cubicBezTo>
                    <a:pt x="60" y="110"/>
                    <a:pt x="72" y="105"/>
                    <a:pt x="80" y="96"/>
                  </a:cubicBezTo>
                  <a:cubicBezTo>
                    <a:pt x="84" y="93"/>
                    <a:pt x="84" y="93"/>
                    <a:pt x="86" y="93"/>
                  </a:cubicBezTo>
                  <a:cubicBezTo>
                    <a:pt x="86" y="93"/>
                    <a:pt x="88" y="93"/>
                    <a:pt x="88" y="107"/>
                  </a:cubicBezTo>
                  <a:cubicBezTo>
                    <a:pt x="88" y="185"/>
                    <a:pt x="55" y="248"/>
                    <a:pt x="25" y="280"/>
                  </a:cubicBezTo>
                  <a:cubicBezTo>
                    <a:pt x="14" y="292"/>
                    <a:pt x="14" y="294"/>
                    <a:pt x="14" y="297"/>
                  </a:cubicBezTo>
                  <a:cubicBezTo>
                    <a:pt x="14" y="306"/>
                    <a:pt x="18" y="308"/>
                    <a:pt x="25" y="308"/>
                  </a:cubicBezTo>
                  <a:cubicBezTo>
                    <a:pt x="35" y="308"/>
                    <a:pt x="107" y="229"/>
                    <a:pt x="107" y="10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0" name="Freeform 119">
              <a:extLst>
                <a:ext uri="{FF2B5EF4-FFF2-40B4-BE49-F238E27FC236}">
                  <a16:creationId xmlns:a16="http://schemas.microsoft.com/office/drawing/2014/main" id="{AF137BEB-8115-CE44-96F7-999CA5D3285E}"/>
                </a:ext>
              </a:extLst>
            </p:cNvPr>
            <p:cNvSpPr/>
            <p:nvPr/>
          </p:nvSpPr>
          <p:spPr>
            <a:xfrm>
              <a:off x="4343760" y="5960160"/>
              <a:ext cx="180720" cy="265320"/>
            </a:xfrm>
            <a:custGeom>
              <a:avLst/>
              <a:gdLst/>
              <a:ahLst/>
              <a:cxnLst>
                <a:cxn ang="3cd4">
                  <a:pos x="hc" y="t"/>
                </a:cxn>
                <a:cxn ang="cd2">
                  <a:pos x="l" y="vc"/>
                </a:cxn>
                <a:cxn ang="cd4">
                  <a:pos x="hc" y="b"/>
                </a:cxn>
                <a:cxn ang="0">
                  <a:pos x="r" y="vc"/>
                </a:cxn>
              </a:cxnLst>
              <a:rect l="l" t="t" r="r" b="b"/>
              <a:pathLst>
                <a:path w="503" h="738">
                  <a:moveTo>
                    <a:pt x="499" y="40"/>
                  </a:moveTo>
                  <a:cubicBezTo>
                    <a:pt x="503" y="28"/>
                    <a:pt x="503" y="26"/>
                    <a:pt x="503" y="21"/>
                  </a:cubicBezTo>
                  <a:cubicBezTo>
                    <a:pt x="503" y="9"/>
                    <a:pt x="497" y="0"/>
                    <a:pt x="484" y="0"/>
                  </a:cubicBezTo>
                  <a:cubicBezTo>
                    <a:pt x="474" y="0"/>
                    <a:pt x="468" y="12"/>
                    <a:pt x="464" y="23"/>
                  </a:cubicBezTo>
                  <a:lnTo>
                    <a:pt x="390" y="250"/>
                  </a:lnTo>
                  <a:lnTo>
                    <a:pt x="115" y="250"/>
                  </a:lnTo>
                  <a:lnTo>
                    <a:pt x="39" y="23"/>
                  </a:lnTo>
                  <a:cubicBezTo>
                    <a:pt x="35" y="9"/>
                    <a:pt x="31" y="0"/>
                    <a:pt x="18" y="0"/>
                  </a:cubicBezTo>
                  <a:cubicBezTo>
                    <a:pt x="8" y="0"/>
                    <a:pt x="0" y="9"/>
                    <a:pt x="0" y="21"/>
                  </a:cubicBezTo>
                  <a:cubicBezTo>
                    <a:pt x="0" y="23"/>
                    <a:pt x="0" y="26"/>
                    <a:pt x="6" y="40"/>
                  </a:cubicBezTo>
                  <a:lnTo>
                    <a:pt x="230" y="713"/>
                  </a:lnTo>
                  <a:cubicBezTo>
                    <a:pt x="236" y="729"/>
                    <a:pt x="240" y="738"/>
                    <a:pt x="252" y="738"/>
                  </a:cubicBezTo>
                  <a:cubicBezTo>
                    <a:pt x="265" y="738"/>
                    <a:pt x="269" y="727"/>
                    <a:pt x="271" y="715"/>
                  </a:cubicBezTo>
                  <a:close/>
                  <a:moveTo>
                    <a:pt x="129" y="292"/>
                  </a:moveTo>
                  <a:lnTo>
                    <a:pt x="376" y="292"/>
                  </a:lnTo>
                  <a:lnTo>
                    <a:pt x="252" y="659"/>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1" name="Freeform 120">
              <a:extLst>
                <a:ext uri="{FF2B5EF4-FFF2-40B4-BE49-F238E27FC236}">
                  <a16:creationId xmlns:a16="http://schemas.microsoft.com/office/drawing/2014/main" id="{A760A276-A22D-4242-8F48-E6FC7CC0A19D}"/>
                </a:ext>
              </a:extLst>
            </p:cNvPr>
            <p:cNvSpPr/>
            <p:nvPr/>
          </p:nvSpPr>
          <p:spPr>
            <a:xfrm>
              <a:off x="4540320" y="6052680"/>
              <a:ext cx="120240" cy="167760"/>
            </a:xfrm>
            <a:custGeom>
              <a:avLst/>
              <a:gdLst/>
              <a:ahLst/>
              <a:cxnLst>
                <a:cxn ang="3cd4">
                  <a:pos x="hc" y="t"/>
                </a:cxn>
                <a:cxn ang="cd2">
                  <a:pos x="l" y="vc"/>
                </a:cxn>
                <a:cxn ang="cd4">
                  <a:pos x="hc" y="b"/>
                </a:cxn>
                <a:cxn ang="0">
                  <a:pos x="r" y="vc"/>
                </a:cxn>
              </a:cxnLst>
              <a:rect l="l" t="t" r="r" b="b"/>
              <a:pathLst>
                <a:path w="335" h="467">
                  <a:moveTo>
                    <a:pt x="308" y="70"/>
                  </a:moveTo>
                  <a:cubicBezTo>
                    <a:pt x="281" y="70"/>
                    <a:pt x="265" y="93"/>
                    <a:pt x="265" y="117"/>
                  </a:cubicBezTo>
                  <a:cubicBezTo>
                    <a:pt x="265" y="131"/>
                    <a:pt x="273" y="147"/>
                    <a:pt x="291" y="147"/>
                  </a:cubicBezTo>
                  <a:cubicBezTo>
                    <a:pt x="312" y="147"/>
                    <a:pt x="335" y="129"/>
                    <a:pt x="335" y="89"/>
                  </a:cubicBezTo>
                  <a:cubicBezTo>
                    <a:pt x="335" y="42"/>
                    <a:pt x="296" y="0"/>
                    <a:pt x="226" y="0"/>
                  </a:cubicBezTo>
                  <a:cubicBezTo>
                    <a:pt x="107" y="0"/>
                    <a:pt x="72" y="105"/>
                    <a:pt x="72" y="150"/>
                  </a:cubicBezTo>
                  <a:cubicBezTo>
                    <a:pt x="72" y="231"/>
                    <a:pt x="140" y="248"/>
                    <a:pt x="166" y="252"/>
                  </a:cubicBezTo>
                  <a:cubicBezTo>
                    <a:pt x="213" y="264"/>
                    <a:pt x="261" y="273"/>
                    <a:pt x="261" y="332"/>
                  </a:cubicBezTo>
                  <a:cubicBezTo>
                    <a:pt x="261" y="357"/>
                    <a:pt x="240" y="444"/>
                    <a:pt x="131" y="444"/>
                  </a:cubicBezTo>
                  <a:cubicBezTo>
                    <a:pt x="117" y="444"/>
                    <a:pt x="47" y="444"/>
                    <a:pt x="27" y="390"/>
                  </a:cubicBezTo>
                  <a:cubicBezTo>
                    <a:pt x="62" y="395"/>
                    <a:pt x="84" y="364"/>
                    <a:pt x="84" y="334"/>
                  </a:cubicBezTo>
                  <a:cubicBezTo>
                    <a:pt x="84" y="311"/>
                    <a:pt x="70" y="299"/>
                    <a:pt x="51" y="299"/>
                  </a:cubicBezTo>
                  <a:cubicBezTo>
                    <a:pt x="27" y="299"/>
                    <a:pt x="0" y="320"/>
                    <a:pt x="0" y="367"/>
                  </a:cubicBezTo>
                  <a:cubicBezTo>
                    <a:pt x="0" y="425"/>
                    <a:pt x="51" y="467"/>
                    <a:pt x="129" y="467"/>
                  </a:cubicBezTo>
                  <a:cubicBezTo>
                    <a:pt x="277" y="467"/>
                    <a:pt x="312" y="343"/>
                    <a:pt x="312" y="297"/>
                  </a:cubicBezTo>
                  <a:cubicBezTo>
                    <a:pt x="312" y="259"/>
                    <a:pt x="296" y="234"/>
                    <a:pt x="283" y="220"/>
                  </a:cubicBezTo>
                  <a:cubicBezTo>
                    <a:pt x="259" y="192"/>
                    <a:pt x="234" y="187"/>
                    <a:pt x="193" y="178"/>
                  </a:cubicBezTo>
                  <a:cubicBezTo>
                    <a:pt x="160" y="168"/>
                    <a:pt x="125" y="161"/>
                    <a:pt x="125" y="114"/>
                  </a:cubicBezTo>
                  <a:cubicBezTo>
                    <a:pt x="125" y="86"/>
                    <a:pt x="146" y="23"/>
                    <a:pt x="226" y="23"/>
                  </a:cubicBezTo>
                  <a:cubicBezTo>
                    <a:pt x="248" y="23"/>
                    <a:pt x="294" y="30"/>
                    <a:pt x="308" y="7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2" name="Freeform 121">
              <a:extLst>
                <a:ext uri="{FF2B5EF4-FFF2-40B4-BE49-F238E27FC236}">
                  <a16:creationId xmlns:a16="http://schemas.microsoft.com/office/drawing/2014/main" id="{44F17D61-36FC-3041-804E-484493A7E6F1}"/>
                </a:ext>
              </a:extLst>
            </p:cNvPr>
            <p:cNvSpPr/>
            <p:nvPr/>
          </p:nvSpPr>
          <p:spPr>
            <a:xfrm>
              <a:off x="4791960" y="6016680"/>
              <a:ext cx="163080" cy="214920"/>
            </a:xfrm>
            <a:custGeom>
              <a:avLst/>
              <a:gdLst/>
              <a:ahLst/>
              <a:cxnLst>
                <a:cxn ang="3cd4">
                  <a:pos x="hc" y="t"/>
                </a:cxn>
                <a:cxn ang="cd2">
                  <a:pos x="l" y="vc"/>
                </a:cxn>
                <a:cxn ang="cd4">
                  <a:pos x="hc" y="b"/>
                </a:cxn>
                <a:cxn ang="0">
                  <a:pos x="r" y="vc"/>
                </a:cxn>
              </a:cxnLst>
              <a:rect l="l" t="t" r="r" b="b"/>
              <a:pathLst>
                <a:path w="454" h="598">
                  <a:moveTo>
                    <a:pt x="421" y="320"/>
                  </a:moveTo>
                  <a:cubicBezTo>
                    <a:pt x="437" y="320"/>
                    <a:pt x="454" y="320"/>
                    <a:pt x="454" y="299"/>
                  </a:cubicBezTo>
                  <a:cubicBezTo>
                    <a:pt x="454" y="278"/>
                    <a:pt x="437" y="278"/>
                    <a:pt x="421" y="278"/>
                  </a:cubicBezTo>
                  <a:lnTo>
                    <a:pt x="37" y="278"/>
                  </a:lnTo>
                  <a:cubicBezTo>
                    <a:pt x="47" y="140"/>
                    <a:pt x="152" y="42"/>
                    <a:pt x="279" y="42"/>
                  </a:cubicBezTo>
                  <a:lnTo>
                    <a:pt x="421" y="42"/>
                  </a:lnTo>
                  <a:cubicBezTo>
                    <a:pt x="437" y="42"/>
                    <a:pt x="454" y="42"/>
                    <a:pt x="454" y="21"/>
                  </a:cubicBezTo>
                  <a:cubicBezTo>
                    <a:pt x="454" y="0"/>
                    <a:pt x="437" y="0"/>
                    <a:pt x="421" y="0"/>
                  </a:cubicBezTo>
                  <a:lnTo>
                    <a:pt x="277" y="0"/>
                  </a:lnTo>
                  <a:cubicBezTo>
                    <a:pt x="123" y="0"/>
                    <a:pt x="0" y="133"/>
                    <a:pt x="0" y="299"/>
                  </a:cubicBezTo>
                  <a:cubicBezTo>
                    <a:pt x="0" y="463"/>
                    <a:pt x="123" y="598"/>
                    <a:pt x="277" y="598"/>
                  </a:cubicBezTo>
                  <a:lnTo>
                    <a:pt x="421" y="598"/>
                  </a:lnTo>
                  <a:cubicBezTo>
                    <a:pt x="437" y="598"/>
                    <a:pt x="454" y="598"/>
                    <a:pt x="454" y="577"/>
                  </a:cubicBezTo>
                  <a:cubicBezTo>
                    <a:pt x="454" y="556"/>
                    <a:pt x="437" y="556"/>
                    <a:pt x="421" y="556"/>
                  </a:cubicBezTo>
                  <a:lnTo>
                    <a:pt x="279" y="556"/>
                  </a:lnTo>
                  <a:cubicBezTo>
                    <a:pt x="152" y="556"/>
                    <a:pt x="47" y="458"/>
                    <a:pt x="37" y="32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3" name="Freeform 122">
              <a:extLst>
                <a:ext uri="{FF2B5EF4-FFF2-40B4-BE49-F238E27FC236}">
                  <a16:creationId xmlns:a16="http://schemas.microsoft.com/office/drawing/2014/main" id="{F3C9241D-03EC-C245-B099-7CB3164369F9}"/>
                </a:ext>
              </a:extLst>
            </p:cNvPr>
            <p:cNvSpPr/>
            <p:nvPr/>
          </p:nvSpPr>
          <p:spPr>
            <a:xfrm>
              <a:off x="5076720" y="5956199"/>
              <a:ext cx="202680" cy="268920"/>
            </a:xfrm>
            <a:custGeom>
              <a:avLst/>
              <a:gdLst/>
              <a:ahLst/>
              <a:cxnLst>
                <a:cxn ang="3cd4">
                  <a:pos x="hc" y="t"/>
                </a:cxn>
                <a:cxn ang="cd2">
                  <a:pos x="l" y="vc"/>
                </a:cxn>
                <a:cxn ang="cd4">
                  <a:pos x="hc" y="b"/>
                </a:cxn>
                <a:cxn ang="0">
                  <a:pos x="r" y="vc"/>
                </a:cxn>
              </a:cxnLst>
              <a:rect l="l" t="t" r="r" b="b"/>
              <a:pathLst>
                <a:path w="564" h="748">
                  <a:moveTo>
                    <a:pt x="88" y="500"/>
                  </a:moveTo>
                  <a:cubicBezTo>
                    <a:pt x="99" y="495"/>
                    <a:pt x="131" y="472"/>
                    <a:pt x="131" y="458"/>
                  </a:cubicBezTo>
                  <a:cubicBezTo>
                    <a:pt x="131" y="451"/>
                    <a:pt x="125" y="451"/>
                    <a:pt x="119" y="451"/>
                  </a:cubicBezTo>
                  <a:cubicBezTo>
                    <a:pt x="88" y="451"/>
                    <a:pt x="0" y="495"/>
                    <a:pt x="0" y="598"/>
                  </a:cubicBezTo>
                  <a:cubicBezTo>
                    <a:pt x="0" y="673"/>
                    <a:pt x="74" y="748"/>
                    <a:pt x="185" y="748"/>
                  </a:cubicBezTo>
                  <a:cubicBezTo>
                    <a:pt x="330" y="748"/>
                    <a:pt x="503" y="633"/>
                    <a:pt x="503" y="493"/>
                  </a:cubicBezTo>
                  <a:cubicBezTo>
                    <a:pt x="503" y="395"/>
                    <a:pt x="413" y="348"/>
                    <a:pt x="339" y="311"/>
                  </a:cubicBezTo>
                  <a:cubicBezTo>
                    <a:pt x="275" y="278"/>
                    <a:pt x="234" y="234"/>
                    <a:pt x="234" y="175"/>
                  </a:cubicBezTo>
                  <a:cubicBezTo>
                    <a:pt x="234" y="154"/>
                    <a:pt x="242" y="114"/>
                    <a:pt x="269" y="86"/>
                  </a:cubicBezTo>
                  <a:cubicBezTo>
                    <a:pt x="298" y="61"/>
                    <a:pt x="347" y="56"/>
                    <a:pt x="359" y="56"/>
                  </a:cubicBezTo>
                  <a:cubicBezTo>
                    <a:pt x="369" y="56"/>
                    <a:pt x="408" y="58"/>
                    <a:pt x="447" y="77"/>
                  </a:cubicBezTo>
                  <a:cubicBezTo>
                    <a:pt x="464" y="86"/>
                    <a:pt x="489" y="98"/>
                    <a:pt x="489" y="143"/>
                  </a:cubicBezTo>
                  <a:cubicBezTo>
                    <a:pt x="489" y="157"/>
                    <a:pt x="486" y="164"/>
                    <a:pt x="484" y="173"/>
                  </a:cubicBezTo>
                  <a:cubicBezTo>
                    <a:pt x="482" y="178"/>
                    <a:pt x="482" y="182"/>
                    <a:pt x="482" y="185"/>
                  </a:cubicBezTo>
                  <a:cubicBezTo>
                    <a:pt x="482" y="192"/>
                    <a:pt x="489" y="192"/>
                    <a:pt x="491" y="192"/>
                  </a:cubicBezTo>
                  <a:cubicBezTo>
                    <a:pt x="503" y="192"/>
                    <a:pt x="525" y="182"/>
                    <a:pt x="544" y="164"/>
                  </a:cubicBezTo>
                  <a:cubicBezTo>
                    <a:pt x="554" y="154"/>
                    <a:pt x="564" y="140"/>
                    <a:pt x="564" y="100"/>
                  </a:cubicBezTo>
                  <a:cubicBezTo>
                    <a:pt x="564" y="49"/>
                    <a:pt x="542" y="35"/>
                    <a:pt x="517" y="23"/>
                  </a:cubicBezTo>
                  <a:cubicBezTo>
                    <a:pt x="474" y="0"/>
                    <a:pt x="433" y="0"/>
                    <a:pt x="421" y="0"/>
                  </a:cubicBezTo>
                  <a:cubicBezTo>
                    <a:pt x="302" y="0"/>
                    <a:pt x="156" y="103"/>
                    <a:pt x="156" y="220"/>
                  </a:cubicBezTo>
                  <a:cubicBezTo>
                    <a:pt x="156" y="306"/>
                    <a:pt x="236" y="348"/>
                    <a:pt x="279" y="369"/>
                  </a:cubicBezTo>
                  <a:cubicBezTo>
                    <a:pt x="343" y="402"/>
                    <a:pt x="425" y="451"/>
                    <a:pt x="425" y="537"/>
                  </a:cubicBezTo>
                  <a:cubicBezTo>
                    <a:pt x="425" y="605"/>
                    <a:pt x="382" y="692"/>
                    <a:pt x="244" y="692"/>
                  </a:cubicBezTo>
                  <a:cubicBezTo>
                    <a:pt x="152" y="692"/>
                    <a:pt x="76" y="624"/>
                    <a:pt x="76" y="554"/>
                  </a:cubicBezTo>
                  <a:cubicBezTo>
                    <a:pt x="76" y="535"/>
                    <a:pt x="82" y="516"/>
                    <a:pt x="88" y="50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24" name="TextBox 123">
            <a:extLst>
              <a:ext uri="{FF2B5EF4-FFF2-40B4-BE49-F238E27FC236}">
                <a16:creationId xmlns:a16="http://schemas.microsoft.com/office/drawing/2014/main" id="{20400441-4808-164E-96A9-056865D8B521}"/>
              </a:ext>
            </a:extLst>
          </p:cNvPr>
          <p:cNvSpPr txBox="1"/>
          <p:nvPr/>
        </p:nvSpPr>
        <p:spPr>
          <a:xfrm>
            <a:off x="6940914" y="5814733"/>
            <a:ext cx="1541745" cy="356144"/>
          </a:xfrm>
          <a:prstGeom prst="rect">
            <a:avLst/>
          </a:prstGeom>
          <a:noFill/>
          <a:ln>
            <a:noFill/>
          </a:ln>
        </p:spPr>
        <p:txBody>
          <a:bodyPr wrap="none" lIns="90000" tIns="45000" rIns="90000" bIns="45000" anchorCtr="0" compatLnSpc="0">
            <a:spAutoFit/>
          </a:bodyPr>
          <a:lstStyle/>
          <a:p>
            <a:pPr hangingPunct="0"/>
            <a:r>
              <a:rPr lang="en-US" dirty="0">
                <a:latin typeface="Liberation Sans" pitchFamily="18"/>
                <a:ea typeface="Noto Sans CJK SC Regular" pitchFamily="2"/>
                <a:cs typeface="FreeSans" pitchFamily="2"/>
              </a:rPr>
              <a:t>(SB, </a:t>
            </a:r>
            <a:r>
              <a:rPr lang="en-US" dirty="0" err="1">
                <a:latin typeface="Liberation Sans" pitchFamily="18"/>
                <a:ea typeface="Noto Sans CJK SC Regular" pitchFamily="2"/>
                <a:cs typeface="FreeSans" pitchFamily="2"/>
              </a:rPr>
              <a:t>eqn</a:t>
            </a:r>
            <a:r>
              <a:rPr lang="en-US" dirty="0">
                <a:latin typeface="Liberation Sans" pitchFamily="18"/>
                <a:ea typeface="Noto Sans CJK SC Regular" pitchFamily="2"/>
                <a:cs typeface="FreeSans" pitchFamily="2"/>
              </a:rPr>
              <a:t> 4.7)</a:t>
            </a:r>
          </a:p>
        </p:txBody>
      </p:sp>
      <p:sp>
        <p:nvSpPr>
          <p:cNvPr id="125" name="TextBox 124">
            <a:extLst>
              <a:ext uri="{FF2B5EF4-FFF2-40B4-BE49-F238E27FC236}">
                <a16:creationId xmlns:a16="http://schemas.microsoft.com/office/drawing/2014/main" id="{AB58CD7A-28E0-AC48-A641-B6CAE26B2C64}"/>
              </a:ext>
            </a:extLst>
          </p:cNvPr>
          <p:cNvSpPr txBox="1"/>
          <p:nvPr/>
        </p:nvSpPr>
        <p:spPr>
          <a:xfrm>
            <a:off x="5852161" y="6574978"/>
            <a:ext cx="1541745"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(SB, eqn 4.8)</a:t>
            </a:r>
          </a:p>
        </p:txBody>
      </p:sp>
      <p:sp>
        <p:nvSpPr>
          <p:cNvPr id="126" name="Freeform 125">
            <a:extLst>
              <a:ext uri="{FF2B5EF4-FFF2-40B4-BE49-F238E27FC236}">
                <a16:creationId xmlns:a16="http://schemas.microsoft.com/office/drawing/2014/main" id="{C49C817E-6C2E-794D-AD4D-035B249784F1}"/>
              </a:ext>
            </a:extLst>
          </p:cNvPr>
          <p:cNvSpPr/>
          <p:nvPr/>
        </p:nvSpPr>
        <p:spPr>
          <a:xfrm>
            <a:off x="3294360" y="2915219"/>
            <a:ext cx="6309360" cy="1371599"/>
          </a:xfrm>
          <a:custGeom>
            <a:avLst>
              <a:gd name="f0" fmla="val 3679"/>
              <a:gd name="f1" fmla="val 29597"/>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Policy       is at least as good as</a:t>
            </a:r>
          </a:p>
        </p:txBody>
      </p:sp>
      <p:grpSp>
        <p:nvGrpSpPr>
          <p:cNvPr id="127" name="Group 126" descr="28§display§\pi§svg§600§FALSE" title="TexMaths">
            <a:extLst>
              <a:ext uri="{FF2B5EF4-FFF2-40B4-BE49-F238E27FC236}">
                <a16:creationId xmlns:a16="http://schemas.microsoft.com/office/drawing/2014/main" id="{4A03C733-A565-EB48-B71B-91EEF3191D2E}"/>
              </a:ext>
            </a:extLst>
          </p:cNvPr>
          <p:cNvGrpSpPr/>
          <p:nvPr/>
        </p:nvGrpSpPr>
        <p:grpSpPr>
          <a:xfrm>
            <a:off x="8858520" y="3503098"/>
            <a:ext cx="267840" cy="195120"/>
            <a:chOff x="8858520" y="2831760"/>
            <a:chExt cx="267840" cy="195120"/>
          </a:xfrm>
        </p:grpSpPr>
        <p:sp>
          <p:nvSpPr>
            <p:cNvPr id="128" name="Freeform 127">
              <a:extLst>
                <a:ext uri="{FF2B5EF4-FFF2-40B4-BE49-F238E27FC236}">
                  <a16:creationId xmlns:a16="http://schemas.microsoft.com/office/drawing/2014/main" id="{FA70574C-7092-3A47-805B-ED913F33F26A}"/>
                </a:ext>
              </a:extLst>
            </p:cNvPr>
            <p:cNvSpPr/>
            <p:nvPr/>
          </p:nvSpPr>
          <p:spPr>
            <a:xfrm>
              <a:off x="8858520" y="2832840"/>
              <a:ext cx="267840" cy="189000"/>
            </a:xfrm>
            <a:custGeom>
              <a:avLst/>
              <a:gdLst/>
              <a:ahLst/>
              <a:cxnLst>
                <a:cxn ang="3cd4">
                  <a:pos x="hc" y="t"/>
                </a:cxn>
                <a:cxn ang="cd2">
                  <a:pos x="l" y="vc"/>
                </a:cxn>
                <a:cxn ang="cd4">
                  <a:pos x="hc" y="b"/>
                </a:cxn>
                <a:cxn ang="0">
                  <a:pos x="r" y="vc"/>
                </a:cxn>
              </a:cxnLst>
              <a:rect l="l" t="t" r="r" b="b"/>
              <a:pathLst>
                <a:path w="745" h="526">
                  <a:moveTo>
                    <a:pt x="373" y="526"/>
                  </a:moveTo>
                  <a:lnTo>
                    <a:pt x="0" y="526"/>
                  </a:lnTo>
                  <a:lnTo>
                    <a:pt x="0" y="0"/>
                  </a:lnTo>
                  <a:lnTo>
                    <a:pt x="745" y="0"/>
                  </a:lnTo>
                  <a:lnTo>
                    <a:pt x="745" y="52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9" name="Freeform 128">
              <a:extLst>
                <a:ext uri="{FF2B5EF4-FFF2-40B4-BE49-F238E27FC236}">
                  <a16:creationId xmlns:a16="http://schemas.microsoft.com/office/drawing/2014/main" id="{3BD93AC1-9653-BA48-A5A1-B21B32788C71}"/>
                </a:ext>
              </a:extLst>
            </p:cNvPr>
            <p:cNvSpPr/>
            <p:nvPr/>
          </p:nvSpPr>
          <p:spPr>
            <a:xfrm>
              <a:off x="8870760" y="2831760"/>
              <a:ext cx="239760" cy="195120"/>
            </a:xfrm>
            <a:custGeom>
              <a:avLst/>
              <a:gdLst/>
              <a:ahLst/>
              <a:cxnLst>
                <a:cxn ang="3cd4">
                  <a:pos x="hc" y="t"/>
                </a:cxn>
                <a:cxn ang="cd2">
                  <a:pos x="l" y="vc"/>
                </a:cxn>
                <a:cxn ang="cd4">
                  <a:pos x="hc" y="b"/>
                </a:cxn>
                <a:cxn ang="0">
                  <a:pos x="r" y="vc"/>
                </a:cxn>
              </a:cxnLst>
              <a:rect l="l" t="t" r="r" b="b"/>
              <a:pathLst>
                <a:path w="667" h="543">
                  <a:moveTo>
                    <a:pt x="294" y="72"/>
                  </a:moveTo>
                  <a:lnTo>
                    <a:pt x="434" y="72"/>
                  </a:lnTo>
                  <a:cubicBezTo>
                    <a:pt x="392" y="253"/>
                    <a:pt x="381" y="306"/>
                    <a:pt x="381" y="390"/>
                  </a:cubicBezTo>
                  <a:cubicBezTo>
                    <a:pt x="381" y="407"/>
                    <a:pt x="381" y="440"/>
                    <a:pt x="392" y="482"/>
                  </a:cubicBezTo>
                  <a:cubicBezTo>
                    <a:pt x="403" y="537"/>
                    <a:pt x="417" y="543"/>
                    <a:pt x="437" y="543"/>
                  </a:cubicBezTo>
                  <a:cubicBezTo>
                    <a:pt x="462" y="543"/>
                    <a:pt x="487" y="521"/>
                    <a:pt x="487" y="496"/>
                  </a:cubicBezTo>
                  <a:cubicBezTo>
                    <a:pt x="487" y="490"/>
                    <a:pt x="487" y="487"/>
                    <a:pt x="479" y="471"/>
                  </a:cubicBezTo>
                  <a:cubicBezTo>
                    <a:pt x="443" y="381"/>
                    <a:pt x="443" y="301"/>
                    <a:pt x="443" y="267"/>
                  </a:cubicBezTo>
                  <a:cubicBezTo>
                    <a:pt x="443" y="200"/>
                    <a:pt x="451" y="136"/>
                    <a:pt x="465" y="72"/>
                  </a:cubicBezTo>
                  <a:lnTo>
                    <a:pt x="608" y="72"/>
                  </a:lnTo>
                  <a:cubicBezTo>
                    <a:pt x="622" y="72"/>
                    <a:pt x="667" y="72"/>
                    <a:pt x="667" y="31"/>
                  </a:cubicBezTo>
                  <a:cubicBezTo>
                    <a:pt x="667" y="0"/>
                    <a:pt x="641" y="0"/>
                    <a:pt x="619" y="0"/>
                  </a:cubicBezTo>
                  <a:lnTo>
                    <a:pt x="204" y="0"/>
                  </a:lnTo>
                  <a:cubicBezTo>
                    <a:pt x="176" y="0"/>
                    <a:pt x="129" y="0"/>
                    <a:pt x="76" y="58"/>
                  </a:cubicBezTo>
                  <a:cubicBezTo>
                    <a:pt x="31" y="106"/>
                    <a:pt x="0" y="162"/>
                    <a:pt x="0" y="167"/>
                  </a:cubicBezTo>
                  <a:cubicBezTo>
                    <a:pt x="0" y="170"/>
                    <a:pt x="0" y="181"/>
                    <a:pt x="14" y="181"/>
                  </a:cubicBezTo>
                  <a:cubicBezTo>
                    <a:pt x="25" y="181"/>
                    <a:pt x="28" y="175"/>
                    <a:pt x="34" y="167"/>
                  </a:cubicBezTo>
                  <a:cubicBezTo>
                    <a:pt x="95" y="72"/>
                    <a:pt x="168" y="72"/>
                    <a:pt x="190" y="72"/>
                  </a:cubicBezTo>
                  <a:lnTo>
                    <a:pt x="263" y="72"/>
                  </a:lnTo>
                  <a:cubicBezTo>
                    <a:pt x="221" y="220"/>
                    <a:pt x="157" y="368"/>
                    <a:pt x="104" y="482"/>
                  </a:cubicBezTo>
                  <a:cubicBezTo>
                    <a:pt x="95" y="498"/>
                    <a:pt x="95" y="501"/>
                    <a:pt x="95" y="510"/>
                  </a:cubicBezTo>
                  <a:cubicBezTo>
                    <a:pt x="95" y="535"/>
                    <a:pt x="115" y="543"/>
                    <a:pt x="129" y="543"/>
                  </a:cubicBezTo>
                  <a:cubicBezTo>
                    <a:pt x="168" y="543"/>
                    <a:pt x="176" y="510"/>
                    <a:pt x="190" y="462"/>
                  </a:cubicBezTo>
                  <a:cubicBezTo>
                    <a:pt x="210" y="407"/>
                    <a:pt x="210" y="404"/>
                    <a:pt x="224" y="34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30" name="Group 129" descr="28§display§\pi'§svg§600§FALSE" title="TexMaths">
            <a:extLst>
              <a:ext uri="{FF2B5EF4-FFF2-40B4-BE49-F238E27FC236}">
                <a16:creationId xmlns:a16="http://schemas.microsoft.com/office/drawing/2014/main" id="{87B0BFF0-60DB-0B49-8B62-B14C1AA4E678}"/>
              </a:ext>
            </a:extLst>
          </p:cNvPr>
          <p:cNvGrpSpPr/>
          <p:nvPr/>
        </p:nvGrpSpPr>
        <p:grpSpPr>
          <a:xfrm>
            <a:off x="5148360" y="3351178"/>
            <a:ext cx="369719" cy="361440"/>
            <a:chOff x="5148360" y="2679840"/>
            <a:chExt cx="369719" cy="361440"/>
          </a:xfrm>
        </p:grpSpPr>
        <p:sp>
          <p:nvSpPr>
            <p:cNvPr id="131" name="Freeform 130">
              <a:extLst>
                <a:ext uri="{FF2B5EF4-FFF2-40B4-BE49-F238E27FC236}">
                  <a16:creationId xmlns:a16="http://schemas.microsoft.com/office/drawing/2014/main" id="{2D133668-16FB-EB4E-98E6-84250346322A}"/>
                </a:ext>
              </a:extLst>
            </p:cNvPr>
            <p:cNvSpPr/>
            <p:nvPr/>
          </p:nvSpPr>
          <p:spPr>
            <a:xfrm>
              <a:off x="5148360" y="2682000"/>
              <a:ext cx="369719" cy="355320"/>
            </a:xfrm>
            <a:custGeom>
              <a:avLst/>
              <a:gdLst/>
              <a:ahLst/>
              <a:cxnLst>
                <a:cxn ang="3cd4">
                  <a:pos x="hc" y="t"/>
                </a:cxn>
                <a:cxn ang="cd2">
                  <a:pos x="l" y="vc"/>
                </a:cxn>
                <a:cxn ang="cd4">
                  <a:pos x="hc" y="b"/>
                </a:cxn>
                <a:cxn ang="0">
                  <a:pos x="r" y="vc"/>
                </a:cxn>
              </a:cxnLst>
              <a:rect l="l" t="t" r="r" b="b"/>
              <a:pathLst>
                <a:path w="1028" h="988">
                  <a:moveTo>
                    <a:pt x="515" y="988"/>
                  </a:moveTo>
                  <a:lnTo>
                    <a:pt x="0" y="988"/>
                  </a:lnTo>
                  <a:lnTo>
                    <a:pt x="0" y="0"/>
                  </a:lnTo>
                  <a:lnTo>
                    <a:pt x="1028" y="0"/>
                  </a:lnTo>
                  <a:lnTo>
                    <a:pt x="1028" y="988"/>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2" name="Freeform 131">
              <a:extLst>
                <a:ext uri="{FF2B5EF4-FFF2-40B4-BE49-F238E27FC236}">
                  <a16:creationId xmlns:a16="http://schemas.microsoft.com/office/drawing/2014/main" id="{0282E19F-49D1-DD40-A0C2-D34CFCDA2F59}"/>
                </a:ext>
              </a:extLst>
            </p:cNvPr>
            <p:cNvSpPr/>
            <p:nvPr/>
          </p:nvSpPr>
          <p:spPr>
            <a:xfrm>
              <a:off x="5160600" y="284508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3"/>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7"/>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3" name="Freeform 132">
              <a:extLst>
                <a:ext uri="{FF2B5EF4-FFF2-40B4-BE49-F238E27FC236}">
                  <a16:creationId xmlns:a16="http://schemas.microsoft.com/office/drawing/2014/main" id="{CB52D976-050F-D24F-B871-F1EDD1403DCC}"/>
                </a:ext>
              </a:extLst>
            </p:cNvPr>
            <p:cNvSpPr/>
            <p:nvPr/>
          </p:nvSpPr>
          <p:spPr>
            <a:xfrm>
              <a:off x="5430600" y="2679840"/>
              <a:ext cx="78120" cy="160920"/>
            </a:xfrm>
            <a:custGeom>
              <a:avLst/>
              <a:gdLst/>
              <a:ahLst/>
              <a:cxnLst>
                <a:cxn ang="3cd4">
                  <a:pos x="hc" y="t"/>
                </a:cxn>
                <a:cxn ang="cd2">
                  <a:pos x="l" y="vc"/>
                </a:cxn>
                <a:cxn ang="cd4">
                  <a:pos x="hc" y="b"/>
                </a:cxn>
                <a:cxn ang="0">
                  <a:pos x="r" y="vc"/>
                </a:cxn>
              </a:cxnLst>
              <a:rect l="l" t="t" r="r" b="b"/>
              <a:pathLst>
                <a:path w="218" h="448">
                  <a:moveTo>
                    <a:pt x="210" y="76"/>
                  </a:moveTo>
                  <a:cubicBezTo>
                    <a:pt x="218" y="62"/>
                    <a:pt x="218" y="53"/>
                    <a:pt x="218" y="48"/>
                  </a:cubicBezTo>
                  <a:cubicBezTo>
                    <a:pt x="218" y="20"/>
                    <a:pt x="193" y="0"/>
                    <a:pt x="168" y="0"/>
                  </a:cubicBezTo>
                  <a:cubicBezTo>
                    <a:pt x="134" y="0"/>
                    <a:pt x="123" y="28"/>
                    <a:pt x="120" y="42"/>
                  </a:cubicBezTo>
                  <a:lnTo>
                    <a:pt x="6" y="417"/>
                  </a:lnTo>
                  <a:cubicBezTo>
                    <a:pt x="3" y="417"/>
                    <a:pt x="0" y="428"/>
                    <a:pt x="0" y="428"/>
                  </a:cubicBezTo>
                  <a:cubicBezTo>
                    <a:pt x="0" y="440"/>
                    <a:pt x="28" y="448"/>
                    <a:pt x="34" y="448"/>
                  </a:cubicBezTo>
                  <a:cubicBezTo>
                    <a:pt x="39" y="448"/>
                    <a:pt x="42" y="448"/>
                    <a:pt x="48" y="43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34" name="Title 133">
            <a:extLst>
              <a:ext uri="{FF2B5EF4-FFF2-40B4-BE49-F238E27FC236}">
                <a16:creationId xmlns:a16="http://schemas.microsoft.com/office/drawing/2014/main" id="{9AB5CE06-E3FE-274A-BCDE-D61CDF47AE40}"/>
              </a:ext>
            </a:extLst>
          </p:cNvPr>
          <p:cNvSpPr>
            <a:spLocks noGrp="1"/>
          </p:cNvSpPr>
          <p:nvPr>
            <p:ph type="title"/>
          </p:nvPr>
        </p:nvSpPr>
        <p:spPr>
          <a:xfrm>
            <a:off x="693043" y="402483"/>
            <a:ext cx="8694539" cy="1151935"/>
          </a:xfrm>
        </p:spPr>
        <p:txBody>
          <a:bodyPr/>
          <a:lstStyle/>
          <a:p>
            <a:r>
              <a:rPr lang="en-US" dirty="0"/>
              <a:t>Policy Improvement</a:t>
            </a:r>
          </a:p>
        </p:txBody>
      </p:sp>
      <p:grpSp>
        <p:nvGrpSpPr>
          <p:cNvPr id="135" name="Group 134" descr="18§display§V^\pi(s)§svg§600§FALSE" title="TexMaths">
            <a:extLst>
              <a:ext uri="{FF2B5EF4-FFF2-40B4-BE49-F238E27FC236}">
                <a16:creationId xmlns:a16="http://schemas.microsoft.com/office/drawing/2014/main" id="{9AC34E74-5C45-8D40-9BA9-B63C890BEA78}"/>
              </a:ext>
            </a:extLst>
          </p:cNvPr>
          <p:cNvGrpSpPr/>
          <p:nvPr/>
        </p:nvGrpSpPr>
        <p:grpSpPr>
          <a:xfrm>
            <a:off x="4431612" y="2154537"/>
            <a:ext cx="736920" cy="284760"/>
            <a:chOff x="5114520" y="1483199"/>
            <a:chExt cx="736920" cy="284760"/>
          </a:xfrm>
        </p:grpSpPr>
        <p:sp>
          <p:nvSpPr>
            <p:cNvPr id="136" name="Freeform 135">
              <a:extLst>
                <a:ext uri="{FF2B5EF4-FFF2-40B4-BE49-F238E27FC236}">
                  <a16:creationId xmlns:a16="http://schemas.microsoft.com/office/drawing/2014/main" id="{39FF5D88-23B8-BD4A-BCB1-8040C4A9C771}"/>
                </a:ext>
              </a:extLst>
            </p:cNvPr>
            <p:cNvSpPr/>
            <p:nvPr/>
          </p:nvSpPr>
          <p:spPr>
            <a:xfrm>
              <a:off x="5114520" y="1483919"/>
              <a:ext cx="736920" cy="284040"/>
            </a:xfrm>
            <a:custGeom>
              <a:avLst/>
              <a:gdLst/>
              <a:ahLst/>
              <a:cxnLst>
                <a:cxn ang="3cd4">
                  <a:pos x="hc" y="t"/>
                </a:cxn>
                <a:cxn ang="cd2">
                  <a:pos x="l" y="vc"/>
                </a:cxn>
                <a:cxn ang="cd4">
                  <a:pos x="hc" y="b"/>
                </a:cxn>
                <a:cxn ang="0">
                  <a:pos x="r" y="vc"/>
                </a:cxn>
              </a:cxnLst>
              <a:rect l="l" t="t" r="r" b="b"/>
              <a:pathLst>
                <a:path w="2048" h="790">
                  <a:moveTo>
                    <a:pt x="1024" y="790"/>
                  </a:moveTo>
                  <a:lnTo>
                    <a:pt x="0" y="790"/>
                  </a:lnTo>
                  <a:lnTo>
                    <a:pt x="0" y="0"/>
                  </a:lnTo>
                  <a:lnTo>
                    <a:pt x="2048" y="0"/>
                  </a:lnTo>
                  <a:lnTo>
                    <a:pt x="2048" y="790"/>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7" name="Freeform 136">
              <a:extLst>
                <a:ext uri="{FF2B5EF4-FFF2-40B4-BE49-F238E27FC236}">
                  <a16:creationId xmlns:a16="http://schemas.microsoft.com/office/drawing/2014/main" id="{8A5ED8B9-2BD5-7244-8553-631A4412D697}"/>
                </a:ext>
              </a:extLst>
            </p:cNvPr>
            <p:cNvSpPr/>
            <p:nvPr/>
          </p:nvSpPr>
          <p:spPr>
            <a:xfrm>
              <a:off x="5130720" y="1501920"/>
              <a:ext cx="203040" cy="201240"/>
            </a:xfrm>
            <a:custGeom>
              <a:avLst/>
              <a:gdLst/>
              <a:ahLst/>
              <a:cxnLst>
                <a:cxn ang="3cd4">
                  <a:pos x="hc" y="t"/>
                </a:cxn>
                <a:cxn ang="cd2">
                  <a:pos x="l" y="vc"/>
                </a:cxn>
                <a:cxn ang="cd4">
                  <a:pos x="hc" y="b"/>
                </a:cxn>
                <a:cxn ang="0">
                  <a:pos x="r" y="vc"/>
                </a:cxn>
              </a:cxnLst>
              <a:rect l="l" t="t" r="r" b="b"/>
              <a:pathLst>
                <a:path w="565" h="560">
                  <a:moveTo>
                    <a:pt x="454" y="90"/>
                  </a:moveTo>
                  <a:cubicBezTo>
                    <a:pt x="493" y="29"/>
                    <a:pt x="525" y="27"/>
                    <a:pt x="556" y="25"/>
                  </a:cubicBezTo>
                  <a:cubicBezTo>
                    <a:pt x="565" y="23"/>
                    <a:pt x="565" y="11"/>
                    <a:pt x="565" y="9"/>
                  </a:cubicBezTo>
                  <a:cubicBezTo>
                    <a:pt x="565" y="4"/>
                    <a:pt x="561" y="0"/>
                    <a:pt x="556" y="0"/>
                  </a:cubicBezTo>
                  <a:cubicBezTo>
                    <a:pt x="534" y="0"/>
                    <a:pt x="511" y="2"/>
                    <a:pt x="490" y="2"/>
                  </a:cubicBezTo>
                  <a:cubicBezTo>
                    <a:pt x="464" y="2"/>
                    <a:pt x="437" y="0"/>
                    <a:pt x="412" y="0"/>
                  </a:cubicBezTo>
                  <a:cubicBezTo>
                    <a:pt x="407" y="0"/>
                    <a:pt x="396" y="0"/>
                    <a:pt x="396" y="14"/>
                  </a:cubicBezTo>
                  <a:cubicBezTo>
                    <a:pt x="396" y="23"/>
                    <a:pt x="403" y="25"/>
                    <a:pt x="409" y="25"/>
                  </a:cubicBezTo>
                  <a:cubicBezTo>
                    <a:pt x="430" y="27"/>
                    <a:pt x="446" y="34"/>
                    <a:pt x="446" y="50"/>
                  </a:cubicBezTo>
                  <a:cubicBezTo>
                    <a:pt x="446" y="63"/>
                    <a:pt x="434" y="81"/>
                    <a:pt x="434" y="81"/>
                  </a:cubicBezTo>
                  <a:lnTo>
                    <a:pt x="191" y="468"/>
                  </a:lnTo>
                  <a:lnTo>
                    <a:pt x="137" y="49"/>
                  </a:lnTo>
                  <a:cubicBezTo>
                    <a:pt x="137" y="34"/>
                    <a:pt x="155" y="25"/>
                    <a:pt x="191" y="25"/>
                  </a:cubicBezTo>
                  <a:cubicBezTo>
                    <a:pt x="202" y="25"/>
                    <a:pt x="211" y="25"/>
                    <a:pt x="211" y="9"/>
                  </a:cubicBezTo>
                  <a:cubicBezTo>
                    <a:pt x="211" y="2"/>
                    <a:pt x="205" y="0"/>
                    <a:pt x="200" y="0"/>
                  </a:cubicBezTo>
                  <a:cubicBezTo>
                    <a:pt x="167" y="0"/>
                    <a:pt x="133" y="2"/>
                    <a:pt x="101" y="2"/>
                  </a:cubicBezTo>
                  <a:cubicBezTo>
                    <a:pt x="86" y="2"/>
                    <a:pt x="72" y="2"/>
                    <a:pt x="58" y="2"/>
                  </a:cubicBezTo>
                  <a:cubicBezTo>
                    <a:pt x="43" y="2"/>
                    <a:pt x="29" y="0"/>
                    <a:pt x="14" y="0"/>
                  </a:cubicBezTo>
                  <a:cubicBezTo>
                    <a:pt x="9" y="0"/>
                    <a:pt x="0" y="0"/>
                    <a:pt x="0" y="14"/>
                  </a:cubicBezTo>
                  <a:cubicBezTo>
                    <a:pt x="0" y="25"/>
                    <a:pt x="7" y="25"/>
                    <a:pt x="20" y="25"/>
                  </a:cubicBezTo>
                  <a:cubicBezTo>
                    <a:pt x="65" y="25"/>
                    <a:pt x="65" y="32"/>
                    <a:pt x="67" y="52"/>
                  </a:cubicBezTo>
                  <a:lnTo>
                    <a:pt x="130" y="542"/>
                  </a:lnTo>
                  <a:cubicBezTo>
                    <a:pt x="133" y="556"/>
                    <a:pt x="135" y="560"/>
                    <a:pt x="146" y="560"/>
                  </a:cubicBezTo>
                  <a:cubicBezTo>
                    <a:pt x="158" y="560"/>
                    <a:pt x="162" y="556"/>
                    <a:pt x="167" y="54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8" name="Freeform 137">
              <a:extLst>
                <a:ext uri="{FF2B5EF4-FFF2-40B4-BE49-F238E27FC236}">
                  <a16:creationId xmlns:a16="http://schemas.microsoft.com/office/drawing/2014/main" id="{11A9F520-30C0-5046-B584-D8CC7B8F4026}"/>
                </a:ext>
              </a:extLst>
            </p:cNvPr>
            <p:cNvSpPr/>
            <p:nvPr/>
          </p:nvSpPr>
          <p:spPr>
            <a:xfrm>
              <a:off x="5352120" y="1492919"/>
              <a:ext cx="119520" cy="88560"/>
            </a:xfrm>
            <a:custGeom>
              <a:avLst/>
              <a:gdLst/>
              <a:ahLst/>
              <a:cxnLst>
                <a:cxn ang="3cd4">
                  <a:pos x="hc" y="t"/>
                </a:cxn>
                <a:cxn ang="cd2">
                  <a:pos x="l" y="vc"/>
                </a:cxn>
                <a:cxn ang="cd4">
                  <a:pos x="hc" y="b"/>
                </a:cxn>
                <a:cxn ang="0">
                  <a:pos x="r" y="vc"/>
                </a:cxn>
              </a:cxnLst>
              <a:rect l="l" t="t" r="r" b="b"/>
              <a:pathLst>
                <a:path w="333" h="247">
                  <a:moveTo>
                    <a:pt x="148" y="38"/>
                  </a:moveTo>
                  <a:lnTo>
                    <a:pt x="214" y="38"/>
                  </a:lnTo>
                  <a:cubicBezTo>
                    <a:pt x="205" y="72"/>
                    <a:pt x="194" y="122"/>
                    <a:pt x="194" y="166"/>
                  </a:cubicBezTo>
                  <a:cubicBezTo>
                    <a:pt x="194" y="189"/>
                    <a:pt x="196" y="203"/>
                    <a:pt x="200" y="216"/>
                  </a:cubicBezTo>
                  <a:cubicBezTo>
                    <a:pt x="209" y="243"/>
                    <a:pt x="216" y="247"/>
                    <a:pt x="225" y="247"/>
                  </a:cubicBezTo>
                  <a:cubicBezTo>
                    <a:pt x="238" y="247"/>
                    <a:pt x="250" y="234"/>
                    <a:pt x="250" y="221"/>
                  </a:cubicBezTo>
                  <a:cubicBezTo>
                    <a:pt x="250" y="216"/>
                    <a:pt x="250" y="214"/>
                    <a:pt x="247" y="209"/>
                  </a:cubicBezTo>
                  <a:cubicBezTo>
                    <a:pt x="236" y="187"/>
                    <a:pt x="227" y="157"/>
                    <a:pt x="227" y="110"/>
                  </a:cubicBezTo>
                  <a:cubicBezTo>
                    <a:pt x="227" y="99"/>
                    <a:pt x="227" y="77"/>
                    <a:pt x="234" y="38"/>
                  </a:cubicBezTo>
                  <a:lnTo>
                    <a:pt x="304" y="38"/>
                  </a:lnTo>
                  <a:cubicBezTo>
                    <a:pt x="313" y="38"/>
                    <a:pt x="319" y="38"/>
                    <a:pt x="324" y="34"/>
                  </a:cubicBezTo>
                  <a:cubicBezTo>
                    <a:pt x="331" y="27"/>
                    <a:pt x="333" y="20"/>
                    <a:pt x="333" y="16"/>
                  </a:cubicBezTo>
                  <a:cubicBezTo>
                    <a:pt x="333" y="0"/>
                    <a:pt x="319" y="0"/>
                    <a:pt x="310" y="0"/>
                  </a:cubicBezTo>
                  <a:lnTo>
                    <a:pt x="99" y="0"/>
                  </a:lnTo>
                  <a:cubicBezTo>
                    <a:pt x="77" y="0"/>
                    <a:pt x="61" y="5"/>
                    <a:pt x="36" y="29"/>
                  </a:cubicBezTo>
                  <a:cubicBezTo>
                    <a:pt x="22" y="41"/>
                    <a:pt x="0" y="72"/>
                    <a:pt x="0" y="76"/>
                  </a:cubicBezTo>
                  <a:cubicBezTo>
                    <a:pt x="0" y="83"/>
                    <a:pt x="7" y="83"/>
                    <a:pt x="9" y="83"/>
                  </a:cubicBezTo>
                  <a:cubicBezTo>
                    <a:pt x="16" y="83"/>
                    <a:pt x="16" y="83"/>
                    <a:pt x="20" y="77"/>
                  </a:cubicBezTo>
                  <a:cubicBezTo>
                    <a:pt x="49" y="38"/>
                    <a:pt x="83" y="38"/>
                    <a:pt x="95" y="38"/>
                  </a:cubicBezTo>
                  <a:lnTo>
                    <a:pt x="128" y="38"/>
                  </a:lnTo>
                  <a:cubicBezTo>
                    <a:pt x="112" y="99"/>
                    <a:pt x="81" y="166"/>
                    <a:pt x="65" y="198"/>
                  </a:cubicBezTo>
                  <a:cubicBezTo>
                    <a:pt x="61" y="205"/>
                    <a:pt x="56" y="218"/>
                    <a:pt x="54" y="220"/>
                  </a:cubicBezTo>
                  <a:cubicBezTo>
                    <a:pt x="54" y="221"/>
                    <a:pt x="52" y="225"/>
                    <a:pt x="52" y="229"/>
                  </a:cubicBezTo>
                  <a:cubicBezTo>
                    <a:pt x="52" y="238"/>
                    <a:pt x="59" y="247"/>
                    <a:pt x="72" y="247"/>
                  </a:cubicBezTo>
                  <a:cubicBezTo>
                    <a:pt x="94" y="247"/>
                    <a:pt x="101" y="221"/>
                    <a:pt x="113" y="1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9" name="Freeform 138">
              <a:extLst>
                <a:ext uri="{FF2B5EF4-FFF2-40B4-BE49-F238E27FC236}">
                  <a16:creationId xmlns:a16="http://schemas.microsoft.com/office/drawing/2014/main" id="{3E02B635-742F-7B4B-819E-76D7BBE3BDF2}"/>
                </a:ext>
              </a:extLst>
            </p:cNvPr>
            <p:cNvSpPr/>
            <p:nvPr/>
          </p:nvSpPr>
          <p:spPr>
            <a:xfrm>
              <a:off x="5526000" y="1483199"/>
              <a:ext cx="66240" cy="284760"/>
            </a:xfrm>
            <a:custGeom>
              <a:avLst/>
              <a:gdLst/>
              <a:ahLst/>
              <a:cxnLst>
                <a:cxn ang="3cd4">
                  <a:pos x="hc" y="t"/>
                </a:cxn>
                <a:cxn ang="cd2">
                  <a:pos x="l" y="vc"/>
                </a:cxn>
                <a:cxn ang="cd4">
                  <a:pos x="hc" y="b"/>
                </a:cxn>
                <a:cxn ang="0">
                  <a:pos x="r" y="vc"/>
                </a:cxn>
              </a:cxnLst>
              <a:rect l="l" t="t" r="r" b="b"/>
              <a:pathLst>
                <a:path w="185" h="792">
                  <a:moveTo>
                    <a:pt x="185" y="785"/>
                  </a:moveTo>
                  <a:cubicBezTo>
                    <a:pt x="185" y="783"/>
                    <a:pt x="185" y="781"/>
                    <a:pt x="171" y="767"/>
                  </a:cubicBezTo>
                  <a:cubicBezTo>
                    <a:pt x="72" y="668"/>
                    <a:pt x="47" y="518"/>
                    <a:pt x="47" y="396"/>
                  </a:cubicBezTo>
                  <a:cubicBezTo>
                    <a:pt x="47" y="259"/>
                    <a:pt x="77" y="121"/>
                    <a:pt x="175" y="22"/>
                  </a:cubicBezTo>
                  <a:cubicBezTo>
                    <a:pt x="185" y="13"/>
                    <a:pt x="185" y="11"/>
                    <a:pt x="185" y="7"/>
                  </a:cubicBezTo>
                  <a:cubicBezTo>
                    <a:pt x="185" y="2"/>
                    <a:pt x="182" y="0"/>
                    <a:pt x="176" y="0"/>
                  </a:cubicBezTo>
                  <a:cubicBezTo>
                    <a:pt x="169" y="0"/>
                    <a:pt x="97" y="54"/>
                    <a:pt x="50" y="155"/>
                  </a:cubicBezTo>
                  <a:cubicBezTo>
                    <a:pt x="9" y="241"/>
                    <a:pt x="0" y="329"/>
                    <a:pt x="0" y="396"/>
                  </a:cubicBezTo>
                  <a:cubicBezTo>
                    <a:pt x="0" y="459"/>
                    <a:pt x="9" y="554"/>
                    <a:pt x="52" y="644"/>
                  </a:cubicBezTo>
                  <a:cubicBezTo>
                    <a:pt x="101" y="742"/>
                    <a:pt x="169" y="792"/>
                    <a:pt x="176" y="792"/>
                  </a:cubicBezTo>
                  <a:cubicBezTo>
                    <a:pt x="182" y="792"/>
                    <a:pt x="185" y="790"/>
                    <a:pt x="185" y="78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0" name="Freeform 139">
              <a:extLst>
                <a:ext uri="{FF2B5EF4-FFF2-40B4-BE49-F238E27FC236}">
                  <a16:creationId xmlns:a16="http://schemas.microsoft.com/office/drawing/2014/main" id="{CE38459B-6C59-2340-AD99-1C60595DAE75}"/>
                </a:ext>
              </a:extLst>
            </p:cNvPr>
            <p:cNvSpPr/>
            <p:nvPr/>
          </p:nvSpPr>
          <p:spPr>
            <a:xfrm>
              <a:off x="5622479" y="1570679"/>
              <a:ext cx="105120" cy="129240"/>
            </a:xfrm>
            <a:custGeom>
              <a:avLst/>
              <a:gdLst/>
              <a:ahLst/>
              <a:cxnLst>
                <a:cxn ang="3cd4">
                  <a:pos x="hc" y="t"/>
                </a:cxn>
                <a:cxn ang="cd2">
                  <a:pos x="l" y="vc"/>
                </a:cxn>
                <a:cxn ang="cd4">
                  <a:pos x="hc" y="b"/>
                </a:cxn>
                <a:cxn ang="0">
                  <a:pos x="r" y="vc"/>
                </a:cxn>
              </a:cxnLst>
              <a:rect l="l" t="t" r="r" b="b"/>
              <a:pathLst>
                <a:path w="293" h="360">
                  <a:moveTo>
                    <a:pt x="270" y="54"/>
                  </a:moveTo>
                  <a:cubicBezTo>
                    <a:pt x="247" y="54"/>
                    <a:pt x="232" y="72"/>
                    <a:pt x="232" y="90"/>
                  </a:cubicBezTo>
                  <a:cubicBezTo>
                    <a:pt x="232" y="101"/>
                    <a:pt x="239" y="113"/>
                    <a:pt x="256" y="113"/>
                  </a:cubicBezTo>
                  <a:cubicBezTo>
                    <a:pt x="274" y="113"/>
                    <a:pt x="293" y="99"/>
                    <a:pt x="293" y="68"/>
                  </a:cubicBezTo>
                  <a:cubicBezTo>
                    <a:pt x="293" y="32"/>
                    <a:pt x="259" y="0"/>
                    <a:pt x="198" y="0"/>
                  </a:cubicBezTo>
                  <a:cubicBezTo>
                    <a:pt x="94" y="0"/>
                    <a:pt x="63" y="81"/>
                    <a:pt x="63" y="115"/>
                  </a:cubicBezTo>
                  <a:cubicBezTo>
                    <a:pt x="63" y="178"/>
                    <a:pt x="122" y="191"/>
                    <a:pt x="146" y="194"/>
                  </a:cubicBezTo>
                  <a:cubicBezTo>
                    <a:pt x="187" y="203"/>
                    <a:pt x="229" y="211"/>
                    <a:pt x="229" y="256"/>
                  </a:cubicBezTo>
                  <a:cubicBezTo>
                    <a:pt x="229" y="275"/>
                    <a:pt x="211" y="342"/>
                    <a:pt x="115" y="342"/>
                  </a:cubicBezTo>
                  <a:cubicBezTo>
                    <a:pt x="103" y="342"/>
                    <a:pt x="41" y="342"/>
                    <a:pt x="23" y="301"/>
                  </a:cubicBezTo>
                  <a:cubicBezTo>
                    <a:pt x="54" y="304"/>
                    <a:pt x="74" y="281"/>
                    <a:pt x="74" y="257"/>
                  </a:cubicBezTo>
                  <a:cubicBezTo>
                    <a:pt x="74" y="239"/>
                    <a:pt x="61" y="230"/>
                    <a:pt x="45" y="230"/>
                  </a:cubicBezTo>
                  <a:cubicBezTo>
                    <a:pt x="23" y="230"/>
                    <a:pt x="0" y="247"/>
                    <a:pt x="0" y="283"/>
                  </a:cubicBezTo>
                  <a:cubicBezTo>
                    <a:pt x="0" y="328"/>
                    <a:pt x="45" y="360"/>
                    <a:pt x="113" y="360"/>
                  </a:cubicBezTo>
                  <a:cubicBezTo>
                    <a:pt x="243" y="360"/>
                    <a:pt x="274" y="265"/>
                    <a:pt x="274" y="229"/>
                  </a:cubicBezTo>
                  <a:cubicBezTo>
                    <a:pt x="274" y="200"/>
                    <a:pt x="259" y="180"/>
                    <a:pt x="248" y="169"/>
                  </a:cubicBezTo>
                  <a:cubicBezTo>
                    <a:pt x="227" y="148"/>
                    <a:pt x="205" y="144"/>
                    <a:pt x="169" y="137"/>
                  </a:cubicBezTo>
                  <a:cubicBezTo>
                    <a:pt x="140" y="130"/>
                    <a:pt x="110" y="124"/>
                    <a:pt x="110" y="88"/>
                  </a:cubicBezTo>
                  <a:cubicBezTo>
                    <a:pt x="110" y="67"/>
                    <a:pt x="128" y="18"/>
                    <a:pt x="198" y="18"/>
                  </a:cubicBezTo>
                  <a:cubicBezTo>
                    <a:pt x="218" y="18"/>
                    <a:pt x="257" y="23"/>
                    <a:pt x="270" y="5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1" name="Freeform 140">
              <a:extLst>
                <a:ext uri="{FF2B5EF4-FFF2-40B4-BE49-F238E27FC236}">
                  <a16:creationId xmlns:a16="http://schemas.microsoft.com/office/drawing/2014/main" id="{23CD75F5-3BFB-BF49-A962-F1D967268EBF}"/>
                </a:ext>
              </a:extLst>
            </p:cNvPr>
            <p:cNvSpPr/>
            <p:nvPr/>
          </p:nvSpPr>
          <p:spPr>
            <a:xfrm>
              <a:off x="5757120" y="1483199"/>
              <a:ext cx="66240" cy="284760"/>
            </a:xfrm>
            <a:custGeom>
              <a:avLst/>
              <a:gdLst/>
              <a:ahLst/>
              <a:cxnLst>
                <a:cxn ang="3cd4">
                  <a:pos x="hc" y="t"/>
                </a:cxn>
                <a:cxn ang="cd2">
                  <a:pos x="l" y="vc"/>
                </a:cxn>
                <a:cxn ang="cd4">
                  <a:pos x="hc" y="b"/>
                </a:cxn>
                <a:cxn ang="0">
                  <a:pos x="r" y="vc"/>
                </a:cxn>
              </a:cxnLst>
              <a:rect l="l" t="t" r="r" b="b"/>
              <a:pathLst>
                <a:path w="185" h="792">
                  <a:moveTo>
                    <a:pt x="185" y="396"/>
                  </a:moveTo>
                  <a:cubicBezTo>
                    <a:pt x="185" y="335"/>
                    <a:pt x="176" y="239"/>
                    <a:pt x="133" y="149"/>
                  </a:cubicBezTo>
                  <a:cubicBezTo>
                    <a:pt x="85" y="52"/>
                    <a:pt x="16" y="0"/>
                    <a:pt x="7" y="0"/>
                  </a:cubicBezTo>
                  <a:cubicBezTo>
                    <a:pt x="4" y="0"/>
                    <a:pt x="0" y="4"/>
                    <a:pt x="0" y="7"/>
                  </a:cubicBezTo>
                  <a:cubicBezTo>
                    <a:pt x="0" y="11"/>
                    <a:pt x="0" y="13"/>
                    <a:pt x="14" y="27"/>
                  </a:cubicBezTo>
                  <a:cubicBezTo>
                    <a:pt x="94" y="104"/>
                    <a:pt x="139" y="230"/>
                    <a:pt x="139" y="396"/>
                  </a:cubicBezTo>
                  <a:cubicBezTo>
                    <a:pt x="139" y="531"/>
                    <a:pt x="110" y="671"/>
                    <a:pt x="11" y="770"/>
                  </a:cubicBezTo>
                  <a:cubicBezTo>
                    <a:pt x="0" y="781"/>
                    <a:pt x="0" y="783"/>
                    <a:pt x="0" y="785"/>
                  </a:cubicBezTo>
                  <a:cubicBezTo>
                    <a:pt x="0" y="790"/>
                    <a:pt x="4" y="792"/>
                    <a:pt x="7" y="792"/>
                  </a:cubicBezTo>
                  <a:cubicBezTo>
                    <a:pt x="16" y="792"/>
                    <a:pt x="88" y="738"/>
                    <a:pt x="135" y="637"/>
                  </a:cubicBezTo>
                  <a:cubicBezTo>
                    <a:pt x="176" y="551"/>
                    <a:pt x="185" y="463"/>
                    <a:pt x="185" y="39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142" name="Group 141" descr="28§display§\pi§svg§600§FALSE" title="TexMaths">
            <a:extLst>
              <a:ext uri="{FF2B5EF4-FFF2-40B4-BE49-F238E27FC236}">
                <a16:creationId xmlns:a16="http://schemas.microsoft.com/office/drawing/2014/main" id="{72560A7F-5F21-A049-8C45-E4A20543C722}"/>
              </a:ext>
            </a:extLst>
          </p:cNvPr>
          <p:cNvGrpSpPr/>
          <p:nvPr/>
        </p:nvGrpSpPr>
        <p:grpSpPr>
          <a:xfrm>
            <a:off x="7381865" y="2192699"/>
            <a:ext cx="267840" cy="196200"/>
            <a:chOff x="8053200" y="1521360"/>
            <a:chExt cx="267840" cy="196200"/>
          </a:xfrm>
        </p:grpSpPr>
        <p:sp>
          <p:nvSpPr>
            <p:cNvPr id="143" name="Freeform 142">
              <a:extLst>
                <a:ext uri="{FF2B5EF4-FFF2-40B4-BE49-F238E27FC236}">
                  <a16:creationId xmlns:a16="http://schemas.microsoft.com/office/drawing/2014/main" id="{7AD53B3E-85CB-6B42-8A04-1EA2266A302C}"/>
                </a:ext>
              </a:extLst>
            </p:cNvPr>
            <p:cNvSpPr/>
            <p:nvPr/>
          </p:nvSpPr>
          <p:spPr>
            <a:xfrm>
              <a:off x="8053200" y="152244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4" name="Freeform 143">
              <a:extLst>
                <a:ext uri="{FF2B5EF4-FFF2-40B4-BE49-F238E27FC236}">
                  <a16:creationId xmlns:a16="http://schemas.microsoft.com/office/drawing/2014/main" id="{60B6DA4F-21E9-1E44-9674-F5334D31FF11}"/>
                </a:ext>
              </a:extLst>
            </p:cNvPr>
            <p:cNvSpPr/>
            <p:nvPr/>
          </p:nvSpPr>
          <p:spPr>
            <a:xfrm>
              <a:off x="8065440" y="1521360"/>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extLst>
      <p:ext uri="{BB962C8B-B14F-4D97-AF65-F5344CB8AC3E}">
        <p14:creationId xmlns:p14="http://schemas.microsoft.com/office/powerpoint/2010/main" val="726858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35BD-D035-6842-9934-75F0186453FD}"/>
              </a:ext>
            </a:extLst>
          </p:cNvPr>
          <p:cNvSpPr>
            <a:spLocks noGrp="1"/>
          </p:cNvSpPr>
          <p:nvPr>
            <p:ph type="title"/>
          </p:nvPr>
        </p:nvSpPr>
        <p:spPr/>
        <p:txBody>
          <a:bodyPr/>
          <a:lstStyle/>
          <a:p>
            <a:r>
              <a:rPr lang="en-US" dirty="0"/>
              <a:t>Policy Improvement</a:t>
            </a:r>
          </a:p>
        </p:txBody>
      </p:sp>
      <p:sp>
        <p:nvSpPr>
          <p:cNvPr id="3" name="Content Placeholder 2">
            <a:extLst>
              <a:ext uri="{FF2B5EF4-FFF2-40B4-BE49-F238E27FC236}">
                <a16:creationId xmlns:a16="http://schemas.microsoft.com/office/drawing/2014/main" id="{15FDCAC5-8B86-9B4F-A089-0EA804CD3C22}"/>
              </a:ext>
            </a:extLst>
          </p:cNvPr>
          <p:cNvSpPr>
            <a:spLocks noGrp="1"/>
          </p:cNvSpPr>
          <p:nvPr>
            <p:ph idx="1"/>
          </p:nvPr>
        </p:nvSpPr>
        <p:spPr>
          <a:xfrm>
            <a:off x="601885" y="2012414"/>
            <a:ext cx="8889356" cy="4796544"/>
          </a:xfrm>
        </p:spPr>
        <p:txBody>
          <a:bodyPr/>
          <a:lstStyle/>
          <a:p>
            <a:r>
              <a:rPr lang="en-US" dirty="0"/>
              <a:t>If it is better to select</a:t>
            </a:r>
            <a:r>
              <a:rPr lang="en-US" dirty="0">
                <a:latin typeface="Times" pitchFamily="2" charset="0"/>
              </a:rPr>
              <a:t> a </a:t>
            </a:r>
            <a:r>
              <a:rPr lang="en-US" dirty="0"/>
              <a:t>in </a:t>
            </a:r>
            <a:r>
              <a:rPr lang="en-US" dirty="0">
                <a:latin typeface="Times" pitchFamily="2" charset="0"/>
              </a:rPr>
              <a:t>s</a:t>
            </a:r>
            <a:r>
              <a:rPr lang="en-US" dirty="0"/>
              <a:t> once, then it is always better to select </a:t>
            </a:r>
            <a:r>
              <a:rPr lang="en-US" dirty="0">
                <a:latin typeface="Times" pitchFamily="2" charset="0"/>
              </a:rPr>
              <a:t>a</a:t>
            </a:r>
            <a:r>
              <a:rPr lang="en-US" dirty="0"/>
              <a:t> in </a:t>
            </a:r>
            <a:r>
              <a:rPr lang="en-US" dirty="0">
                <a:latin typeface="Times" pitchFamily="2" charset="0"/>
              </a:rPr>
              <a:t>s</a:t>
            </a:r>
          </a:p>
          <a:p>
            <a:endParaRPr lang="en-US" dirty="0">
              <a:latin typeface="Times" pitchFamily="2" charset="0"/>
            </a:endParaRPr>
          </a:p>
          <a:p>
            <a:r>
              <a:rPr lang="en-US" dirty="0"/>
              <a:t>Why does the policy improvement theorem make sense?</a:t>
            </a:r>
          </a:p>
          <a:p>
            <a:endParaRPr lang="en-US" dirty="0">
              <a:latin typeface="Times" pitchFamily="2" charset="0"/>
            </a:endParaRPr>
          </a:p>
        </p:txBody>
      </p:sp>
    </p:spTree>
    <p:extLst>
      <p:ext uri="{BB962C8B-B14F-4D97-AF65-F5344CB8AC3E}">
        <p14:creationId xmlns:p14="http://schemas.microsoft.com/office/powerpoint/2010/main" val="4285437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35BD-D035-6842-9934-75F0186453FD}"/>
              </a:ext>
            </a:extLst>
          </p:cNvPr>
          <p:cNvSpPr>
            <a:spLocks noGrp="1"/>
          </p:cNvSpPr>
          <p:nvPr>
            <p:ph type="title"/>
          </p:nvPr>
        </p:nvSpPr>
        <p:spPr/>
        <p:txBody>
          <a:bodyPr/>
          <a:lstStyle/>
          <a:p>
            <a:r>
              <a:rPr lang="en-US" dirty="0"/>
              <a:t>Policy Improvement</a:t>
            </a:r>
          </a:p>
        </p:txBody>
      </p:sp>
      <p:sp>
        <p:nvSpPr>
          <p:cNvPr id="3" name="Content Placeholder 2">
            <a:extLst>
              <a:ext uri="{FF2B5EF4-FFF2-40B4-BE49-F238E27FC236}">
                <a16:creationId xmlns:a16="http://schemas.microsoft.com/office/drawing/2014/main" id="{15FDCAC5-8B86-9B4F-A089-0EA804CD3C22}"/>
              </a:ext>
            </a:extLst>
          </p:cNvPr>
          <p:cNvSpPr>
            <a:spLocks noGrp="1"/>
          </p:cNvSpPr>
          <p:nvPr>
            <p:ph idx="1"/>
          </p:nvPr>
        </p:nvSpPr>
        <p:spPr>
          <a:xfrm>
            <a:off x="601885" y="2012414"/>
            <a:ext cx="8889356" cy="4796544"/>
          </a:xfrm>
        </p:spPr>
        <p:txBody>
          <a:bodyPr/>
          <a:lstStyle/>
          <a:p>
            <a:r>
              <a:rPr lang="en-US" dirty="0"/>
              <a:t>If it is better to select</a:t>
            </a:r>
            <a:r>
              <a:rPr lang="en-US" dirty="0">
                <a:latin typeface="Times" pitchFamily="2" charset="0"/>
              </a:rPr>
              <a:t> a </a:t>
            </a:r>
            <a:r>
              <a:rPr lang="en-US" dirty="0"/>
              <a:t>in </a:t>
            </a:r>
            <a:r>
              <a:rPr lang="en-US" dirty="0">
                <a:latin typeface="Times" pitchFamily="2" charset="0"/>
              </a:rPr>
              <a:t>s</a:t>
            </a:r>
            <a:r>
              <a:rPr lang="en-US" dirty="0"/>
              <a:t> once, then it is always better to select </a:t>
            </a:r>
            <a:r>
              <a:rPr lang="en-US" dirty="0">
                <a:latin typeface="Times" pitchFamily="2" charset="0"/>
              </a:rPr>
              <a:t>a</a:t>
            </a:r>
            <a:r>
              <a:rPr lang="en-US" dirty="0"/>
              <a:t> in </a:t>
            </a:r>
            <a:r>
              <a:rPr lang="en-US" dirty="0">
                <a:latin typeface="Times" pitchFamily="2" charset="0"/>
              </a:rPr>
              <a:t>s</a:t>
            </a:r>
          </a:p>
          <a:p>
            <a:r>
              <a:rPr lang="en-US" dirty="0"/>
              <a:t>Policy improvement theorem proof:</a:t>
            </a:r>
            <a:endParaRPr lang="en-US" dirty="0">
              <a:latin typeface="Times" pitchFamily="2" charset="0"/>
            </a:endParaRPr>
          </a:p>
        </p:txBody>
      </p:sp>
      <p:pic>
        <p:nvPicPr>
          <p:cNvPr id="4" name="Picture 3">
            <a:extLst>
              <a:ext uri="{FF2B5EF4-FFF2-40B4-BE49-F238E27FC236}">
                <a16:creationId xmlns:a16="http://schemas.microsoft.com/office/drawing/2014/main" id="{F0DF23A8-455E-9943-8ED5-DAC6A8D0C216}"/>
              </a:ext>
            </a:extLst>
          </p:cNvPr>
          <p:cNvPicPr>
            <a:picLocks noChangeAspect="1"/>
          </p:cNvPicPr>
          <p:nvPr/>
        </p:nvPicPr>
        <p:blipFill rotWithShape="1">
          <a:blip r:embed="rId2"/>
          <a:srcRect r="26860"/>
          <a:stretch/>
        </p:blipFill>
        <p:spPr>
          <a:xfrm>
            <a:off x="906774" y="2882097"/>
            <a:ext cx="6823786" cy="4275096"/>
          </a:xfrm>
          <a:prstGeom prst="rect">
            <a:avLst/>
          </a:prstGeom>
        </p:spPr>
      </p:pic>
      <p:sp>
        <p:nvSpPr>
          <p:cNvPr id="5" name="TextBox 4">
            <a:extLst>
              <a:ext uri="{FF2B5EF4-FFF2-40B4-BE49-F238E27FC236}">
                <a16:creationId xmlns:a16="http://schemas.microsoft.com/office/drawing/2014/main" id="{17313A5A-6AA6-C049-AAA1-11E2216FC6C8}"/>
              </a:ext>
            </a:extLst>
          </p:cNvPr>
          <p:cNvSpPr txBox="1"/>
          <p:nvPr/>
        </p:nvSpPr>
        <p:spPr>
          <a:xfrm>
            <a:off x="8299049" y="4121845"/>
            <a:ext cx="1036309" cy="369332"/>
          </a:xfrm>
          <a:prstGeom prst="rect">
            <a:avLst/>
          </a:prstGeom>
          <a:noFill/>
        </p:spPr>
        <p:txBody>
          <a:bodyPr wrap="none" rtlCol="0">
            <a:spAutoFit/>
          </a:bodyPr>
          <a:lstStyle/>
          <a:p>
            <a:r>
              <a:rPr lang="en-US" dirty="0"/>
              <a:t>(by (4.7))</a:t>
            </a:r>
          </a:p>
        </p:txBody>
      </p:sp>
      <p:sp>
        <p:nvSpPr>
          <p:cNvPr id="6" name="TextBox 5">
            <a:extLst>
              <a:ext uri="{FF2B5EF4-FFF2-40B4-BE49-F238E27FC236}">
                <a16:creationId xmlns:a16="http://schemas.microsoft.com/office/drawing/2014/main" id="{E05D177D-6166-4843-8173-65B9C6531FC9}"/>
              </a:ext>
            </a:extLst>
          </p:cNvPr>
          <p:cNvSpPr txBox="1"/>
          <p:nvPr/>
        </p:nvSpPr>
        <p:spPr>
          <a:xfrm>
            <a:off x="8299048" y="3416174"/>
            <a:ext cx="1036309" cy="369332"/>
          </a:xfrm>
          <a:prstGeom prst="rect">
            <a:avLst/>
          </a:prstGeom>
          <a:noFill/>
        </p:spPr>
        <p:txBody>
          <a:bodyPr wrap="none" rtlCol="0">
            <a:spAutoFit/>
          </a:bodyPr>
          <a:lstStyle/>
          <a:p>
            <a:r>
              <a:rPr lang="en-US" dirty="0"/>
              <a:t>(by (4.6))</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99865D-1D83-C240-845F-0003B5C85F9B}"/>
                  </a:ext>
                </a:extLst>
              </p:cNvPr>
              <p:cNvSpPr txBox="1"/>
              <p:nvPr/>
            </p:nvSpPr>
            <p:spPr>
              <a:xfrm>
                <a:off x="3288518" y="2997844"/>
                <a:ext cx="103014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m:rPr>
                          <m:sty m:val="p"/>
                        </m:rPr>
                        <a:rPr lang="en-US" sz="2000" b="0" i="1" smtClean="0">
                          <a:latin typeface="Cambria Math" panose="02040503050406030204" pitchFamily="18" charset="0"/>
                        </a:rPr>
                        <m:t>S</m:t>
                      </m:r>
                    </m:oMath>
                  </m:oMathPara>
                </a14:m>
                <a:endParaRPr lang="en-US" sz="2000" dirty="0"/>
              </a:p>
            </p:txBody>
          </p:sp>
        </mc:Choice>
        <mc:Fallback xmlns="">
          <p:sp>
            <p:nvSpPr>
              <p:cNvPr id="8" name="TextBox 7">
                <a:extLst>
                  <a:ext uri="{FF2B5EF4-FFF2-40B4-BE49-F238E27FC236}">
                    <a16:creationId xmlns:a16="http://schemas.microsoft.com/office/drawing/2014/main" id="{4D99865D-1D83-C240-845F-0003B5C85F9B}"/>
                  </a:ext>
                </a:extLst>
              </p:cNvPr>
              <p:cNvSpPr txBox="1">
                <a:spLocks noRot="1" noChangeAspect="1" noMove="1" noResize="1" noEditPoints="1" noAdjustHandles="1" noChangeArrowheads="1" noChangeShapeType="1" noTextEdit="1"/>
              </p:cNvSpPr>
              <p:nvPr/>
            </p:nvSpPr>
            <p:spPr>
              <a:xfrm>
                <a:off x="3288518" y="2997844"/>
                <a:ext cx="1030149" cy="307777"/>
              </a:xfrm>
              <a:prstGeom prst="rect">
                <a:avLst/>
              </a:prstGeom>
              <a:blipFill>
                <a:blip r:embed="rId3"/>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3543674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olicy Improvement Cont."/>
          <p:cNvSpPr txBox="1">
            <a:spLocks noGrp="1"/>
          </p:cNvSpPr>
          <p:nvPr>
            <p:ph type="title"/>
          </p:nvPr>
        </p:nvSpPr>
        <p:spPr>
          <a:prstGeom prst="rect">
            <a:avLst/>
          </a:prstGeom>
        </p:spPr>
        <p:txBody>
          <a:bodyPr/>
          <a:lstStyle/>
          <a:p>
            <a:r>
              <a:rPr lang="en-US" dirty="0"/>
              <a:t>Question</a:t>
            </a:r>
            <a:endParaRPr dirty="0"/>
          </a:p>
        </p:txBody>
      </p:sp>
      <p:pic>
        <p:nvPicPr>
          <p:cNvPr id="311" name="image.pdf" descr="image.pdf"/>
          <p:cNvPicPr>
            <a:picLocks/>
          </p:cNvPicPr>
          <p:nvPr/>
        </p:nvPicPr>
        <p:blipFill>
          <a:blip r:embed="rId2"/>
          <a:stretch>
            <a:fillRect/>
          </a:stretch>
        </p:blipFill>
        <p:spPr>
          <a:xfrm>
            <a:off x="693499" y="1791923"/>
            <a:ext cx="8735624" cy="1235447"/>
          </a:xfrm>
          <a:prstGeom prst="rect">
            <a:avLst/>
          </a:prstGeom>
          <a:ln w="12700">
            <a:miter lim="400000"/>
          </a:ln>
        </p:spPr>
      </p:pic>
      <p:pic>
        <p:nvPicPr>
          <p:cNvPr id="313" name="droppedImage.pdf" descr="droppedImage.pdf"/>
          <p:cNvPicPr>
            <a:picLocks noChangeAspect="1"/>
          </p:cNvPicPr>
          <p:nvPr/>
        </p:nvPicPr>
        <p:blipFill>
          <a:blip r:embed="rId3"/>
          <a:stretch>
            <a:fillRect/>
          </a:stretch>
        </p:blipFill>
        <p:spPr>
          <a:xfrm>
            <a:off x="2758410" y="2321899"/>
            <a:ext cx="237990" cy="407984"/>
          </a:xfrm>
          <a:prstGeom prst="rect">
            <a:avLst/>
          </a:prstGeom>
        </p:spPr>
      </p:pic>
    </p:spTree>
    <p:extLst>
      <p:ext uri="{BB962C8B-B14F-4D97-AF65-F5344CB8AC3E}">
        <p14:creationId xmlns:p14="http://schemas.microsoft.com/office/powerpoint/2010/main" val="2982110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35B10-B6B3-444E-9C3F-66EF3BEF9A57}"/>
              </a:ext>
            </a:extLst>
          </p:cNvPr>
          <p:cNvSpPr>
            <a:spLocks noGrp="1"/>
          </p:cNvSpPr>
          <p:nvPr>
            <p:ph type="title"/>
          </p:nvPr>
        </p:nvSpPr>
        <p:spPr/>
        <p:txBody>
          <a:bodyPr>
            <a:normAutofit/>
          </a:bodyPr>
          <a:lstStyle/>
          <a:p>
            <a:r>
              <a:rPr lang="en-US" dirty="0"/>
              <a:t>Calculating an optimal policy</a:t>
            </a:r>
          </a:p>
        </p:txBody>
      </p:sp>
      <p:sp>
        <p:nvSpPr>
          <p:cNvPr id="5" name="Content Placeholder 4">
            <a:extLst>
              <a:ext uri="{FF2B5EF4-FFF2-40B4-BE49-F238E27FC236}">
                <a16:creationId xmlns:a16="http://schemas.microsoft.com/office/drawing/2014/main" id="{E256ABB5-38EF-0440-913A-DA4C66010431}"/>
              </a:ext>
            </a:extLst>
          </p:cNvPr>
          <p:cNvSpPr>
            <a:spLocks noGrp="1"/>
          </p:cNvSpPr>
          <p:nvPr>
            <p:ph idx="1"/>
          </p:nvPr>
        </p:nvSpPr>
        <p:spPr/>
        <p:txBody>
          <a:bodyPr>
            <a:normAutofit/>
          </a:bodyPr>
          <a:lstStyle/>
          <a:p>
            <a:pPr hangingPunct="0">
              <a:spcBef>
                <a:spcPts val="1200"/>
              </a:spcBef>
            </a:pPr>
            <a:r>
              <a:rPr lang="en-US" sz="2400" u="sng" dirty="0">
                <a:latin typeface="Liberation Sans" pitchFamily="18"/>
                <a:ea typeface="Noto Sans CJK SC Regular" pitchFamily="2"/>
                <a:cs typeface="FreeSans" pitchFamily="2"/>
              </a:rPr>
              <a:t>The goal of this lecture is to develop new ways of calculating an optimal policy</a:t>
            </a:r>
          </a:p>
          <a:p>
            <a:pPr lvl="1" hangingPunct="0">
              <a:spcBef>
                <a:spcPts val="1200"/>
              </a:spcBef>
            </a:pPr>
            <a:r>
              <a:rPr lang="en-US" sz="2400" dirty="0">
                <a:latin typeface="Liberation Sans" pitchFamily="18"/>
                <a:ea typeface="Noto Sans CJK SC Regular" pitchFamily="2"/>
                <a:cs typeface="FreeSans" pitchFamily="2"/>
              </a:rPr>
              <a:t> first, develop methods of calculating value function for an arbitrary policy (policy evaluation)</a:t>
            </a:r>
          </a:p>
          <a:p>
            <a:pPr lvl="1" hangingPunct="0">
              <a:spcBef>
                <a:spcPts val="1200"/>
              </a:spcBef>
            </a:pPr>
            <a:r>
              <a:rPr lang="en-US" sz="2400" dirty="0">
                <a:latin typeface="Liberation Sans" pitchFamily="18"/>
                <a:ea typeface="Noto Sans CJK SC Regular" pitchFamily="2"/>
                <a:cs typeface="FreeSans" pitchFamily="2"/>
              </a:rPr>
              <a:t>then, develop methods of calculating an optimal value function (and policy) by iteratively calculating value function and then improving policy</a:t>
            </a:r>
          </a:p>
        </p:txBody>
      </p:sp>
      <p:sp>
        <p:nvSpPr>
          <p:cNvPr id="2" name="TextBox 1">
            <a:extLst>
              <a:ext uri="{FF2B5EF4-FFF2-40B4-BE49-F238E27FC236}">
                <a16:creationId xmlns:a16="http://schemas.microsoft.com/office/drawing/2014/main" id="{4DED58D3-E4E9-A246-9F62-18C3A6EEB991}"/>
              </a:ext>
            </a:extLst>
          </p:cNvPr>
          <p:cNvSpPr txBox="1"/>
          <p:nvPr/>
        </p:nvSpPr>
        <p:spPr>
          <a:xfrm>
            <a:off x="353648" y="6261903"/>
            <a:ext cx="9442778" cy="430887"/>
          </a:xfrm>
          <a:prstGeom prst="rect">
            <a:avLst/>
          </a:prstGeom>
          <a:noFill/>
        </p:spPr>
        <p:txBody>
          <a:bodyPr wrap="none" rtlCol="0">
            <a:spAutoFit/>
          </a:bodyPr>
          <a:lstStyle/>
          <a:p>
            <a:r>
              <a:rPr lang="en-US" sz="2200" dirty="0"/>
              <a:t>Many of the RL method will work to approximate the DP methods we talk about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olicy Improvement Cont."/>
          <p:cNvSpPr txBox="1">
            <a:spLocks noGrp="1"/>
          </p:cNvSpPr>
          <p:nvPr>
            <p:ph type="title"/>
          </p:nvPr>
        </p:nvSpPr>
        <p:spPr>
          <a:prstGeom prst="rect">
            <a:avLst/>
          </a:prstGeom>
        </p:spPr>
        <p:txBody>
          <a:bodyPr/>
          <a:lstStyle/>
          <a:p>
            <a:r>
              <a:rPr dirty="0"/>
              <a:t>Policy Improvement</a:t>
            </a:r>
          </a:p>
        </p:txBody>
      </p:sp>
      <p:pic>
        <p:nvPicPr>
          <p:cNvPr id="311" name="image.pdf" descr="image.pdf"/>
          <p:cNvPicPr>
            <a:picLocks/>
          </p:cNvPicPr>
          <p:nvPr/>
        </p:nvPicPr>
        <p:blipFill>
          <a:blip r:embed="rId2"/>
          <a:stretch>
            <a:fillRect/>
          </a:stretch>
        </p:blipFill>
        <p:spPr>
          <a:xfrm>
            <a:off x="693499" y="1791923"/>
            <a:ext cx="8735624" cy="1235447"/>
          </a:xfrm>
          <a:prstGeom prst="rect">
            <a:avLst/>
          </a:prstGeom>
          <a:ln w="12700">
            <a:miter lim="400000"/>
          </a:ln>
        </p:spPr>
      </p:pic>
      <p:pic>
        <p:nvPicPr>
          <p:cNvPr id="312" name="image.pdf" descr="image.pdf"/>
          <p:cNvPicPr>
            <a:picLocks/>
          </p:cNvPicPr>
          <p:nvPr/>
        </p:nvPicPr>
        <p:blipFill>
          <a:blip r:embed="rId3"/>
          <a:stretch>
            <a:fillRect/>
          </a:stretch>
        </p:blipFill>
        <p:spPr>
          <a:xfrm>
            <a:off x="1417968" y="3596094"/>
            <a:ext cx="6649714" cy="939710"/>
          </a:xfrm>
          <a:prstGeom prst="rect">
            <a:avLst/>
          </a:prstGeom>
          <a:ln w="12700">
            <a:miter lim="400000"/>
          </a:ln>
        </p:spPr>
      </p:pic>
      <p:pic>
        <p:nvPicPr>
          <p:cNvPr id="313" name="droppedImage.pdf" descr="droppedImage.pdf"/>
          <p:cNvPicPr>
            <a:picLocks noChangeAspect="1"/>
          </p:cNvPicPr>
          <p:nvPr/>
        </p:nvPicPr>
        <p:blipFill>
          <a:blip r:embed="rId4"/>
          <a:stretch>
            <a:fillRect/>
          </a:stretch>
        </p:blipFill>
        <p:spPr>
          <a:xfrm>
            <a:off x="2758410" y="2321899"/>
            <a:ext cx="237990" cy="407984"/>
          </a:xfrm>
          <a:prstGeom prst="rect">
            <a:avLst/>
          </a:prstGeom>
        </p:spPr>
      </p:pic>
    </p:spTree>
    <p:extLst>
      <p:ext uri="{BB962C8B-B14F-4D97-AF65-F5344CB8AC3E}">
        <p14:creationId xmlns:p14="http://schemas.microsoft.com/office/powerpoint/2010/main" val="412528666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olicy Improvement Cont."/>
          <p:cNvSpPr txBox="1">
            <a:spLocks noGrp="1"/>
          </p:cNvSpPr>
          <p:nvPr>
            <p:ph type="title"/>
          </p:nvPr>
        </p:nvSpPr>
        <p:spPr>
          <a:prstGeom prst="rect">
            <a:avLst/>
          </a:prstGeom>
        </p:spPr>
        <p:txBody>
          <a:bodyPr/>
          <a:lstStyle/>
          <a:p>
            <a:r>
              <a:rPr dirty="0"/>
              <a:t>Policy Improvement</a:t>
            </a:r>
          </a:p>
        </p:txBody>
      </p:sp>
      <p:pic>
        <p:nvPicPr>
          <p:cNvPr id="311" name="image.pdf" descr="image.pdf"/>
          <p:cNvPicPr>
            <a:picLocks/>
          </p:cNvPicPr>
          <p:nvPr/>
        </p:nvPicPr>
        <p:blipFill>
          <a:blip r:embed="rId2"/>
          <a:stretch>
            <a:fillRect/>
          </a:stretch>
        </p:blipFill>
        <p:spPr>
          <a:xfrm>
            <a:off x="693499" y="1791923"/>
            <a:ext cx="8735624" cy="1235447"/>
          </a:xfrm>
          <a:prstGeom prst="rect">
            <a:avLst/>
          </a:prstGeom>
          <a:ln w="12700">
            <a:miter lim="400000"/>
          </a:ln>
        </p:spPr>
      </p:pic>
      <p:pic>
        <p:nvPicPr>
          <p:cNvPr id="312" name="image.pdf" descr="image.pdf"/>
          <p:cNvPicPr>
            <a:picLocks/>
          </p:cNvPicPr>
          <p:nvPr/>
        </p:nvPicPr>
        <p:blipFill>
          <a:blip r:embed="rId3"/>
          <a:stretch>
            <a:fillRect/>
          </a:stretch>
        </p:blipFill>
        <p:spPr>
          <a:xfrm>
            <a:off x="1417968" y="3596094"/>
            <a:ext cx="6649714" cy="939710"/>
          </a:xfrm>
          <a:prstGeom prst="rect">
            <a:avLst/>
          </a:prstGeom>
          <a:ln w="12700">
            <a:miter lim="400000"/>
          </a:ln>
        </p:spPr>
      </p:pic>
      <p:pic>
        <p:nvPicPr>
          <p:cNvPr id="313" name="droppedImage.pdf" descr="droppedImage.pdf"/>
          <p:cNvPicPr>
            <a:picLocks noChangeAspect="1"/>
          </p:cNvPicPr>
          <p:nvPr/>
        </p:nvPicPr>
        <p:blipFill>
          <a:blip r:embed="rId4"/>
          <a:stretch>
            <a:fillRect/>
          </a:stretch>
        </p:blipFill>
        <p:spPr>
          <a:xfrm>
            <a:off x="2758410" y="2321899"/>
            <a:ext cx="237990" cy="407984"/>
          </a:xfrm>
          <a:prstGeom prst="rect">
            <a:avLst/>
          </a:prstGeom>
        </p:spPr>
      </p:pic>
      <p:sp>
        <p:nvSpPr>
          <p:cNvPr id="2" name="TextBox 1">
            <a:extLst>
              <a:ext uri="{FF2B5EF4-FFF2-40B4-BE49-F238E27FC236}">
                <a16:creationId xmlns:a16="http://schemas.microsoft.com/office/drawing/2014/main" id="{780E489F-987F-6C4B-9D90-3B70B21EAC60}"/>
              </a:ext>
            </a:extLst>
          </p:cNvPr>
          <p:cNvSpPr txBox="1"/>
          <p:nvPr/>
        </p:nvSpPr>
        <p:spPr>
          <a:xfrm>
            <a:off x="841695" y="6041985"/>
            <a:ext cx="8397235" cy="461665"/>
          </a:xfrm>
          <a:prstGeom prst="rect">
            <a:avLst/>
          </a:prstGeom>
          <a:noFill/>
        </p:spPr>
        <p:txBody>
          <a:bodyPr wrap="none" rtlCol="0">
            <a:spAutoFit/>
          </a:bodyPr>
          <a:lstStyle/>
          <a:p>
            <a:r>
              <a:rPr lang="en-US" sz="2400" dirty="0"/>
              <a:t>So can converge to an optimal policy by using policy improvement</a:t>
            </a:r>
          </a:p>
        </p:txBody>
      </p:sp>
    </p:spTree>
    <p:extLst>
      <p:ext uri="{BB962C8B-B14F-4D97-AF65-F5344CB8AC3E}">
        <p14:creationId xmlns:p14="http://schemas.microsoft.com/office/powerpoint/2010/main" val="80310701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28C2477-16FE-F34D-859F-68A49ACB1193}"/>
              </a:ext>
            </a:extLst>
          </p:cNvPr>
          <p:cNvSpPr>
            <a:spLocks noGrp="1"/>
          </p:cNvSpPr>
          <p:nvPr>
            <p:ph type="sldNum" idx="12"/>
          </p:nvPr>
        </p:nvSpPr>
        <p:spPr/>
        <p:txBody>
          <a:bodyPr/>
          <a:lstStyle/>
          <a:p>
            <a:fld id="{E5E020EA-4372-9F46-9934-EC5BDB04913A}" type="slidenum">
              <a:rPr lang="en-US" altLang="en-US"/>
              <a:pPr/>
              <a:t>62</a:t>
            </a:fld>
            <a:endParaRPr lang="en-US" altLang="en-US"/>
          </a:p>
        </p:txBody>
      </p:sp>
      <p:pic>
        <p:nvPicPr>
          <p:cNvPr id="77826" name="Picture 2">
            <a:extLst>
              <a:ext uri="{FF2B5EF4-FFF2-40B4-BE49-F238E27FC236}">
                <a16:creationId xmlns:a16="http://schemas.microsoft.com/office/drawing/2014/main" id="{F7D25391-A1F0-CC4E-AA83-DA938286C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27" name="AutoShape 3">
            <a:extLst>
              <a:ext uri="{FF2B5EF4-FFF2-40B4-BE49-F238E27FC236}">
                <a16:creationId xmlns:a16="http://schemas.microsoft.com/office/drawing/2014/main" id="{926798A9-A3E4-C448-BBEC-AC80B389BB02}"/>
              </a:ext>
            </a:extLst>
          </p:cNvPr>
          <p:cNvSpPr>
            <a:spLocks noChangeArrowheads="1"/>
          </p:cNvSpPr>
          <p:nvPr/>
        </p:nvSpPr>
        <p:spPr bwMode="auto">
          <a:xfrm>
            <a:off x="274638" y="2378075"/>
            <a:ext cx="9326562" cy="5029200"/>
          </a:xfrm>
          <a:prstGeom prst="roundRect">
            <a:avLst>
              <a:gd name="adj" fmla="val 28"/>
            </a:avLst>
          </a:prstGeom>
          <a:solidFill>
            <a:srgbClr val="EEEEEE"/>
          </a:solidFill>
          <a:ln>
            <a:noFill/>
          </a:ln>
          <a:effectLst/>
          <a:extLs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Title 26">
            <a:extLst>
              <a:ext uri="{FF2B5EF4-FFF2-40B4-BE49-F238E27FC236}">
                <a16:creationId xmlns:a16="http://schemas.microsoft.com/office/drawing/2014/main" id="{6A51EBE9-B842-E348-9D31-5DA996B214C8}"/>
              </a:ext>
            </a:extLst>
          </p:cNvPr>
          <p:cNvSpPr>
            <a:spLocks noGrp="1"/>
          </p:cNvSpPr>
          <p:nvPr>
            <p:ph type="title"/>
          </p:nvPr>
        </p:nvSpPr>
        <p:spPr>
          <a:xfrm>
            <a:off x="274638" y="0"/>
            <a:ext cx="8694539" cy="966827"/>
          </a:xfrm>
        </p:spPr>
        <p:txBody>
          <a:bodyPr/>
          <a:lstStyle/>
          <a:p>
            <a:r>
              <a:rPr lang="en-US" dirty="0"/>
              <a:t>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624877C-3F4C-3C49-B6B3-164BBD045F17}"/>
              </a:ext>
            </a:extLst>
          </p:cNvPr>
          <p:cNvSpPr>
            <a:spLocks noGrp="1"/>
          </p:cNvSpPr>
          <p:nvPr>
            <p:ph type="sldNum" idx="12"/>
          </p:nvPr>
        </p:nvSpPr>
        <p:spPr/>
        <p:txBody>
          <a:bodyPr/>
          <a:lstStyle/>
          <a:p>
            <a:fld id="{ADDD1A62-B120-B94B-BDB1-FFD6DC57D083}" type="slidenum">
              <a:rPr lang="en-US" altLang="en-US"/>
              <a:pPr/>
              <a:t>63</a:t>
            </a:fld>
            <a:endParaRPr lang="en-US" altLang="en-US"/>
          </a:p>
        </p:txBody>
      </p:sp>
      <p:pic>
        <p:nvPicPr>
          <p:cNvPr id="78850" name="Picture 2">
            <a:extLst>
              <a:ext uri="{FF2B5EF4-FFF2-40B4-BE49-F238E27FC236}">
                <a16:creationId xmlns:a16="http://schemas.microsoft.com/office/drawing/2014/main" id="{B675FA3F-AAD5-B146-AC76-0C5F19664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1" name="AutoShape 3">
            <a:extLst>
              <a:ext uri="{FF2B5EF4-FFF2-40B4-BE49-F238E27FC236}">
                <a16:creationId xmlns:a16="http://schemas.microsoft.com/office/drawing/2014/main" id="{B1E9495D-5EC4-B94F-9DC9-DC1CC0D7D2BA}"/>
              </a:ext>
            </a:extLst>
          </p:cNvPr>
          <p:cNvSpPr>
            <a:spLocks noChangeArrowheads="1"/>
          </p:cNvSpPr>
          <p:nvPr/>
        </p:nvSpPr>
        <p:spPr bwMode="auto">
          <a:xfrm>
            <a:off x="274638" y="5211763"/>
            <a:ext cx="9326562" cy="2193925"/>
          </a:xfrm>
          <a:prstGeom prst="roundRect">
            <a:avLst>
              <a:gd name="adj" fmla="val 69"/>
            </a:avLst>
          </a:prstGeom>
          <a:solidFill>
            <a:srgbClr val="EEEEEE"/>
          </a:solidFill>
          <a:ln>
            <a:noFill/>
          </a:ln>
          <a:effectLst/>
          <a:extLs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Title 26">
            <a:extLst>
              <a:ext uri="{FF2B5EF4-FFF2-40B4-BE49-F238E27FC236}">
                <a16:creationId xmlns:a16="http://schemas.microsoft.com/office/drawing/2014/main" id="{01AEE0CA-C6CF-CD4B-B7DA-D83D8FE98BFF}"/>
              </a:ext>
            </a:extLst>
          </p:cNvPr>
          <p:cNvSpPr>
            <a:spLocks noGrp="1"/>
          </p:cNvSpPr>
          <p:nvPr>
            <p:ph type="title"/>
          </p:nvPr>
        </p:nvSpPr>
        <p:spPr>
          <a:xfrm>
            <a:off x="274638" y="0"/>
            <a:ext cx="8694539" cy="966827"/>
          </a:xfrm>
        </p:spPr>
        <p:txBody>
          <a:bodyPr/>
          <a:lstStyle/>
          <a:p>
            <a:r>
              <a:rPr lang="en-US" dirty="0"/>
              <a:t>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9E89E43-BDAE-0D45-94A6-5D38D3E54FE4}"/>
              </a:ext>
            </a:extLst>
          </p:cNvPr>
          <p:cNvSpPr>
            <a:spLocks noGrp="1"/>
          </p:cNvSpPr>
          <p:nvPr>
            <p:ph type="sldNum" idx="12"/>
          </p:nvPr>
        </p:nvSpPr>
        <p:spPr/>
        <p:txBody>
          <a:bodyPr/>
          <a:lstStyle/>
          <a:p>
            <a:fld id="{736AC654-FBD9-EB46-A79B-11648CB6A4E1}" type="slidenum">
              <a:rPr lang="en-US" altLang="en-US"/>
              <a:pPr/>
              <a:t>64</a:t>
            </a:fld>
            <a:endParaRPr lang="en-US" altLang="en-US"/>
          </a:p>
        </p:txBody>
      </p:sp>
      <p:pic>
        <p:nvPicPr>
          <p:cNvPr id="79874" name="Picture 2">
            <a:extLst>
              <a:ext uri="{FF2B5EF4-FFF2-40B4-BE49-F238E27FC236}">
                <a16:creationId xmlns:a16="http://schemas.microsoft.com/office/drawing/2014/main" id="{A0D17A41-D77F-8C4A-8724-38CD9375F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itle 26">
            <a:extLst>
              <a:ext uri="{FF2B5EF4-FFF2-40B4-BE49-F238E27FC236}">
                <a16:creationId xmlns:a16="http://schemas.microsoft.com/office/drawing/2014/main" id="{12A3DE1C-8858-F54A-9470-8BFD0CA2B098}"/>
              </a:ext>
            </a:extLst>
          </p:cNvPr>
          <p:cNvSpPr>
            <a:spLocks noGrp="1"/>
          </p:cNvSpPr>
          <p:nvPr>
            <p:ph type="title"/>
          </p:nvPr>
        </p:nvSpPr>
        <p:spPr>
          <a:xfrm>
            <a:off x="274638" y="0"/>
            <a:ext cx="8694539" cy="966827"/>
          </a:xfrm>
        </p:spPr>
        <p:txBody>
          <a:bodyPr/>
          <a:lstStyle/>
          <a:p>
            <a:r>
              <a:rPr lang="en-US" dirty="0"/>
              <a:t>Policy Iteration</a:t>
            </a:r>
          </a:p>
        </p:txBody>
      </p:sp>
      <p:sp>
        <p:nvSpPr>
          <p:cNvPr id="7" name="Freeform 6">
            <a:extLst>
              <a:ext uri="{FF2B5EF4-FFF2-40B4-BE49-F238E27FC236}">
                <a16:creationId xmlns:a16="http://schemas.microsoft.com/office/drawing/2014/main" id="{F81C5DEC-5D77-7640-A376-B86E68C3E3A2}"/>
              </a:ext>
            </a:extLst>
          </p:cNvPr>
          <p:cNvSpPr/>
          <p:nvPr/>
        </p:nvSpPr>
        <p:spPr>
          <a:xfrm flipV="1">
            <a:off x="5577840" y="5116013"/>
            <a:ext cx="3809742" cy="740779"/>
          </a:xfrm>
          <a:custGeom>
            <a:avLst>
              <a:gd name="f0" fmla="val -404"/>
              <a:gd name="f1" fmla="val -1713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8" name="Group 7" descr="22§display§\pi(s) \leftarrow \arg\max_{a} Q^\pi(s,a)§svg§600§FALSE" title="TexMaths">
            <a:extLst>
              <a:ext uri="{FF2B5EF4-FFF2-40B4-BE49-F238E27FC236}">
                <a16:creationId xmlns:a16="http://schemas.microsoft.com/office/drawing/2014/main" id="{7CB095EC-6389-154E-B18C-846561DA0436}"/>
              </a:ext>
            </a:extLst>
          </p:cNvPr>
          <p:cNvGrpSpPr/>
          <p:nvPr/>
        </p:nvGrpSpPr>
        <p:grpSpPr>
          <a:xfrm>
            <a:off x="5942880" y="5335933"/>
            <a:ext cx="3215520" cy="423706"/>
            <a:chOff x="5942880" y="4754879"/>
            <a:chExt cx="3624120" cy="472321"/>
          </a:xfrm>
        </p:grpSpPr>
        <p:sp>
          <p:nvSpPr>
            <p:cNvPr id="9" name="Freeform 8">
              <a:extLst>
                <a:ext uri="{FF2B5EF4-FFF2-40B4-BE49-F238E27FC236}">
                  <a16:creationId xmlns:a16="http://schemas.microsoft.com/office/drawing/2014/main" id="{8F6DF97A-21D1-AD4E-81F5-C8F69427BED2}"/>
                </a:ext>
              </a:extLst>
            </p:cNvPr>
            <p:cNvSpPr/>
            <p:nvPr/>
          </p:nvSpPr>
          <p:spPr>
            <a:xfrm>
              <a:off x="5942880" y="4865760"/>
              <a:ext cx="188280" cy="154080"/>
            </a:xfrm>
            <a:custGeom>
              <a:avLst/>
              <a:gdLst/>
              <a:ahLst/>
              <a:cxnLst>
                <a:cxn ang="3cd4">
                  <a:pos x="hc" y="t"/>
                </a:cxn>
                <a:cxn ang="cd2">
                  <a:pos x="l" y="vc"/>
                </a:cxn>
                <a:cxn ang="cd4">
                  <a:pos x="hc" y="b"/>
                </a:cxn>
                <a:cxn ang="0">
                  <a:pos x="r" y="vc"/>
                </a:cxn>
              </a:cxnLst>
              <a:rect l="l" t="t" r="r" b="b"/>
              <a:pathLst>
                <a:path w="524" h="429">
                  <a:moveTo>
                    <a:pt x="231" y="57"/>
                  </a:moveTo>
                  <a:lnTo>
                    <a:pt x="341" y="57"/>
                  </a:lnTo>
                  <a:cubicBezTo>
                    <a:pt x="308" y="200"/>
                    <a:pt x="299" y="242"/>
                    <a:pt x="299" y="308"/>
                  </a:cubicBezTo>
                  <a:cubicBezTo>
                    <a:pt x="299" y="321"/>
                    <a:pt x="299" y="347"/>
                    <a:pt x="308" y="380"/>
                  </a:cubicBezTo>
                  <a:cubicBezTo>
                    <a:pt x="317" y="424"/>
                    <a:pt x="328" y="429"/>
                    <a:pt x="343" y="429"/>
                  </a:cubicBezTo>
                  <a:cubicBezTo>
                    <a:pt x="363" y="429"/>
                    <a:pt x="383" y="411"/>
                    <a:pt x="383" y="391"/>
                  </a:cubicBezTo>
                  <a:cubicBezTo>
                    <a:pt x="383" y="387"/>
                    <a:pt x="383" y="385"/>
                    <a:pt x="376" y="372"/>
                  </a:cubicBezTo>
                  <a:cubicBezTo>
                    <a:pt x="348" y="301"/>
                    <a:pt x="348" y="238"/>
                    <a:pt x="348" y="211"/>
                  </a:cubicBezTo>
                  <a:cubicBezTo>
                    <a:pt x="348" y="158"/>
                    <a:pt x="354" y="108"/>
                    <a:pt x="365" y="57"/>
                  </a:cubicBezTo>
                  <a:lnTo>
                    <a:pt x="477" y="57"/>
                  </a:lnTo>
                  <a:cubicBezTo>
                    <a:pt x="488" y="57"/>
                    <a:pt x="524" y="57"/>
                    <a:pt x="524" y="24"/>
                  </a:cubicBezTo>
                  <a:cubicBezTo>
                    <a:pt x="524"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0"/>
                  </a:cubicBezTo>
                  <a:cubicBezTo>
                    <a:pt x="75" y="394"/>
                    <a:pt x="75" y="396"/>
                    <a:pt x="75" y="402"/>
                  </a:cubicBezTo>
                  <a:cubicBezTo>
                    <a:pt x="75" y="422"/>
                    <a:pt x="90" y="429"/>
                    <a:pt x="101" y="429"/>
                  </a:cubicBezTo>
                  <a:cubicBezTo>
                    <a:pt x="132" y="429"/>
                    <a:pt x="139" y="402"/>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9B7E32D4-3763-3A45-9918-49CBCA8AE77D}"/>
                </a:ext>
              </a:extLst>
            </p:cNvPr>
            <p:cNvSpPr/>
            <p:nvPr/>
          </p:nvSpPr>
          <p:spPr>
            <a:xfrm>
              <a:off x="6178320" y="475487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2"/>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7EA94A72-C883-F44B-BFDF-2ED850ECD3A1}"/>
                </a:ext>
              </a:extLst>
            </p:cNvPr>
            <p:cNvSpPr/>
            <p:nvPr/>
          </p:nvSpPr>
          <p:spPr>
            <a:xfrm>
              <a:off x="6296399" y="486180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6"/>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4E01E30A-ABA7-954B-8B38-B0C418B4DD15}"/>
                </a:ext>
              </a:extLst>
            </p:cNvPr>
            <p:cNvSpPr/>
            <p:nvPr/>
          </p:nvSpPr>
          <p:spPr>
            <a:xfrm>
              <a:off x="6460920" y="475487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92EF6BA9-0DC1-0F40-9ABA-A8C44410ED2B}"/>
                </a:ext>
              </a:extLst>
            </p:cNvPr>
            <p:cNvSpPr/>
            <p:nvPr/>
          </p:nvSpPr>
          <p:spPr>
            <a:xfrm>
              <a:off x="6691320" y="4838040"/>
              <a:ext cx="309240" cy="181800"/>
            </a:xfrm>
            <a:custGeom>
              <a:avLst/>
              <a:gdLst/>
              <a:ahLst/>
              <a:cxnLst>
                <a:cxn ang="3cd4">
                  <a:pos x="hc" y="t"/>
                </a:cxn>
                <a:cxn ang="cd2">
                  <a:pos x="l" y="vc"/>
                </a:cxn>
                <a:cxn ang="cd4">
                  <a:pos x="hc" y="b"/>
                </a:cxn>
                <a:cxn ang="0">
                  <a:pos x="r" y="vc"/>
                </a:cxn>
              </a:cxnLst>
              <a:rect l="l" t="t" r="r" b="b"/>
              <a:pathLst>
                <a:path w="860" h="506">
                  <a:moveTo>
                    <a:pt x="825" y="273"/>
                  </a:moveTo>
                  <a:cubicBezTo>
                    <a:pt x="843" y="273"/>
                    <a:pt x="860" y="273"/>
                    <a:pt x="860" y="253"/>
                  </a:cubicBezTo>
                  <a:cubicBezTo>
                    <a:pt x="860" y="233"/>
                    <a:pt x="843" y="233"/>
                    <a:pt x="825" y="233"/>
                  </a:cubicBezTo>
                  <a:lnTo>
                    <a:pt x="106" y="233"/>
                  </a:lnTo>
                  <a:cubicBezTo>
                    <a:pt x="158" y="194"/>
                    <a:pt x="185" y="154"/>
                    <a:pt x="194" y="141"/>
                  </a:cubicBezTo>
                  <a:cubicBezTo>
                    <a:pt x="235" y="75"/>
                    <a:pt x="244" y="13"/>
                    <a:pt x="244" y="11"/>
                  </a:cubicBezTo>
                  <a:cubicBezTo>
                    <a:pt x="244" y="0"/>
                    <a:pt x="233" y="0"/>
                    <a:pt x="224" y="0"/>
                  </a:cubicBezTo>
                  <a:cubicBezTo>
                    <a:pt x="209" y="0"/>
                    <a:pt x="207" y="2"/>
                    <a:pt x="202" y="20"/>
                  </a:cubicBezTo>
                  <a:cubicBezTo>
                    <a:pt x="180" y="114"/>
                    <a:pt x="123" y="196"/>
                    <a:pt x="15" y="240"/>
                  </a:cubicBezTo>
                  <a:cubicBezTo>
                    <a:pt x="4" y="244"/>
                    <a:pt x="0" y="246"/>
                    <a:pt x="0" y="253"/>
                  </a:cubicBezTo>
                  <a:cubicBezTo>
                    <a:pt x="0" y="260"/>
                    <a:pt x="4" y="262"/>
                    <a:pt x="15" y="266"/>
                  </a:cubicBezTo>
                  <a:cubicBezTo>
                    <a:pt x="114" y="308"/>
                    <a:pt x="180" y="383"/>
                    <a:pt x="205" y="493"/>
                  </a:cubicBezTo>
                  <a:cubicBezTo>
                    <a:pt x="207" y="504"/>
                    <a:pt x="209" y="506"/>
                    <a:pt x="224" y="506"/>
                  </a:cubicBezTo>
                  <a:cubicBezTo>
                    <a:pt x="233" y="506"/>
                    <a:pt x="244" y="506"/>
                    <a:pt x="244" y="495"/>
                  </a:cubicBezTo>
                  <a:cubicBezTo>
                    <a:pt x="244" y="493"/>
                    <a:pt x="235" y="431"/>
                    <a:pt x="196" y="367"/>
                  </a:cubicBezTo>
                  <a:cubicBezTo>
                    <a:pt x="176" y="339"/>
                    <a:pt x="147" y="304"/>
                    <a:pt x="106" y="2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97FFA614-234A-AB4B-B5D9-839FB68C4A82}"/>
                </a:ext>
              </a:extLst>
            </p:cNvPr>
            <p:cNvSpPr/>
            <p:nvPr/>
          </p:nvSpPr>
          <p:spPr>
            <a:xfrm>
              <a:off x="7130160" y="4859280"/>
              <a:ext cx="157320" cy="160200"/>
            </a:xfrm>
            <a:custGeom>
              <a:avLst/>
              <a:gdLst/>
              <a:ahLst/>
              <a:cxnLst>
                <a:cxn ang="3cd4">
                  <a:pos x="hc" y="t"/>
                </a:cxn>
                <a:cxn ang="cd2">
                  <a:pos x="l" y="vc"/>
                </a:cxn>
                <a:cxn ang="cd4">
                  <a:pos x="hc" y="b"/>
                </a:cxn>
                <a:cxn ang="0">
                  <a:pos x="r" y="vc"/>
                </a:cxn>
              </a:cxnLst>
              <a:rect l="l" t="t" r="r" b="b"/>
              <a:pathLst>
                <a:path w="438" h="446">
                  <a:moveTo>
                    <a:pt x="284" y="361"/>
                  </a:moveTo>
                  <a:cubicBezTo>
                    <a:pt x="286" y="400"/>
                    <a:pt x="312" y="440"/>
                    <a:pt x="359" y="440"/>
                  </a:cubicBezTo>
                  <a:cubicBezTo>
                    <a:pt x="378" y="440"/>
                    <a:pt x="438" y="427"/>
                    <a:pt x="438" y="347"/>
                  </a:cubicBezTo>
                  <a:lnTo>
                    <a:pt x="438" y="295"/>
                  </a:lnTo>
                  <a:lnTo>
                    <a:pt x="414" y="295"/>
                  </a:lnTo>
                  <a:lnTo>
                    <a:pt x="414" y="347"/>
                  </a:lnTo>
                  <a:cubicBezTo>
                    <a:pt x="414" y="405"/>
                    <a:pt x="389" y="411"/>
                    <a:pt x="378" y="411"/>
                  </a:cubicBezTo>
                  <a:cubicBezTo>
                    <a:pt x="348" y="411"/>
                    <a:pt x="343" y="367"/>
                    <a:pt x="343" y="363"/>
                  </a:cubicBezTo>
                  <a:lnTo>
                    <a:pt x="343" y="167"/>
                  </a:lnTo>
                  <a:cubicBezTo>
                    <a:pt x="343" y="128"/>
                    <a:pt x="343" y="90"/>
                    <a:pt x="308" y="53"/>
                  </a:cubicBezTo>
                  <a:cubicBezTo>
                    <a:pt x="271" y="15"/>
                    <a:pt x="222" y="0"/>
                    <a:pt x="176" y="0"/>
                  </a:cubicBezTo>
                  <a:cubicBezTo>
                    <a:pt x="95" y="0"/>
                    <a:pt x="29" y="46"/>
                    <a:pt x="29" y="110"/>
                  </a:cubicBezTo>
                  <a:cubicBezTo>
                    <a:pt x="29" y="139"/>
                    <a:pt x="48" y="156"/>
                    <a:pt x="73" y="156"/>
                  </a:cubicBezTo>
                  <a:cubicBezTo>
                    <a:pt x="101"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6"/>
                    <a:pt x="156" y="446"/>
                  </a:cubicBezTo>
                  <a:cubicBezTo>
                    <a:pt x="220" y="446"/>
                    <a:pt x="264" y="407"/>
                    <a:pt x="284" y="361"/>
                  </a:cubicBezTo>
                  <a:close/>
                  <a:moveTo>
                    <a:pt x="275" y="202"/>
                  </a:moveTo>
                  <a:lnTo>
                    <a:pt x="275" y="299"/>
                  </a:lnTo>
                  <a:cubicBezTo>
                    <a:pt x="275" y="391"/>
                    <a:pt x="207" y="424"/>
                    <a:pt x="163" y="424"/>
                  </a:cubicBezTo>
                  <a:cubicBezTo>
                    <a:pt x="114" y="424"/>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C5849EA0-2C77-E046-8678-4EEACFDDA0DB}"/>
                </a:ext>
              </a:extLst>
            </p:cNvPr>
            <p:cNvSpPr/>
            <p:nvPr/>
          </p:nvSpPr>
          <p:spPr>
            <a:xfrm>
              <a:off x="7298999" y="4861800"/>
              <a:ext cx="117720" cy="154080"/>
            </a:xfrm>
            <a:custGeom>
              <a:avLst/>
              <a:gdLst/>
              <a:ahLst/>
              <a:cxnLst>
                <a:cxn ang="3cd4">
                  <a:pos x="hc" y="t"/>
                </a:cxn>
                <a:cxn ang="cd2">
                  <a:pos x="l" y="vc"/>
                </a:cxn>
                <a:cxn ang="cd4">
                  <a:pos x="hc" y="b"/>
                </a:cxn>
                <a:cxn ang="0">
                  <a:pos x="r" y="vc"/>
                </a:cxn>
              </a:cxnLst>
              <a:rect l="l" t="t" r="r" b="b"/>
              <a:pathLst>
                <a:path w="328" h="429">
                  <a:moveTo>
                    <a:pt x="134" y="108"/>
                  </a:moveTo>
                  <a:lnTo>
                    <a:pt x="134" y="0"/>
                  </a:lnTo>
                  <a:lnTo>
                    <a:pt x="0" y="11"/>
                  </a:lnTo>
                  <a:lnTo>
                    <a:pt x="0" y="42"/>
                  </a:lnTo>
                  <a:cubicBezTo>
                    <a:pt x="68" y="42"/>
                    <a:pt x="75" y="48"/>
                    <a:pt x="75" y="95"/>
                  </a:cubicBezTo>
                  <a:lnTo>
                    <a:pt x="75" y="356"/>
                  </a:lnTo>
                  <a:cubicBezTo>
                    <a:pt x="75" y="398"/>
                    <a:pt x="66" y="398"/>
                    <a:pt x="0" y="398"/>
                  </a:cubicBezTo>
                  <a:lnTo>
                    <a:pt x="0" y="429"/>
                  </a:lnTo>
                  <a:cubicBezTo>
                    <a:pt x="37" y="429"/>
                    <a:pt x="84" y="427"/>
                    <a:pt x="110" y="427"/>
                  </a:cubicBezTo>
                  <a:cubicBezTo>
                    <a:pt x="150" y="427"/>
                    <a:pt x="196" y="427"/>
                    <a:pt x="235" y="429"/>
                  </a:cubicBezTo>
                  <a:lnTo>
                    <a:pt x="235" y="398"/>
                  </a:lnTo>
                  <a:lnTo>
                    <a:pt x="213" y="398"/>
                  </a:lnTo>
                  <a:cubicBezTo>
                    <a:pt x="143" y="398"/>
                    <a:pt x="141" y="389"/>
                    <a:pt x="141" y="354"/>
                  </a:cubicBezTo>
                  <a:lnTo>
                    <a:pt x="141" y="205"/>
                  </a:lnTo>
                  <a:cubicBezTo>
                    <a:pt x="141" y="108"/>
                    <a:pt x="180" y="22"/>
                    <a:pt x="255" y="22"/>
                  </a:cubicBezTo>
                  <a:cubicBezTo>
                    <a:pt x="262" y="22"/>
                    <a:pt x="264" y="22"/>
                    <a:pt x="266" y="22"/>
                  </a:cubicBezTo>
                  <a:cubicBezTo>
                    <a:pt x="262" y="24"/>
                    <a:pt x="244" y="35"/>
                    <a:pt x="244" y="59"/>
                  </a:cubicBezTo>
                  <a:cubicBezTo>
                    <a:pt x="244" y="88"/>
                    <a:pt x="264" y="101"/>
                    <a:pt x="286" y="101"/>
                  </a:cubicBezTo>
                  <a:cubicBezTo>
                    <a:pt x="304" y="101"/>
                    <a:pt x="328" y="90"/>
                    <a:pt x="328" y="59"/>
                  </a:cubicBezTo>
                  <a:cubicBezTo>
                    <a:pt x="328" y="29"/>
                    <a:pt x="297" y="0"/>
                    <a:pt x="255" y="0"/>
                  </a:cubicBezTo>
                  <a:cubicBezTo>
                    <a:pt x="185" y="0"/>
                    <a:pt x="150" y="66"/>
                    <a:pt x="134" y="1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C0048C31-3BEF-214D-9CEF-8A3B00504B2F}"/>
                </a:ext>
              </a:extLst>
            </p:cNvPr>
            <p:cNvSpPr/>
            <p:nvPr/>
          </p:nvSpPr>
          <p:spPr>
            <a:xfrm>
              <a:off x="7434360" y="4857840"/>
              <a:ext cx="159480" cy="230040"/>
            </a:xfrm>
            <a:custGeom>
              <a:avLst/>
              <a:gdLst/>
              <a:ahLst/>
              <a:cxnLst>
                <a:cxn ang="3cd4">
                  <a:pos x="hc" y="t"/>
                </a:cxn>
                <a:cxn ang="cd2">
                  <a:pos x="l" y="vc"/>
                </a:cxn>
                <a:cxn ang="cd4">
                  <a:pos x="hc" y="b"/>
                </a:cxn>
                <a:cxn ang="0">
                  <a:pos x="r" y="vc"/>
                </a:cxn>
              </a:cxnLst>
              <a:rect l="l" t="t" r="r" b="b"/>
              <a:pathLst>
                <a:path w="444" h="640">
                  <a:moveTo>
                    <a:pt x="189" y="273"/>
                  </a:moveTo>
                  <a:cubicBezTo>
                    <a:pt x="103" y="273"/>
                    <a:pt x="103" y="176"/>
                    <a:pt x="103" y="154"/>
                  </a:cubicBezTo>
                  <a:cubicBezTo>
                    <a:pt x="103" y="128"/>
                    <a:pt x="106" y="97"/>
                    <a:pt x="119" y="73"/>
                  </a:cubicBezTo>
                  <a:cubicBezTo>
                    <a:pt x="128" y="59"/>
                    <a:pt x="150" y="33"/>
                    <a:pt x="189" y="33"/>
                  </a:cubicBezTo>
                  <a:cubicBezTo>
                    <a:pt x="273" y="33"/>
                    <a:pt x="273" y="130"/>
                    <a:pt x="273" y="152"/>
                  </a:cubicBezTo>
                  <a:cubicBezTo>
                    <a:pt x="273" y="178"/>
                    <a:pt x="273" y="209"/>
                    <a:pt x="257" y="233"/>
                  </a:cubicBezTo>
                  <a:cubicBezTo>
                    <a:pt x="249" y="246"/>
                    <a:pt x="227" y="273"/>
                    <a:pt x="189" y="273"/>
                  </a:cubicBezTo>
                  <a:close/>
                  <a:moveTo>
                    <a:pt x="75" y="310"/>
                  </a:moveTo>
                  <a:cubicBezTo>
                    <a:pt x="75" y="306"/>
                    <a:pt x="75" y="284"/>
                    <a:pt x="92" y="264"/>
                  </a:cubicBezTo>
                  <a:cubicBezTo>
                    <a:pt x="130" y="293"/>
                    <a:pt x="169" y="295"/>
                    <a:pt x="189" y="295"/>
                  </a:cubicBezTo>
                  <a:cubicBezTo>
                    <a:pt x="279" y="295"/>
                    <a:pt x="345" y="229"/>
                    <a:pt x="345" y="154"/>
                  </a:cubicBezTo>
                  <a:cubicBezTo>
                    <a:pt x="345" y="117"/>
                    <a:pt x="330" y="81"/>
                    <a:pt x="306" y="59"/>
                  </a:cubicBezTo>
                  <a:cubicBezTo>
                    <a:pt x="341" y="26"/>
                    <a:pt x="376" y="22"/>
                    <a:pt x="394" y="22"/>
                  </a:cubicBezTo>
                  <a:cubicBezTo>
                    <a:pt x="396" y="22"/>
                    <a:pt x="400" y="22"/>
                    <a:pt x="403" y="22"/>
                  </a:cubicBezTo>
                  <a:cubicBezTo>
                    <a:pt x="392" y="26"/>
                    <a:pt x="387" y="37"/>
                    <a:pt x="387" y="48"/>
                  </a:cubicBezTo>
                  <a:cubicBezTo>
                    <a:pt x="387" y="66"/>
                    <a:pt x="400" y="77"/>
                    <a:pt x="416" y="77"/>
                  </a:cubicBezTo>
                  <a:cubicBezTo>
                    <a:pt x="425" y="77"/>
                    <a:pt x="444" y="70"/>
                    <a:pt x="444" y="48"/>
                  </a:cubicBezTo>
                  <a:cubicBezTo>
                    <a:pt x="444" y="31"/>
                    <a:pt x="431" y="0"/>
                    <a:pt x="394" y="0"/>
                  </a:cubicBezTo>
                  <a:cubicBezTo>
                    <a:pt x="374" y="0"/>
                    <a:pt x="332" y="7"/>
                    <a:pt x="290" y="46"/>
                  </a:cubicBezTo>
                  <a:cubicBezTo>
                    <a:pt x="251" y="13"/>
                    <a:pt x="209" y="11"/>
                    <a:pt x="189" y="11"/>
                  </a:cubicBezTo>
                  <a:cubicBezTo>
                    <a:pt x="99" y="11"/>
                    <a:pt x="31" y="77"/>
                    <a:pt x="31" y="152"/>
                  </a:cubicBezTo>
                  <a:cubicBezTo>
                    <a:pt x="31" y="196"/>
                    <a:pt x="53" y="231"/>
                    <a:pt x="77" y="253"/>
                  </a:cubicBezTo>
                  <a:cubicBezTo>
                    <a:pt x="64" y="266"/>
                    <a:pt x="46" y="299"/>
                    <a:pt x="46" y="332"/>
                  </a:cubicBezTo>
                  <a:cubicBezTo>
                    <a:pt x="46" y="363"/>
                    <a:pt x="59" y="400"/>
                    <a:pt x="90" y="418"/>
                  </a:cubicBezTo>
                  <a:cubicBezTo>
                    <a:pt x="31" y="435"/>
                    <a:pt x="0" y="477"/>
                    <a:pt x="0" y="517"/>
                  </a:cubicBezTo>
                  <a:cubicBezTo>
                    <a:pt x="0" y="585"/>
                    <a:pt x="97" y="640"/>
                    <a:pt x="216" y="640"/>
                  </a:cubicBezTo>
                  <a:cubicBezTo>
                    <a:pt x="330" y="640"/>
                    <a:pt x="431" y="589"/>
                    <a:pt x="431" y="515"/>
                  </a:cubicBezTo>
                  <a:cubicBezTo>
                    <a:pt x="431" y="479"/>
                    <a:pt x="416" y="431"/>
                    <a:pt x="367" y="402"/>
                  </a:cubicBezTo>
                  <a:cubicBezTo>
                    <a:pt x="315" y="376"/>
                    <a:pt x="260" y="376"/>
                    <a:pt x="200" y="376"/>
                  </a:cubicBezTo>
                  <a:cubicBezTo>
                    <a:pt x="176" y="376"/>
                    <a:pt x="134" y="376"/>
                    <a:pt x="128" y="376"/>
                  </a:cubicBezTo>
                  <a:cubicBezTo>
                    <a:pt x="97" y="372"/>
                    <a:pt x="75" y="341"/>
                    <a:pt x="75" y="310"/>
                  </a:cubicBezTo>
                  <a:close/>
                  <a:moveTo>
                    <a:pt x="216" y="616"/>
                  </a:moveTo>
                  <a:cubicBezTo>
                    <a:pt x="117" y="616"/>
                    <a:pt x="51" y="567"/>
                    <a:pt x="51" y="517"/>
                  </a:cubicBezTo>
                  <a:cubicBezTo>
                    <a:pt x="51" y="471"/>
                    <a:pt x="88" y="435"/>
                    <a:pt x="130" y="433"/>
                  </a:cubicBezTo>
                  <a:lnTo>
                    <a:pt x="187" y="433"/>
                  </a:lnTo>
                  <a:cubicBezTo>
                    <a:pt x="271" y="433"/>
                    <a:pt x="381" y="433"/>
                    <a:pt x="381" y="517"/>
                  </a:cubicBezTo>
                  <a:cubicBezTo>
                    <a:pt x="381" y="567"/>
                    <a:pt x="310" y="616"/>
                    <a:pt x="216"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CCAE0842-3873-8C47-9112-56C31E167955}"/>
                </a:ext>
              </a:extLst>
            </p:cNvPr>
            <p:cNvSpPr/>
            <p:nvPr/>
          </p:nvSpPr>
          <p:spPr>
            <a:xfrm>
              <a:off x="7673400" y="4861800"/>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6"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71" y="398"/>
                  </a:cubicBezTo>
                  <a:lnTo>
                    <a:pt x="271"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5" y="22"/>
                    <a:pt x="614" y="75"/>
                    <a:pt x="614" y="130"/>
                  </a:cubicBezTo>
                  <a:lnTo>
                    <a:pt x="614" y="356"/>
                  </a:lnTo>
                  <a:cubicBezTo>
                    <a:pt x="614" y="398"/>
                    <a:pt x="605" y="398"/>
                    <a:pt x="539" y="398"/>
                  </a:cubicBezTo>
                  <a:lnTo>
                    <a:pt x="539" y="429"/>
                  </a:lnTo>
                  <a:cubicBezTo>
                    <a:pt x="572" y="429"/>
                    <a:pt x="623" y="427"/>
                    <a:pt x="649" y="427"/>
                  </a:cubicBezTo>
                  <a:cubicBezTo>
                    <a:pt x="673" y="427"/>
                    <a:pt x="724" y="429"/>
                    <a:pt x="757" y="429"/>
                  </a:cubicBezTo>
                  <a:lnTo>
                    <a:pt x="757" y="398"/>
                  </a:lnTo>
                  <a:cubicBezTo>
                    <a:pt x="706" y="398"/>
                    <a:pt x="682" y="398"/>
                    <a:pt x="682" y="369"/>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3F80C2A-42F1-0A42-9027-82F312047A37}"/>
                </a:ext>
              </a:extLst>
            </p:cNvPr>
            <p:cNvSpPr/>
            <p:nvPr/>
          </p:nvSpPr>
          <p:spPr>
            <a:xfrm>
              <a:off x="7965720" y="4859280"/>
              <a:ext cx="157320" cy="160200"/>
            </a:xfrm>
            <a:custGeom>
              <a:avLst/>
              <a:gdLst/>
              <a:ahLst/>
              <a:cxnLst>
                <a:cxn ang="3cd4">
                  <a:pos x="hc" y="t"/>
                </a:cxn>
                <a:cxn ang="cd2">
                  <a:pos x="l" y="vc"/>
                </a:cxn>
                <a:cxn ang="cd4">
                  <a:pos x="hc" y="b"/>
                </a:cxn>
                <a:cxn ang="0">
                  <a:pos x="r" y="vc"/>
                </a:cxn>
              </a:cxnLst>
              <a:rect l="l" t="t" r="r" b="b"/>
              <a:pathLst>
                <a:path w="438" h="446">
                  <a:moveTo>
                    <a:pt x="282" y="361"/>
                  </a:moveTo>
                  <a:cubicBezTo>
                    <a:pt x="286" y="400"/>
                    <a:pt x="312" y="440"/>
                    <a:pt x="359" y="440"/>
                  </a:cubicBezTo>
                  <a:cubicBezTo>
                    <a:pt x="378" y="440"/>
                    <a:pt x="438" y="427"/>
                    <a:pt x="438" y="347"/>
                  </a:cubicBezTo>
                  <a:lnTo>
                    <a:pt x="438" y="295"/>
                  </a:lnTo>
                  <a:lnTo>
                    <a:pt x="414" y="295"/>
                  </a:lnTo>
                  <a:lnTo>
                    <a:pt x="414" y="347"/>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6"/>
                    <a:pt x="156" y="446"/>
                  </a:cubicBezTo>
                  <a:cubicBezTo>
                    <a:pt x="220" y="446"/>
                    <a:pt x="264" y="407"/>
                    <a:pt x="282" y="361"/>
                  </a:cubicBezTo>
                  <a:close/>
                  <a:moveTo>
                    <a:pt x="275" y="202"/>
                  </a:moveTo>
                  <a:lnTo>
                    <a:pt x="275" y="299"/>
                  </a:lnTo>
                  <a:cubicBezTo>
                    <a:pt x="275" y="391"/>
                    <a:pt x="207" y="424"/>
                    <a:pt x="163" y="424"/>
                  </a:cubicBezTo>
                  <a:cubicBezTo>
                    <a:pt x="114" y="424"/>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65B87E2E-1C41-8F4E-8699-DAAA7620AE0F}"/>
                </a:ext>
              </a:extLst>
            </p:cNvPr>
            <p:cNvSpPr/>
            <p:nvPr/>
          </p:nvSpPr>
          <p:spPr>
            <a:xfrm>
              <a:off x="8128799" y="486576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3"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8"/>
                  </a:cubicBezTo>
                  <a:cubicBezTo>
                    <a:pt x="145" y="336"/>
                    <a:pt x="174" y="306"/>
                    <a:pt x="231" y="235"/>
                  </a:cubicBezTo>
                  <a:lnTo>
                    <a:pt x="306" y="332"/>
                  </a:lnTo>
                  <a:cubicBezTo>
                    <a:pt x="315" y="343"/>
                    <a:pt x="326" y="358"/>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D23DCA30-5DF6-8F40-BC6D-380FA3C46826}"/>
                </a:ext>
              </a:extLst>
            </p:cNvPr>
            <p:cNvSpPr/>
            <p:nvPr/>
          </p:nvSpPr>
          <p:spPr>
            <a:xfrm>
              <a:off x="7926120" y="511668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1"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299"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299" y="37"/>
                    <a:pt x="299" y="35"/>
                  </a:cubicBezTo>
                  <a:cubicBezTo>
                    <a:pt x="299"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2"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49BF77BD-8EC0-C444-A38A-77B036630ABC}"/>
                </a:ext>
              </a:extLst>
            </p:cNvPr>
            <p:cNvSpPr/>
            <p:nvPr/>
          </p:nvSpPr>
          <p:spPr>
            <a:xfrm>
              <a:off x="8385480" y="477072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6"/>
                    <a:pt x="671" y="260"/>
                  </a:cubicBezTo>
                  <a:cubicBezTo>
                    <a:pt x="671" y="106"/>
                    <a:pt x="568" y="0"/>
                    <a:pt x="422" y="0"/>
                  </a:cubicBezTo>
                  <a:cubicBezTo>
                    <a:pt x="213" y="0"/>
                    <a:pt x="0" y="220"/>
                    <a:pt x="0" y="446"/>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7" y="587"/>
                    <a:pt x="187" y="638"/>
                  </a:cubicBezTo>
                  <a:cubicBezTo>
                    <a:pt x="187"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9D8DB558-2BBC-7D45-BB5A-CD5392A1987D}"/>
                </a:ext>
              </a:extLst>
            </p:cNvPr>
            <p:cNvSpPr/>
            <p:nvPr/>
          </p:nvSpPr>
          <p:spPr>
            <a:xfrm>
              <a:off x="8653320" y="4766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B5DE9B18-1179-134E-B9DF-A6A008C2BC46}"/>
                </a:ext>
              </a:extLst>
            </p:cNvPr>
            <p:cNvSpPr/>
            <p:nvPr/>
          </p:nvSpPr>
          <p:spPr>
            <a:xfrm>
              <a:off x="8865360" y="475487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2"/>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B6D3AC9-9486-A94E-B00A-BAB53464B32A}"/>
                </a:ext>
              </a:extLst>
            </p:cNvPr>
            <p:cNvSpPr/>
            <p:nvPr/>
          </p:nvSpPr>
          <p:spPr>
            <a:xfrm>
              <a:off x="8984160" y="486180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6"/>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D3031F9F-D38D-B849-8164-E500159D61A2}"/>
                </a:ext>
              </a:extLst>
            </p:cNvPr>
            <p:cNvSpPr/>
            <p:nvPr/>
          </p:nvSpPr>
          <p:spPr>
            <a:xfrm>
              <a:off x="9158400" y="49788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EBC29598-CAB9-004F-BE10-AA542AD9A4DF}"/>
                </a:ext>
              </a:extLst>
            </p:cNvPr>
            <p:cNvSpPr/>
            <p:nvPr/>
          </p:nvSpPr>
          <p:spPr>
            <a:xfrm>
              <a:off x="9296280" y="486180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5"/>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2"/>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D6380847-DC11-864E-B000-E23DF8580122}"/>
                </a:ext>
              </a:extLst>
            </p:cNvPr>
            <p:cNvSpPr/>
            <p:nvPr/>
          </p:nvSpPr>
          <p:spPr>
            <a:xfrm>
              <a:off x="9485640" y="475487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2F7C638-5231-BC42-97E1-D6A598C0DB7D}"/>
              </a:ext>
            </a:extLst>
          </p:cNvPr>
          <p:cNvSpPr>
            <a:spLocks noGrp="1"/>
          </p:cNvSpPr>
          <p:nvPr>
            <p:ph type="sldNum" idx="12"/>
          </p:nvPr>
        </p:nvSpPr>
        <p:spPr/>
        <p:txBody>
          <a:bodyPr/>
          <a:lstStyle/>
          <a:p>
            <a:fld id="{D952BC0B-E0F8-AB45-B4EE-EC9954DD0143}" type="slidenum">
              <a:rPr lang="en-US" altLang="en-US"/>
              <a:pPr/>
              <a:t>65</a:t>
            </a:fld>
            <a:endParaRPr lang="en-US" altLang="en-US"/>
          </a:p>
        </p:txBody>
      </p:sp>
      <p:pic>
        <p:nvPicPr>
          <p:cNvPr id="80898" name="Picture 2">
            <a:extLst>
              <a:ext uri="{FF2B5EF4-FFF2-40B4-BE49-F238E27FC236}">
                <a16:creationId xmlns:a16="http://schemas.microsoft.com/office/drawing/2014/main" id="{F68DF9B8-6969-5A4E-B36D-3E3D0F036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10058400" cy="6692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899" name="Text Box 3">
            <a:extLst>
              <a:ext uri="{FF2B5EF4-FFF2-40B4-BE49-F238E27FC236}">
                <a16:creationId xmlns:a16="http://schemas.microsoft.com/office/drawing/2014/main" id="{0A224BAE-70C8-7142-9880-1DB295330CAA}"/>
              </a:ext>
            </a:extLst>
          </p:cNvPr>
          <p:cNvSpPr txBox="1">
            <a:spLocks noChangeArrowheads="1"/>
          </p:cNvSpPr>
          <p:nvPr/>
        </p:nvSpPr>
        <p:spPr bwMode="auto">
          <a:xfrm>
            <a:off x="6400800" y="2378075"/>
            <a:ext cx="3292475" cy="1096963"/>
          </a:xfrm>
          <a:prstGeom prst="rect">
            <a:avLst/>
          </a:prstGeom>
          <a:noFill/>
          <a:ln w="9144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5720" tIns="118944" rIns="135720" bIns="90720"/>
          <a:lstStyle>
            <a:lvl1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Droid Sans Fallback" charset="0"/>
                <a:cs typeface="Droid Sans Fallback" charset="0"/>
              </a:defRPr>
            </a:lvl9pPr>
          </a:lstStyle>
          <a:p>
            <a:pPr algn="ctr"/>
            <a:r>
              <a:rPr lang="en-US" altLang="en-US" sz="3200" dirty="0"/>
              <a:t>Guaranteed to</a:t>
            </a:r>
            <a:br>
              <a:rPr lang="en-US" altLang="en-US" sz="3200" dirty="0"/>
            </a:br>
            <a:r>
              <a:rPr lang="en-US" altLang="en-US" sz="3200" dirty="0"/>
              <a:t>converge to </a:t>
            </a:r>
            <a:r>
              <a:rPr lang="en-US" altLang="en-US" sz="3200" dirty="0">
                <a:latin typeface="Segoe UI" panose="020B0502040204020203" pitchFamily="34" charset="0"/>
                <a:cs typeface="Segoe UI" panose="020B0502040204020203" pitchFamily="34" charset="0"/>
              </a:rPr>
              <a:t>π</a:t>
            </a:r>
            <a:r>
              <a:rPr lang="en-US" altLang="en-US" sz="3200" dirty="0"/>
              <a:t>*</a:t>
            </a:r>
          </a:p>
        </p:txBody>
      </p:sp>
      <p:sp>
        <p:nvSpPr>
          <p:cNvPr id="6" name="Title 26">
            <a:extLst>
              <a:ext uri="{FF2B5EF4-FFF2-40B4-BE49-F238E27FC236}">
                <a16:creationId xmlns:a16="http://schemas.microsoft.com/office/drawing/2014/main" id="{EBC72A5C-4928-8649-84B3-CB8555B8A428}"/>
              </a:ext>
            </a:extLst>
          </p:cNvPr>
          <p:cNvSpPr>
            <a:spLocks noGrp="1"/>
          </p:cNvSpPr>
          <p:nvPr>
            <p:ph type="title"/>
          </p:nvPr>
        </p:nvSpPr>
        <p:spPr>
          <a:xfrm>
            <a:off x="274638" y="0"/>
            <a:ext cx="8694539" cy="966827"/>
          </a:xfrm>
        </p:spPr>
        <p:txBody>
          <a:bodyPr/>
          <a:lstStyle/>
          <a:p>
            <a:r>
              <a:rPr lang="en-US" dirty="0"/>
              <a:t>Policy Iteration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13" name="Freeform 12">
            <a:extLst>
              <a:ext uri="{FF2B5EF4-FFF2-40B4-BE49-F238E27FC236}">
                <a16:creationId xmlns:a16="http://schemas.microsoft.com/office/drawing/2014/main" id="{ECC9D692-1723-C74B-BF01-334FC0F76BB9}"/>
              </a:ext>
            </a:extLst>
          </p:cNvPr>
          <p:cNvSpPr/>
          <p:nvPr/>
        </p:nvSpPr>
        <p:spPr>
          <a:xfrm>
            <a:off x="347041" y="4184562"/>
            <a:ext cx="3566520" cy="894240"/>
          </a:xfrm>
          <a:custGeom>
            <a:avLst>
              <a:gd name="f0" fmla="val 2783"/>
              <a:gd name="f1" fmla="val -1833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Arbitrary initial policy</a:t>
            </a:r>
          </a:p>
        </p:txBody>
      </p:sp>
    </p:spTree>
    <p:extLst>
      <p:ext uri="{BB962C8B-B14F-4D97-AF65-F5344CB8AC3E}">
        <p14:creationId xmlns:p14="http://schemas.microsoft.com/office/powerpoint/2010/main" val="1109366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12" name="Freeform 11">
            <a:extLst>
              <a:ext uri="{FF2B5EF4-FFF2-40B4-BE49-F238E27FC236}">
                <a16:creationId xmlns:a16="http://schemas.microsoft.com/office/drawing/2014/main" id="{2325324D-92CC-894E-951E-F5E8A74229B4}"/>
              </a:ext>
            </a:extLst>
          </p:cNvPr>
          <p:cNvSpPr/>
          <p:nvPr/>
        </p:nvSpPr>
        <p:spPr>
          <a:xfrm>
            <a:off x="334028" y="4169339"/>
            <a:ext cx="3566520" cy="894240"/>
          </a:xfrm>
          <a:custGeom>
            <a:avLst>
              <a:gd name="f0" fmla="val 5341"/>
              <a:gd name="f1" fmla="val -2235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Policy evaluation</a:t>
            </a:r>
          </a:p>
        </p:txBody>
      </p:sp>
    </p:spTree>
    <p:extLst>
      <p:ext uri="{BB962C8B-B14F-4D97-AF65-F5344CB8AC3E}">
        <p14:creationId xmlns:p14="http://schemas.microsoft.com/office/powerpoint/2010/main" val="362447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11" name="Freeform 10">
            <a:extLst>
              <a:ext uri="{FF2B5EF4-FFF2-40B4-BE49-F238E27FC236}">
                <a16:creationId xmlns:a16="http://schemas.microsoft.com/office/drawing/2014/main" id="{97B693B1-53F0-5B41-949D-9B298A17A2B9}"/>
              </a:ext>
            </a:extLst>
          </p:cNvPr>
          <p:cNvSpPr/>
          <p:nvPr/>
        </p:nvSpPr>
        <p:spPr>
          <a:xfrm>
            <a:off x="347041" y="4244435"/>
            <a:ext cx="3566520" cy="894240"/>
          </a:xfrm>
          <a:custGeom>
            <a:avLst>
              <a:gd name="f0" fmla="val 14022"/>
              <a:gd name="f1" fmla="val -22121"/>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Policy improvement</a:t>
            </a:r>
          </a:p>
        </p:txBody>
      </p:sp>
    </p:spTree>
    <p:extLst>
      <p:ext uri="{BB962C8B-B14F-4D97-AF65-F5344CB8AC3E}">
        <p14:creationId xmlns:p14="http://schemas.microsoft.com/office/powerpoint/2010/main" val="106182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10E8AF-D422-F541-876C-46996E523563}"/>
              </a:ext>
            </a:extLst>
          </p:cNvPr>
          <p:cNvGrpSpPr/>
          <p:nvPr/>
        </p:nvGrpSpPr>
        <p:grpSpPr>
          <a:xfrm>
            <a:off x="1371600" y="1180800"/>
            <a:ext cx="6221937" cy="385703"/>
            <a:chOff x="1371599" y="1180800"/>
            <a:chExt cx="6221937" cy="385703"/>
          </a:xfrm>
        </p:grpSpPr>
        <p:sp>
          <p:nvSpPr>
            <p:cNvPr id="4" name="TextBox 3">
              <a:extLst>
                <a:ext uri="{FF2B5EF4-FFF2-40B4-BE49-F238E27FC236}">
                  <a16:creationId xmlns:a16="http://schemas.microsoft.com/office/drawing/2014/main" id="{BC6A8F82-8A5B-4242-AC71-0BDDDACE898A}"/>
                </a:ext>
              </a:extLst>
            </p:cNvPr>
            <p:cNvSpPr txBox="1"/>
            <p:nvPr/>
          </p:nvSpPr>
          <p:spPr>
            <a:xfrm>
              <a:off x="1371599" y="1180800"/>
              <a:ext cx="6221937"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Droid Sans Fallback" pitchFamily="2"/>
                  <a:cs typeface="FreeSans" pitchFamily="2"/>
                </a:rPr>
                <a:t>Value of state      when acting according to policy      :</a:t>
              </a:r>
            </a:p>
          </p:txBody>
        </p:sp>
        <p:grpSp>
          <p:nvGrpSpPr>
            <p:cNvPr id="5" name="Group 4" descr="28§display§s§svg§600§FALSE" title="TexMaths">
              <a:extLst>
                <a:ext uri="{FF2B5EF4-FFF2-40B4-BE49-F238E27FC236}">
                  <a16:creationId xmlns:a16="http://schemas.microsoft.com/office/drawing/2014/main" id="{BDA58AB7-EF2B-9740-9BE5-8717D4262FD9}"/>
                </a:ext>
              </a:extLst>
            </p:cNvPr>
            <p:cNvGrpSpPr/>
            <p:nvPr/>
          </p:nvGrpSpPr>
          <p:grpSpPr>
            <a:xfrm>
              <a:off x="3084120" y="1267200"/>
              <a:ext cx="207360" cy="201240"/>
              <a:chOff x="3084120" y="1267200"/>
              <a:chExt cx="207360" cy="201240"/>
            </a:xfrm>
          </p:grpSpPr>
          <p:sp>
            <p:nvSpPr>
              <p:cNvPr id="6" name="Freeform 5">
                <a:extLst>
                  <a:ext uri="{FF2B5EF4-FFF2-40B4-BE49-F238E27FC236}">
                    <a16:creationId xmlns:a16="http://schemas.microsoft.com/office/drawing/2014/main" id="{AF9DFDF3-D105-3D4A-AE94-54C6208DA9CB}"/>
                  </a:ext>
                </a:extLst>
              </p:cNvPr>
              <p:cNvSpPr/>
              <p:nvPr/>
            </p:nvSpPr>
            <p:spPr>
              <a:xfrm>
                <a:off x="3084120" y="1273320"/>
                <a:ext cx="207360" cy="190080"/>
              </a:xfrm>
              <a:custGeom>
                <a:avLst/>
                <a:gdLst/>
                <a:ahLst/>
                <a:cxnLst>
                  <a:cxn ang="3cd4">
                    <a:pos x="hc" y="t"/>
                  </a:cxn>
                  <a:cxn ang="cd2">
                    <a:pos x="l" y="vc"/>
                  </a:cxn>
                  <a:cxn ang="cd4">
                    <a:pos x="hc" y="b"/>
                  </a:cxn>
                  <a:cxn ang="0">
                    <a:pos x="r" y="vc"/>
                  </a:cxn>
                </a:cxnLst>
                <a:rect l="l" t="t" r="r" b="b"/>
                <a:pathLst>
                  <a:path w="577" h="529">
                    <a:moveTo>
                      <a:pt x="289" y="529"/>
                    </a:moveTo>
                    <a:lnTo>
                      <a:pt x="0" y="529"/>
                    </a:lnTo>
                    <a:lnTo>
                      <a:pt x="0" y="0"/>
                    </a:lnTo>
                    <a:lnTo>
                      <a:pt x="577" y="0"/>
                    </a:lnTo>
                    <a:lnTo>
                      <a:pt x="577"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43824FD1-E024-7249-A061-CDB80BF1CB94}"/>
                  </a:ext>
                </a:extLst>
              </p:cNvPr>
              <p:cNvSpPr/>
              <p:nvPr/>
            </p:nvSpPr>
            <p:spPr>
              <a:xfrm>
                <a:off x="3107159" y="1267200"/>
                <a:ext cx="164160" cy="201240"/>
              </a:xfrm>
              <a:custGeom>
                <a:avLst/>
                <a:gdLst/>
                <a:ahLst/>
                <a:cxnLst>
                  <a:cxn ang="3cd4">
                    <a:pos x="hc" y="t"/>
                  </a:cxn>
                  <a:cxn ang="cd2">
                    <a:pos x="l" y="vc"/>
                  </a:cxn>
                  <a:cxn ang="cd4">
                    <a:pos x="hc" y="b"/>
                  </a:cxn>
                  <a:cxn ang="0">
                    <a:pos x="r" y="vc"/>
                  </a:cxn>
                </a:cxnLst>
                <a:rect l="l" t="t" r="r" b="b"/>
                <a:pathLst>
                  <a:path w="457" h="560">
                    <a:moveTo>
                      <a:pt x="420" y="84"/>
                    </a:moveTo>
                    <a:cubicBezTo>
                      <a:pt x="384" y="84"/>
                      <a:pt x="361" y="112"/>
                      <a:pt x="361" y="140"/>
                    </a:cubicBezTo>
                    <a:cubicBezTo>
                      <a:pt x="361" y="157"/>
                      <a:pt x="373" y="176"/>
                      <a:pt x="398" y="176"/>
                    </a:cubicBezTo>
                    <a:cubicBezTo>
                      <a:pt x="426" y="176"/>
                      <a:pt x="457" y="154"/>
                      <a:pt x="457" y="106"/>
                    </a:cubicBezTo>
                    <a:cubicBezTo>
                      <a:pt x="457"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7" y="263"/>
                    </a:cubicBezTo>
                    <a:cubicBezTo>
                      <a:pt x="353" y="230"/>
                      <a:pt x="319" y="224"/>
                      <a:pt x="263" y="213"/>
                    </a:cubicBezTo>
                    <a:cubicBezTo>
                      <a:pt x="218" y="202"/>
                      <a:pt x="171" y="193"/>
                      <a:pt x="171" y="137"/>
                    </a:cubicBezTo>
                    <a:cubicBezTo>
                      <a:pt x="171" y="104"/>
                      <a:pt x="199" y="28"/>
                      <a:pt x="308" y="28"/>
                    </a:cubicBezTo>
                    <a:cubicBezTo>
                      <a:pt x="339" y="28"/>
                      <a:pt x="401"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 name="Group 7" descr="28§display§\pi§svg§600§FALSE" title="TexMaths">
              <a:extLst>
                <a:ext uri="{FF2B5EF4-FFF2-40B4-BE49-F238E27FC236}">
                  <a16:creationId xmlns:a16="http://schemas.microsoft.com/office/drawing/2014/main" id="{41BE58ED-C1A1-A040-9506-32B419FE6203}"/>
                </a:ext>
              </a:extLst>
            </p:cNvPr>
            <p:cNvGrpSpPr/>
            <p:nvPr/>
          </p:nvGrpSpPr>
          <p:grpSpPr>
            <a:xfrm>
              <a:off x="7047000" y="1285919"/>
              <a:ext cx="267840" cy="196200"/>
              <a:chOff x="7047000" y="1285919"/>
              <a:chExt cx="267840" cy="196200"/>
            </a:xfrm>
          </p:grpSpPr>
          <p:sp>
            <p:nvSpPr>
              <p:cNvPr id="9" name="Freeform 8">
                <a:extLst>
                  <a:ext uri="{FF2B5EF4-FFF2-40B4-BE49-F238E27FC236}">
                    <a16:creationId xmlns:a16="http://schemas.microsoft.com/office/drawing/2014/main" id="{11DC5881-4280-9E4A-A53A-AB5259C8A624}"/>
                  </a:ext>
                </a:extLst>
              </p:cNvPr>
              <p:cNvSpPr/>
              <p:nvPr/>
            </p:nvSpPr>
            <p:spPr>
              <a:xfrm>
                <a:off x="7047000" y="12870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7EDF4947-F460-CE4F-8199-1E37729BE2CF}"/>
                  </a:ext>
                </a:extLst>
              </p:cNvPr>
              <p:cNvSpPr/>
              <p:nvPr/>
            </p:nvSpPr>
            <p:spPr>
              <a:xfrm>
                <a:off x="7059240" y="128591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grpSp>
        <p:nvGrpSpPr>
          <p:cNvPr id="11" name="Group 10" descr="22§display§V^\pi(s) = \mathbb{E}_\pi [G_t | s_t = s]§svg§600§FALSE" title="TexMaths">
            <a:extLst>
              <a:ext uri="{FF2B5EF4-FFF2-40B4-BE49-F238E27FC236}">
                <a16:creationId xmlns:a16="http://schemas.microsoft.com/office/drawing/2014/main" id="{63CDCFEF-D131-AD4E-837D-582FBA2AB4A6}"/>
              </a:ext>
            </a:extLst>
          </p:cNvPr>
          <p:cNvGrpSpPr/>
          <p:nvPr/>
        </p:nvGrpSpPr>
        <p:grpSpPr>
          <a:xfrm>
            <a:off x="4210920" y="1937520"/>
            <a:ext cx="3378240" cy="348120"/>
            <a:chOff x="4210920" y="1937519"/>
            <a:chExt cx="3378240" cy="348120"/>
          </a:xfrm>
        </p:grpSpPr>
        <p:sp>
          <p:nvSpPr>
            <p:cNvPr id="12" name="Freeform 11">
              <a:extLst>
                <a:ext uri="{FF2B5EF4-FFF2-40B4-BE49-F238E27FC236}">
                  <a16:creationId xmlns:a16="http://schemas.microsoft.com/office/drawing/2014/main" id="{E3166351-654A-C349-B2F8-BC7A707F9929}"/>
                </a:ext>
              </a:extLst>
            </p:cNvPr>
            <p:cNvSpPr/>
            <p:nvPr/>
          </p:nvSpPr>
          <p:spPr>
            <a:xfrm>
              <a:off x="4210920" y="1938239"/>
              <a:ext cx="3378240" cy="347400"/>
            </a:xfrm>
            <a:custGeom>
              <a:avLst/>
              <a:gdLst/>
              <a:ahLst/>
              <a:cxnLst>
                <a:cxn ang="3cd4">
                  <a:pos x="hc" y="t"/>
                </a:cxn>
                <a:cxn ang="cd2">
                  <a:pos x="l" y="vc"/>
                </a:cxn>
                <a:cxn ang="cd4">
                  <a:pos x="hc" y="b"/>
                </a:cxn>
                <a:cxn ang="0">
                  <a:pos x="r" y="vc"/>
                </a:cxn>
              </a:cxnLst>
              <a:rect l="l" t="t" r="r" b="b"/>
              <a:pathLst>
                <a:path w="9385" h="966">
                  <a:moveTo>
                    <a:pt x="4693" y="966"/>
                  </a:moveTo>
                  <a:lnTo>
                    <a:pt x="0" y="966"/>
                  </a:lnTo>
                  <a:lnTo>
                    <a:pt x="0" y="0"/>
                  </a:lnTo>
                  <a:lnTo>
                    <a:pt x="9385" y="0"/>
                  </a:lnTo>
                  <a:lnTo>
                    <a:pt x="938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169B9EF5-5F61-0E4F-8C68-83FFDC98C10D}"/>
                </a:ext>
              </a:extLst>
            </p:cNvPr>
            <p:cNvSpPr/>
            <p:nvPr/>
          </p:nvSpPr>
          <p:spPr>
            <a:xfrm>
              <a:off x="4230720" y="19605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67FD8D7-8821-1948-A993-0107A9665CFA}"/>
                </a:ext>
              </a:extLst>
            </p:cNvPr>
            <p:cNvSpPr/>
            <p:nvPr/>
          </p:nvSpPr>
          <p:spPr>
            <a:xfrm>
              <a:off x="4501440" y="194940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E55E780A-95B9-B142-91B4-7C936FD3837D}"/>
                </a:ext>
              </a:extLst>
            </p:cNvPr>
            <p:cNvSpPr/>
            <p:nvPr/>
          </p:nvSpPr>
          <p:spPr>
            <a:xfrm>
              <a:off x="4713840" y="193751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2022563C-0619-6E4F-B4A7-798572981384}"/>
                </a:ext>
              </a:extLst>
            </p:cNvPr>
            <p:cNvSpPr/>
            <p:nvPr/>
          </p:nvSpPr>
          <p:spPr>
            <a:xfrm>
              <a:off x="483192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E32D4645-5ECC-5E43-9824-2A4952A89A32}"/>
                </a:ext>
              </a:extLst>
            </p:cNvPr>
            <p:cNvSpPr/>
            <p:nvPr/>
          </p:nvSpPr>
          <p:spPr>
            <a:xfrm>
              <a:off x="4996440" y="193751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33D53CEF-3660-D74F-B9A4-BB2774D4DCA9}"/>
                </a:ext>
              </a:extLst>
            </p:cNvPr>
            <p:cNvSpPr/>
            <p:nvPr/>
          </p:nvSpPr>
          <p:spPr>
            <a:xfrm>
              <a:off x="5227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3A48572C-9560-DD4B-92BD-B61900712292}"/>
                </a:ext>
              </a:extLst>
            </p:cNvPr>
            <p:cNvSpPr/>
            <p:nvPr/>
          </p:nvSpPr>
          <p:spPr>
            <a:xfrm>
              <a:off x="5579640" y="1959840"/>
              <a:ext cx="218160" cy="238680"/>
            </a:xfrm>
            <a:custGeom>
              <a:avLst/>
              <a:gdLst/>
              <a:ahLst/>
              <a:cxnLst>
                <a:cxn ang="3cd4">
                  <a:pos x="hc" y="t"/>
                </a:cxn>
                <a:cxn ang="cd2">
                  <a:pos x="l" y="vc"/>
                </a:cxn>
                <a:cxn ang="cd4">
                  <a:pos x="hc" y="b"/>
                </a:cxn>
                <a:cxn ang="0">
                  <a:pos x="r" y="vc"/>
                </a:cxn>
              </a:cxnLst>
              <a:rect l="l" t="t" r="r" b="b"/>
              <a:pathLst>
                <a:path w="607" h="664">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0"/>
                    <a:pt x="81" y="631"/>
                    <a:pt x="31" y="631"/>
                  </a:cubicBezTo>
                  <a:cubicBezTo>
                    <a:pt x="15" y="631"/>
                    <a:pt x="0" y="631"/>
                    <a:pt x="0" y="647"/>
                  </a:cubicBezTo>
                  <a:cubicBezTo>
                    <a:pt x="0" y="664"/>
                    <a:pt x="15" y="664"/>
                    <a:pt x="33" y="664"/>
                  </a:cubicBezTo>
                  <a:lnTo>
                    <a:pt x="548" y="664"/>
                  </a:lnTo>
                  <a:cubicBezTo>
                    <a:pt x="565" y="664"/>
                    <a:pt x="574" y="664"/>
                    <a:pt x="579" y="651"/>
                  </a:cubicBezTo>
                  <a:cubicBezTo>
                    <a:pt x="579" y="649"/>
                    <a:pt x="607" y="488"/>
                    <a:pt x="607" y="484"/>
                  </a:cubicBezTo>
                  <a:cubicBezTo>
                    <a:pt x="607" y="473"/>
                    <a:pt x="598" y="466"/>
                    <a:pt x="590" y="466"/>
                  </a:cubicBezTo>
                  <a:cubicBezTo>
                    <a:pt x="576" y="466"/>
                    <a:pt x="572" y="477"/>
                    <a:pt x="572" y="480"/>
                  </a:cubicBezTo>
                  <a:cubicBezTo>
                    <a:pt x="565" y="504"/>
                    <a:pt x="557" y="546"/>
                    <a:pt x="486" y="587"/>
                  </a:cubicBezTo>
                  <a:cubicBezTo>
                    <a:pt x="436" y="616"/>
                    <a:pt x="385" y="631"/>
                    <a:pt x="332" y="631"/>
                  </a:cubicBezTo>
                  <a:lnTo>
                    <a:pt x="279" y="631"/>
                  </a:lnTo>
                  <a:cubicBezTo>
                    <a:pt x="255" y="631"/>
                    <a:pt x="238" y="631"/>
                    <a:pt x="238" y="565"/>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1"/>
                  </a:cubicBezTo>
                  <a:lnTo>
                    <a:pt x="112" y="631"/>
                  </a:lnTo>
                  <a:cubicBezTo>
                    <a:pt x="119" y="614"/>
                    <a:pt x="119" y="590"/>
                    <a:pt x="119" y="576"/>
                  </a:cubicBezTo>
                  <a:close/>
                  <a:moveTo>
                    <a:pt x="480" y="631"/>
                  </a:moveTo>
                  <a:lnTo>
                    <a:pt x="480" y="629"/>
                  </a:lnTo>
                  <a:cubicBezTo>
                    <a:pt x="510" y="614"/>
                    <a:pt x="537" y="594"/>
                    <a:pt x="557" y="576"/>
                  </a:cubicBezTo>
                  <a:cubicBezTo>
                    <a:pt x="557" y="581"/>
                    <a:pt x="550" y="623"/>
                    <a:pt x="548" y="6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11F8F2C9-8C4D-484C-96C0-A428C56B7CEF}"/>
                </a:ext>
              </a:extLst>
            </p:cNvPr>
            <p:cNvSpPr/>
            <p:nvPr/>
          </p:nvSpPr>
          <p:spPr>
            <a:xfrm>
              <a:off x="5816160" y="214596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03B08498-8FF2-6E4C-9DFC-B77F06621516}"/>
                </a:ext>
              </a:extLst>
            </p:cNvPr>
            <p:cNvSpPr/>
            <p:nvPr/>
          </p:nvSpPr>
          <p:spPr>
            <a:xfrm>
              <a:off x="6035759" y="1937519"/>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95051005-7C5C-764E-9A37-576CB177AD2F}"/>
                </a:ext>
              </a:extLst>
            </p:cNvPr>
            <p:cNvSpPr/>
            <p:nvPr/>
          </p:nvSpPr>
          <p:spPr>
            <a:xfrm>
              <a:off x="6107759" y="1953360"/>
              <a:ext cx="247680" cy="253080"/>
            </a:xfrm>
            <a:custGeom>
              <a:avLst/>
              <a:gdLst/>
              <a:ahLst/>
              <a:cxnLst>
                <a:cxn ang="3cd4">
                  <a:pos x="hc" y="t"/>
                </a:cxn>
                <a:cxn ang="cd2">
                  <a:pos x="l" y="vc"/>
                </a:cxn>
                <a:cxn ang="cd4">
                  <a:pos x="hc" y="b"/>
                </a:cxn>
                <a:cxn ang="0">
                  <a:pos x="r" y="vc"/>
                </a:cxn>
              </a:cxnLst>
              <a:rect l="l" t="t" r="r" b="b"/>
              <a:pathLst>
                <a:path w="689" h="704">
                  <a:moveTo>
                    <a:pt x="689" y="9"/>
                  </a:moveTo>
                  <a:cubicBezTo>
                    <a:pt x="689" y="7"/>
                    <a:pt x="686" y="0"/>
                    <a:pt x="678" y="0"/>
                  </a:cubicBezTo>
                  <a:cubicBezTo>
                    <a:pt x="675" y="0"/>
                    <a:pt x="673" y="0"/>
                    <a:pt x="662" y="11"/>
                  </a:cubicBezTo>
                  <a:lnTo>
                    <a:pt x="596" y="86"/>
                  </a:lnTo>
                  <a:cubicBezTo>
                    <a:pt x="587" y="73"/>
                    <a:pt x="541" y="0"/>
                    <a:pt x="433" y="0"/>
                  </a:cubicBezTo>
                  <a:cubicBezTo>
                    <a:pt x="218" y="0"/>
                    <a:pt x="0" y="213"/>
                    <a:pt x="0" y="440"/>
                  </a:cubicBezTo>
                  <a:cubicBezTo>
                    <a:pt x="0" y="594"/>
                    <a:pt x="108" y="704"/>
                    <a:pt x="264" y="704"/>
                  </a:cubicBezTo>
                  <a:cubicBezTo>
                    <a:pt x="308" y="704"/>
                    <a:pt x="352" y="695"/>
                    <a:pt x="385" y="682"/>
                  </a:cubicBezTo>
                  <a:cubicBezTo>
                    <a:pt x="433" y="662"/>
                    <a:pt x="453" y="642"/>
                    <a:pt x="471" y="623"/>
                  </a:cubicBezTo>
                  <a:cubicBezTo>
                    <a:pt x="480" y="647"/>
                    <a:pt x="504" y="682"/>
                    <a:pt x="515" y="682"/>
                  </a:cubicBezTo>
                  <a:cubicBezTo>
                    <a:pt x="519" y="682"/>
                    <a:pt x="521" y="680"/>
                    <a:pt x="521" y="678"/>
                  </a:cubicBezTo>
                  <a:cubicBezTo>
                    <a:pt x="524" y="678"/>
                    <a:pt x="532" y="640"/>
                    <a:pt x="537" y="620"/>
                  </a:cubicBezTo>
                  <a:lnTo>
                    <a:pt x="557" y="546"/>
                  </a:lnTo>
                  <a:cubicBezTo>
                    <a:pt x="559" y="528"/>
                    <a:pt x="565" y="513"/>
                    <a:pt x="568" y="495"/>
                  </a:cubicBezTo>
                  <a:cubicBezTo>
                    <a:pt x="579" y="451"/>
                    <a:pt x="581" y="449"/>
                    <a:pt x="636" y="449"/>
                  </a:cubicBezTo>
                  <a:cubicBezTo>
                    <a:pt x="640" y="449"/>
                    <a:pt x="651" y="449"/>
                    <a:pt x="651" y="429"/>
                  </a:cubicBezTo>
                  <a:cubicBezTo>
                    <a:pt x="651" y="422"/>
                    <a:pt x="647" y="418"/>
                    <a:pt x="638" y="418"/>
                  </a:cubicBezTo>
                  <a:cubicBezTo>
                    <a:pt x="616" y="418"/>
                    <a:pt x="559" y="422"/>
                    <a:pt x="537" y="422"/>
                  </a:cubicBezTo>
                  <a:cubicBezTo>
                    <a:pt x="506" y="422"/>
                    <a:pt x="431" y="418"/>
                    <a:pt x="400" y="418"/>
                  </a:cubicBezTo>
                  <a:cubicBezTo>
                    <a:pt x="392" y="418"/>
                    <a:pt x="381" y="418"/>
                    <a:pt x="381" y="438"/>
                  </a:cubicBezTo>
                  <a:cubicBezTo>
                    <a:pt x="381" y="449"/>
                    <a:pt x="387" y="449"/>
                    <a:pt x="409" y="449"/>
                  </a:cubicBezTo>
                  <a:cubicBezTo>
                    <a:pt x="409" y="449"/>
                    <a:pt x="438" y="449"/>
                    <a:pt x="460" y="451"/>
                  </a:cubicBezTo>
                  <a:cubicBezTo>
                    <a:pt x="486" y="453"/>
                    <a:pt x="491" y="458"/>
                    <a:pt x="491" y="469"/>
                  </a:cubicBezTo>
                  <a:cubicBezTo>
                    <a:pt x="491" y="477"/>
                    <a:pt x="480" y="521"/>
                    <a:pt x="471" y="557"/>
                  </a:cubicBezTo>
                  <a:cubicBezTo>
                    <a:pt x="442" y="664"/>
                    <a:pt x="317" y="675"/>
                    <a:pt x="284" y="675"/>
                  </a:cubicBezTo>
                  <a:cubicBezTo>
                    <a:pt x="189" y="675"/>
                    <a:pt x="88" y="620"/>
                    <a:pt x="88" y="471"/>
                  </a:cubicBezTo>
                  <a:cubicBezTo>
                    <a:pt x="88" y="442"/>
                    <a:pt x="99" y="282"/>
                    <a:pt x="200" y="156"/>
                  </a:cubicBezTo>
                  <a:cubicBezTo>
                    <a:pt x="253" y="90"/>
                    <a:pt x="345" y="31"/>
                    <a:pt x="442" y="31"/>
                  </a:cubicBezTo>
                  <a:cubicBezTo>
                    <a:pt x="541" y="31"/>
                    <a:pt x="598" y="106"/>
                    <a:pt x="598" y="218"/>
                  </a:cubicBezTo>
                  <a:cubicBezTo>
                    <a:pt x="598" y="255"/>
                    <a:pt x="596" y="257"/>
                    <a:pt x="596" y="266"/>
                  </a:cubicBezTo>
                  <a:cubicBezTo>
                    <a:pt x="596" y="277"/>
                    <a:pt x="605" y="277"/>
                    <a:pt x="609" y="277"/>
                  </a:cubicBezTo>
                  <a:cubicBezTo>
                    <a:pt x="623" y="277"/>
                    <a:pt x="623" y="275"/>
                    <a:pt x="627" y="2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30529ED8-94A4-8049-AE38-F635694EB094}"/>
                </a:ext>
              </a:extLst>
            </p:cNvPr>
            <p:cNvSpPr/>
            <p:nvPr/>
          </p:nvSpPr>
          <p:spPr>
            <a:xfrm>
              <a:off x="6373080"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3143D2B1-F2D9-D84B-8139-40F2716CBB48}"/>
                </a:ext>
              </a:extLst>
            </p:cNvPr>
            <p:cNvSpPr/>
            <p:nvPr/>
          </p:nvSpPr>
          <p:spPr>
            <a:xfrm>
              <a:off x="6526800" y="1937519"/>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07ED64CB-EDAF-1B4A-BC22-961FB129DDE7}"/>
                </a:ext>
              </a:extLst>
            </p:cNvPr>
            <p:cNvSpPr/>
            <p:nvPr/>
          </p:nvSpPr>
          <p:spPr>
            <a:xfrm>
              <a:off x="660024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AE60EB77-2475-EA45-AB51-0BDC797C19B0}"/>
                </a:ext>
              </a:extLst>
            </p:cNvPr>
            <p:cNvSpPr/>
            <p:nvPr/>
          </p:nvSpPr>
          <p:spPr>
            <a:xfrm>
              <a:off x="6754679"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6"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FAC3CAA2-E9EA-6A4C-9218-EAD103634F2E}"/>
                </a:ext>
              </a:extLst>
            </p:cNvPr>
            <p:cNvSpPr/>
            <p:nvPr/>
          </p:nvSpPr>
          <p:spPr>
            <a:xfrm>
              <a:off x="6982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4C47B3F5-9782-D242-A0D7-AEA094BDA2D5}"/>
                </a:ext>
              </a:extLst>
            </p:cNvPr>
            <p:cNvSpPr/>
            <p:nvPr/>
          </p:nvSpPr>
          <p:spPr>
            <a:xfrm>
              <a:off x="734796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25371731-41C2-0E4C-96FC-00294D7A25B1}"/>
                </a:ext>
              </a:extLst>
            </p:cNvPr>
            <p:cNvSpPr/>
            <p:nvPr/>
          </p:nvSpPr>
          <p:spPr>
            <a:xfrm>
              <a:off x="7499880" y="1937519"/>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0" name="Freeform 29">
            <a:extLst>
              <a:ext uri="{FF2B5EF4-FFF2-40B4-BE49-F238E27FC236}">
                <a16:creationId xmlns:a16="http://schemas.microsoft.com/office/drawing/2014/main" id="{206D3442-99B1-B141-A987-81D9C82BDFC9}"/>
              </a:ext>
            </a:extLst>
          </p:cNvPr>
          <p:cNvSpPr/>
          <p:nvPr/>
        </p:nvSpPr>
        <p:spPr>
          <a:xfrm>
            <a:off x="1280159" y="2743199"/>
            <a:ext cx="7863840" cy="822960"/>
          </a:xfrm>
          <a:custGeom>
            <a:avLst>
              <a:gd name="f0" fmla="val 8280"/>
              <a:gd name="f1" fmla="val -1106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400">
                <a:latin typeface="Liberation Sans" pitchFamily="18"/>
                <a:ea typeface="Noto Sans CJK SC Regular" pitchFamily="2"/>
                <a:cs typeface="FreeSans" pitchFamily="2"/>
              </a:rPr>
              <a:t>Value of a state == expected return from that state</a:t>
            </a:r>
          </a:p>
          <a:p>
            <a:pPr algn="ctr" hangingPunct="0"/>
            <a:r>
              <a:rPr lang="en-US" sz="2400">
                <a:latin typeface="Liberation Sans" pitchFamily="18"/>
                <a:ea typeface="Noto Sans CJK SC Regular" pitchFamily="2"/>
                <a:cs typeface="FreeSans" pitchFamily="2"/>
              </a:rPr>
              <a:t>                if agent follows policy</a:t>
            </a:r>
          </a:p>
        </p:txBody>
      </p:sp>
      <p:grpSp>
        <p:nvGrpSpPr>
          <p:cNvPr id="31" name="Group 30" descr="22§display§\pi§svg§600§FALSE" title="TexMaths">
            <a:extLst>
              <a:ext uri="{FF2B5EF4-FFF2-40B4-BE49-F238E27FC236}">
                <a16:creationId xmlns:a16="http://schemas.microsoft.com/office/drawing/2014/main" id="{37274FCA-094A-1F4D-B9EF-D9EDCE63E7DC}"/>
              </a:ext>
            </a:extLst>
          </p:cNvPr>
          <p:cNvGrpSpPr/>
          <p:nvPr/>
        </p:nvGrpSpPr>
        <p:grpSpPr>
          <a:xfrm>
            <a:off x="7423560" y="3269160"/>
            <a:ext cx="210240" cy="154080"/>
            <a:chOff x="7423560" y="3269160"/>
            <a:chExt cx="210240" cy="154080"/>
          </a:xfrm>
        </p:grpSpPr>
        <p:sp>
          <p:nvSpPr>
            <p:cNvPr id="32" name="Freeform 31">
              <a:extLst>
                <a:ext uri="{FF2B5EF4-FFF2-40B4-BE49-F238E27FC236}">
                  <a16:creationId xmlns:a16="http://schemas.microsoft.com/office/drawing/2014/main" id="{B0FC2136-5844-6F4A-995E-DD4B0806529B}"/>
                </a:ext>
              </a:extLst>
            </p:cNvPr>
            <p:cNvSpPr/>
            <p:nvPr/>
          </p:nvSpPr>
          <p:spPr>
            <a:xfrm>
              <a:off x="7423560" y="3269880"/>
              <a:ext cx="210240" cy="149400"/>
            </a:xfrm>
            <a:custGeom>
              <a:avLst/>
              <a:gdLst/>
              <a:ahLst/>
              <a:cxnLst>
                <a:cxn ang="3cd4">
                  <a:pos x="hc" y="t"/>
                </a:cxn>
                <a:cxn ang="cd2">
                  <a:pos x="l" y="vc"/>
                </a:cxn>
                <a:cxn ang="cd4">
                  <a:pos x="hc" y="b"/>
                </a:cxn>
                <a:cxn ang="0">
                  <a:pos x="r" y="vc"/>
                </a:cxn>
              </a:cxnLst>
              <a:rect l="l" t="t" r="r" b="b"/>
              <a:pathLst>
                <a:path w="585" h="416">
                  <a:moveTo>
                    <a:pt x="293" y="416"/>
                  </a:moveTo>
                  <a:lnTo>
                    <a:pt x="0" y="416"/>
                  </a:lnTo>
                  <a:lnTo>
                    <a:pt x="0" y="0"/>
                  </a:lnTo>
                  <a:lnTo>
                    <a:pt x="585" y="0"/>
                  </a:lnTo>
                  <a:lnTo>
                    <a:pt x="585" y="41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9600B74B-419E-D04C-9645-93CD8BB77642}"/>
                </a:ext>
              </a:extLst>
            </p:cNvPr>
            <p:cNvSpPr/>
            <p:nvPr/>
          </p:nvSpPr>
          <p:spPr>
            <a:xfrm>
              <a:off x="7432920" y="3269160"/>
              <a:ext cx="187920" cy="154080"/>
            </a:xfrm>
            <a:custGeom>
              <a:avLst/>
              <a:gdLst/>
              <a:ahLst/>
              <a:cxnLst>
                <a:cxn ang="3cd4">
                  <a:pos x="hc" y="t"/>
                </a:cxn>
                <a:cxn ang="cd2">
                  <a:pos x="l" y="vc"/>
                </a:cxn>
                <a:cxn ang="cd4">
                  <a:pos x="hc" y="b"/>
                </a:cxn>
                <a:cxn ang="0">
                  <a:pos x="r" y="vc"/>
                </a:cxn>
              </a:cxnLst>
              <a:rect l="l" t="t" r="r" b="b"/>
              <a:pathLst>
                <a:path w="523"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7" y="301"/>
                    <a:pt x="347" y="238"/>
                    <a:pt x="347" y="211"/>
                  </a:cubicBezTo>
                  <a:cubicBezTo>
                    <a:pt x="347" y="158"/>
                    <a:pt x="354" y="108"/>
                    <a:pt x="365" y="57"/>
                  </a:cubicBezTo>
                  <a:lnTo>
                    <a:pt x="477" y="57"/>
                  </a:lnTo>
                  <a:cubicBezTo>
                    <a:pt x="488" y="57"/>
                    <a:pt x="523" y="57"/>
                    <a:pt x="523" y="24"/>
                  </a:cubicBezTo>
                  <a:cubicBezTo>
                    <a:pt x="523"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4" name="Title 33">
            <a:extLst>
              <a:ext uri="{FF2B5EF4-FFF2-40B4-BE49-F238E27FC236}">
                <a16:creationId xmlns:a16="http://schemas.microsoft.com/office/drawing/2014/main" id="{4B488366-F2AC-6F46-88C7-18BB9B467EE4}"/>
              </a:ext>
            </a:extLst>
          </p:cNvPr>
          <p:cNvSpPr>
            <a:spLocks noGrp="1"/>
          </p:cNvSpPr>
          <p:nvPr>
            <p:ph type="title"/>
          </p:nvPr>
        </p:nvSpPr>
        <p:spPr>
          <a:xfrm>
            <a:off x="693043" y="402483"/>
            <a:ext cx="8694539" cy="805318"/>
          </a:xfrm>
        </p:spPr>
        <p:txBody>
          <a:bodyPr>
            <a:normAutofit/>
          </a:bodyPr>
          <a:lstStyle/>
          <a:p>
            <a:r>
              <a:rPr lang="en-US" dirty="0"/>
              <a:t>Recall: Value Function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10" name="Freeform 9">
            <a:extLst>
              <a:ext uri="{FF2B5EF4-FFF2-40B4-BE49-F238E27FC236}">
                <a16:creationId xmlns:a16="http://schemas.microsoft.com/office/drawing/2014/main" id="{1F35D6B8-06BB-624F-8EC0-BFB44252C73E}"/>
              </a:ext>
            </a:extLst>
          </p:cNvPr>
          <p:cNvSpPr/>
          <p:nvPr/>
        </p:nvSpPr>
        <p:spPr>
          <a:xfrm>
            <a:off x="347041" y="4256011"/>
            <a:ext cx="3566520" cy="894240"/>
          </a:xfrm>
          <a:custGeom>
            <a:avLst>
              <a:gd name="f0" fmla="val 16816"/>
              <a:gd name="f1" fmla="val -1998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New policy</a:t>
            </a:r>
          </a:p>
        </p:txBody>
      </p:sp>
    </p:spTree>
    <p:extLst>
      <p:ext uri="{BB962C8B-B14F-4D97-AF65-F5344CB8AC3E}">
        <p14:creationId xmlns:p14="http://schemas.microsoft.com/office/powerpoint/2010/main" val="784379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9" name="Freeform 8">
            <a:extLst>
              <a:ext uri="{FF2B5EF4-FFF2-40B4-BE49-F238E27FC236}">
                <a16:creationId xmlns:a16="http://schemas.microsoft.com/office/drawing/2014/main" id="{74D638E6-3F28-C848-9527-2B32EC184FA8}"/>
              </a:ext>
            </a:extLst>
          </p:cNvPr>
          <p:cNvSpPr/>
          <p:nvPr/>
        </p:nvSpPr>
        <p:spPr>
          <a:xfrm>
            <a:off x="1907148" y="4096345"/>
            <a:ext cx="3566520" cy="894240"/>
          </a:xfrm>
          <a:custGeom>
            <a:avLst>
              <a:gd name="f0" fmla="val 11966"/>
              <a:gd name="f1" fmla="val -1998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Policy evaluation</a:t>
            </a:r>
          </a:p>
        </p:txBody>
      </p:sp>
    </p:spTree>
    <p:extLst>
      <p:ext uri="{BB962C8B-B14F-4D97-AF65-F5344CB8AC3E}">
        <p14:creationId xmlns:p14="http://schemas.microsoft.com/office/powerpoint/2010/main" val="625706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
        <p:nvSpPr>
          <p:cNvPr id="8" name="Freeform 7">
            <a:extLst>
              <a:ext uri="{FF2B5EF4-FFF2-40B4-BE49-F238E27FC236}">
                <a16:creationId xmlns:a16="http://schemas.microsoft.com/office/drawing/2014/main" id="{621F5773-C213-5045-B3AC-2864F2905C27}"/>
              </a:ext>
            </a:extLst>
          </p:cNvPr>
          <p:cNvSpPr/>
          <p:nvPr/>
        </p:nvSpPr>
        <p:spPr>
          <a:xfrm>
            <a:off x="2138642" y="4172987"/>
            <a:ext cx="3566520" cy="894240"/>
          </a:xfrm>
          <a:custGeom>
            <a:avLst>
              <a:gd name="f0" fmla="val 18981"/>
              <a:gd name="f1" fmla="val -2235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Policy improvement</a:t>
            </a:r>
          </a:p>
        </p:txBody>
      </p:sp>
    </p:spTree>
    <p:extLst>
      <p:ext uri="{BB962C8B-B14F-4D97-AF65-F5344CB8AC3E}">
        <p14:creationId xmlns:p14="http://schemas.microsoft.com/office/powerpoint/2010/main" val="3338589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CA30A-0FC1-8048-91AC-AD06F5BBA5AC}"/>
              </a:ext>
            </a:extLst>
          </p:cNvPr>
          <p:cNvPicPr>
            <a:picLocks noChangeAspect="1"/>
          </p:cNvPicPr>
          <p:nvPr/>
        </p:nvPicPr>
        <p:blipFill>
          <a:blip r:embed="rId3">
            <a:lum/>
            <a:alphaModFix/>
          </a:blip>
          <a:srcRect/>
          <a:stretch>
            <a:fillRect/>
          </a:stretch>
        </p:blipFill>
        <p:spPr>
          <a:xfrm>
            <a:off x="347041" y="2817178"/>
            <a:ext cx="9528479" cy="649800"/>
          </a:xfrm>
          <a:prstGeom prst="rect">
            <a:avLst/>
          </a:prstGeom>
          <a:noFill/>
          <a:ln>
            <a:noFill/>
          </a:ln>
        </p:spPr>
      </p:pic>
      <p:sp>
        <p:nvSpPr>
          <p:cNvPr id="4" name="TextBox 3">
            <a:extLst>
              <a:ext uri="{FF2B5EF4-FFF2-40B4-BE49-F238E27FC236}">
                <a16:creationId xmlns:a16="http://schemas.microsoft.com/office/drawing/2014/main" id="{E20CA852-D287-8146-9047-2C9CB6A27C3B}"/>
              </a:ext>
            </a:extLst>
          </p:cNvPr>
          <p:cNvSpPr txBox="1"/>
          <p:nvPr/>
        </p:nvSpPr>
        <p:spPr>
          <a:xfrm>
            <a:off x="1188719" y="2114817"/>
            <a:ext cx="7071464"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Policy iteration: combines policy evaluation and policy improvement</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sp>
        <p:nvSpPr>
          <p:cNvPr id="5" name="Freeform 4">
            <a:extLst>
              <a:ext uri="{FF2B5EF4-FFF2-40B4-BE49-F238E27FC236}">
                <a16:creationId xmlns:a16="http://schemas.microsoft.com/office/drawing/2014/main" id="{5EC46AE0-B4C5-7840-99DB-62092794DD50}"/>
              </a:ext>
            </a:extLst>
          </p:cNvPr>
          <p:cNvSpPr/>
          <p:nvPr/>
        </p:nvSpPr>
        <p:spPr>
          <a:xfrm>
            <a:off x="3200040" y="4198138"/>
            <a:ext cx="3566520" cy="894240"/>
          </a:xfrm>
          <a:custGeom>
            <a:avLst>
              <a:gd name="f0" fmla="val 16243"/>
              <a:gd name="f1" fmla="val -19748"/>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New policy</a:t>
            </a:r>
          </a:p>
        </p:txBody>
      </p:sp>
      <p:sp>
        <p:nvSpPr>
          <p:cNvPr id="6" name="Title 5">
            <a:extLst>
              <a:ext uri="{FF2B5EF4-FFF2-40B4-BE49-F238E27FC236}">
                <a16:creationId xmlns:a16="http://schemas.microsoft.com/office/drawing/2014/main" id="{6EB09E40-6006-6C4B-8D41-C614071590A4}"/>
              </a:ext>
            </a:extLst>
          </p:cNvPr>
          <p:cNvSpPr>
            <a:spLocks noGrp="1"/>
          </p:cNvSpPr>
          <p:nvPr>
            <p:ph type="title"/>
          </p:nvPr>
        </p:nvSpPr>
        <p:spPr/>
        <p:txBody>
          <a:bodyPr/>
          <a:lstStyle/>
          <a:p>
            <a:r>
              <a:rPr lang="en-US" dirty="0"/>
              <a:t>Policy Iteration</a:t>
            </a:r>
          </a:p>
        </p:txBody>
      </p:sp>
    </p:spTree>
    <p:extLst>
      <p:ext uri="{BB962C8B-B14F-4D97-AF65-F5344CB8AC3E}">
        <p14:creationId xmlns:p14="http://schemas.microsoft.com/office/powerpoint/2010/main" val="24498259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name="page5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AF6653-E34F-1E4A-8E47-DEBF9EB3009D}"/>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AA427125-6C12-1949-84E6-47FDBA6AF073}"/>
              </a:ext>
            </a:extLst>
          </p:cNvPr>
          <p:cNvSpPr/>
          <p:nvPr/>
        </p:nvSpPr>
        <p:spPr>
          <a:xfrm flipV="1">
            <a:off x="5577840" y="4583574"/>
            <a:ext cx="3809742" cy="740779"/>
          </a:xfrm>
          <a:custGeom>
            <a:avLst>
              <a:gd name="f0" fmla="val -404"/>
              <a:gd name="f1" fmla="val -1713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6" name="Group 5" descr="22§display§\pi(s) \leftarrow \arg\max_{a} Q^\pi(s,a)§svg§600§FALSE" title="TexMaths">
            <a:extLst>
              <a:ext uri="{FF2B5EF4-FFF2-40B4-BE49-F238E27FC236}">
                <a16:creationId xmlns:a16="http://schemas.microsoft.com/office/drawing/2014/main" id="{E731993C-0871-8943-B30D-DE1D23FFB7FA}"/>
              </a:ext>
            </a:extLst>
          </p:cNvPr>
          <p:cNvGrpSpPr/>
          <p:nvPr/>
        </p:nvGrpSpPr>
        <p:grpSpPr>
          <a:xfrm>
            <a:off x="5942880" y="4803494"/>
            <a:ext cx="3215520" cy="423706"/>
            <a:chOff x="5942880" y="4754879"/>
            <a:chExt cx="3624120" cy="472321"/>
          </a:xfrm>
        </p:grpSpPr>
        <p:sp>
          <p:nvSpPr>
            <p:cNvPr id="8" name="Freeform 7">
              <a:extLst>
                <a:ext uri="{FF2B5EF4-FFF2-40B4-BE49-F238E27FC236}">
                  <a16:creationId xmlns:a16="http://schemas.microsoft.com/office/drawing/2014/main" id="{05F96236-2C38-884C-BC4B-420DBCF010F7}"/>
                </a:ext>
              </a:extLst>
            </p:cNvPr>
            <p:cNvSpPr/>
            <p:nvPr/>
          </p:nvSpPr>
          <p:spPr>
            <a:xfrm>
              <a:off x="5942880" y="4865760"/>
              <a:ext cx="188280" cy="154080"/>
            </a:xfrm>
            <a:custGeom>
              <a:avLst/>
              <a:gdLst/>
              <a:ahLst/>
              <a:cxnLst>
                <a:cxn ang="3cd4">
                  <a:pos x="hc" y="t"/>
                </a:cxn>
                <a:cxn ang="cd2">
                  <a:pos x="l" y="vc"/>
                </a:cxn>
                <a:cxn ang="cd4">
                  <a:pos x="hc" y="b"/>
                </a:cxn>
                <a:cxn ang="0">
                  <a:pos x="r" y="vc"/>
                </a:cxn>
              </a:cxnLst>
              <a:rect l="l" t="t" r="r" b="b"/>
              <a:pathLst>
                <a:path w="524" h="429">
                  <a:moveTo>
                    <a:pt x="231" y="57"/>
                  </a:moveTo>
                  <a:lnTo>
                    <a:pt x="341" y="57"/>
                  </a:lnTo>
                  <a:cubicBezTo>
                    <a:pt x="308" y="200"/>
                    <a:pt x="299" y="242"/>
                    <a:pt x="299" y="308"/>
                  </a:cubicBezTo>
                  <a:cubicBezTo>
                    <a:pt x="299" y="321"/>
                    <a:pt x="299" y="347"/>
                    <a:pt x="308" y="380"/>
                  </a:cubicBezTo>
                  <a:cubicBezTo>
                    <a:pt x="317" y="424"/>
                    <a:pt x="328" y="429"/>
                    <a:pt x="343" y="429"/>
                  </a:cubicBezTo>
                  <a:cubicBezTo>
                    <a:pt x="363" y="429"/>
                    <a:pt x="383" y="411"/>
                    <a:pt x="383" y="391"/>
                  </a:cubicBezTo>
                  <a:cubicBezTo>
                    <a:pt x="383" y="387"/>
                    <a:pt x="383" y="385"/>
                    <a:pt x="376" y="372"/>
                  </a:cubicBezTo>
                  <a:cubicBezTo>
                    <a:pt x="348" y="301"/>
                    <a:pt x="348" y="238"/>
                    <a:pt x="348" y="211"/>
                  </a:cubicBezTo>
                  <a:cubicBezTo>
                    <a:pt x="348" y="158"/>
                    <a:pt x="354" y="108"/>
                    <a:pt x="365" y="57"/>
                  </a:cubicBezTo>
                  <a:lnTo>
                    <a:pt x="477" y="57"/>
                  </a:lnTo>
                  <a:cubicBezTo>
                    <a:pt x="488" y="57"/>
                    <a:pt x="524" y="57"/>
                    <a:pt x="524" y="24"/>
                  </a:cubicBezTo>
                  <a:cubicBezTo>
                    <a:pt x="524"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0"/>
                  </a:cubicBezTo>
                  <a:cubicBezTo>
                    <a:pt x="75" y="394"/>
                    <a:pt x="75" y="396"/>
                    <a:pt x="75" y="402"/>
                  </a:cubicBezTo>
                  <a:cubicBezTo>
                    <a:pt x="75" y="422"/>
                    <a:pt x="90" y="429"/>
                    <a:pt x="101" y="429"/>
                  </a:cubicBezTo>
                  <a:cubicBezTo>
                    <a:pt x="132" y="429"/>
                    <a:pt x="139" y="402"/>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9" name="Freeform 8">
              <a:extLst>
                <a:ext uri="{FF2B5EF4-FFF2-40B4-BE49-F238E27FC236}">
                  <a16:creationId xmlns:a16="http://schemas.microsoft.com/office/drawing/2014/main" id="{DE3963B5-004A-1A43-9125-8BF84AB4A35D}"/>
                </a:ext>
              </a:extLst>
            </p:cNvPr>
            <p:cNvSpPr/>
            <p:nvPr/>
          </p:nvSpPr>
          <p:spPr>
            <a:xfrm>
              <a:off x="6178320" y="475487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2"/>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32BF3B0A-F010-2E4D-BCAE-745E49ED6AB7}"/>
                </a:ext>
              </a:extLst>
            </p:cNvPr>
            <p:cNvSpPr/>
            <p:nvPr/>
          </p:nvSpPr>
          <p:spPr>
            <a:xfrm>
              <a:off x="6296399" y="486180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6"/>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1" name="Freeform 10">
              <a:extLst>
                <a:ext uri="{FF2B5EF4-FFF2-40B4-BE49-F238E27FC236}">
                  <a16:creationId xmlns:a16="http://schemas.microsoft.com/office/drawing/2014/main" id="{88045DD5-C118-114B-AC50-79090C9D89F3}"/>
                </a:ext>
              </a:extLst>
            </p:cNvPr>
            <p:cNvSpPr/>
            <p:nvPr/>
          </p:nvSpPr>
          <p:spPr>
            <a:xfrm>
              <a:off x="6460920" y="475487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2" name="Freeform 11">
              <a:extLst>
                <a:ext uri="{FF2B5EF4-FFF2-40B4-BE49-F238E27FC236}">
                  <a16:creationId xmlns:a16="http://schemas.microsoft.com/office/drawing/2014/main" id="{405DB0BA-573C-B14A-A0F7-F8449F5DB044}"/>
                </a:ext>
              </a:extLst>
            </p:cNvPr>
            <p:cNvSpPr/>
            <p:nvPr/>
          </p:nvSpPr>
          <p:spPr>
            <a:xfrm>
              <a:off x="6691320" y="4838040"/>
              <a:ext cx="309240" cy="181800"/>
            </a:xfrm>
            <a:custGeom>
              <a:avLst/>
              <a:gdLst/>
              <a:ahLst/>
              <a:cxnLst>
                <a:cxn ang="3cd4">
                  <a:pos x="hc" y="t"/>
                </a:cxn>
                <a:cxn ang="cd2">
                  <a:pos x="l" y="vc"/>
                </a:cxn>
                <a:cxn ang="cd4">
                  <a:pos x="hc" y="b"/>
                </a:cxn>
                <a:cxn ang="0">
                  <a:pos x="r" y="vc"/>
                </a:cxn>
              </a:cxnLst>
              <a:rect l="l" t="t" r="r" b="b"/>
              <a:pathLst>
                <a:path w="860" h="506">
                  <a:moveTo>
                    <a:pt x="825" y="273"/>
                  </a:moveTo>
                  <a:cubicBezTo>
                    <a:pt x="843" y="273"/>
                    <a:pt x="860" y="273"/>
                    <a:pt x="860" y="253"/>
                  </a:cubicBezTo>
                  <a:cubicBezTo>
                    <a:pt x="860" y="233"/>
                    <a:pt x="843" y="233"/>
                    <a:pt x="825" y="233"/>
                  </a:cubicBezTo>
                  <a:lnTo>
                    <a:pt x="106" y="233"/>
                  </a:lnTo>
                  <a:cubicBezTo>
                    <a:pt x="158" y="194"/>
                    <a:pt x="185" y="154"/>
                    <a:pt x="194" y="141"/>
                  </a:cubicBezTo>
                  <a:cubicBezTo>
                    <a:pt x="235" y="75"/>
                    <a:pt x="244" y="13"/>
                    <a:pt x="244" y="11"/>
                  </a:cubicBezTo>
                  <a:cubicBezTo>
                    <a:pt x="244" y="0"/>
                    <a:pt x="233" y="0"/>
                    <a:pt x="224" y="0"/>
                  </a:cubicBezTo>
                  <a:cubicBezTo>
                    <a:pt x="209" y="0"/>
                    <a:pt x="207" y="2"/>
                    <a:pt x="202" y="20"/>
                  </a:cubicBezTo>
                  <a:cubicBezTo>
                    <a:pt x="180" y="114"/>
                    <a:pt x="123" y="196"/>
                    <a:pt x="15" y="240"/>
                  </a:cubicBezTo>
                  <a:cubicBezTo>
                    <a:pt x="4" y="244"/>
                    <a:pt x="0" y="246"/>
                    <a:pt x="0" y="253"/>
                  </a:cubicBezTo>
                  <a:cubicBezTo>
                    <a:pt x="0" y="260"/>
                    <a:pt x="4" y="262"/>
                    <a:pt x="15" y="266"/>
                  </a:cubicBezTo>
                  <a:cubicBezTo>
                    <a:pt x="114" y="308"/>
                    <a:pt x="180" y="383"/>
                    <a:pt x="205" y="493"/>
                  </a:cubicBezTo>
                  <a:cubicBezTo>
                    <a:pt x="207" y="504"/>
                    <a:pt x="209" y="506"/>
                    <a:pt x="224" y="506"/>
                  </a:cubicBezTo>
                  <a:cubicBezTo>
                    <a:pt x="233" y="506"/>
                    <a:pt x="244" y="506"/>
                    <a:pt x="244" y="495"/>
                  </a:cubicBezTo>
                  <a:cubicBezTo>
                    <a:pt x="244" y="493"/>
                    <a:pt x="235" y="431"/>
                    <a:pt x="196" y="367"/>
                  </a:cubicBezTo>
                  <a:cubicBezTo>
                    <a:pt x="176" y="339"/>
                    <a:pt x="147" y="304"/>
                    <a:pt x="106" y="27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79056D8B-0A5A-6741-B4D3-2BA3C4EFA514}"/>
                </a:ext>
              </a:extLst>
            </p:cNvPr>
            <p:cNvSpPr/>
            <p:nvPr/>
          </p:nvSpPr>
          <p:spPr>
            <a:xfrm>
              <a:off x="7130160" y="4859280"/>
              <a:ext cx="157320" cy="160200"/>
            </a:xfrm>
            <a:custGeom>
              <a:avLst/>
              <a:gdLst/>
              <a:ahLst/>
              <a:cxnLst>
                <a:cxn ang="3cd4">
                  <a:pos x="hc" y="t"/>
                </a:cxn>
                <a:cxn ang="cd2">
                  <a:pos x="l" y="vc"/>
                </a:cxn>
                <a:cxn ang="cd4">
                  <a:pos x="hc" y="b"/>
                </a:cxn>
                <a:cxn ang="0">
                  <a:pos x="r" y="vc"/>
                </a:cxn>
              </a:cxnLst>
              <a:rect l="l" t="t" r="r" b="b"/>
              <a:pathLst>
                <a:path w="438" h="446">
                  <a:moveTo>
                    <a:pt x="284" y="361"/>
                  </a:moveTo>
                  <a:cubicBezTo>
                    <a:pt x="286" y="400"/>
                    <a:pt x="312" y="440"/>
                    <a:pt x="359" y="440"/>
                  </a:cubicBezTo>
                  <a:cubicBezTo>
                    <a:pt x="378" y="440"/>
                    <a:pt x="438" y="427"/>
                    <a:pt x="438" y="347"/>
                  </a:cubicBezTo>
                  <a:lnTo>
                    <a:pt x="438" y="295"/>
                  </a:lnTo>
                  <a:lnTo>
                    <a:pt x="414" y="295"/>
                  </a:lnTo>
                  <a:lnTo>
                    <a:pt x="414" y="347"/>
                  </a:lnTo>
                  <a:cubicBezTo>
                    <a:pt x="414" y="405"/>
                    <a:pt x="389" y="411"/>
                    <a:pt x="378" y="411"/>
                  </a:cubicBezTo>
                  <a:cubicBezTo>
                    <a:pt x="348" y="411"/>
                    <a:pt x="343" y="367"/>
                    <a:pt x="343" y="363"/>
                  </a:cubicBezTo>
                  <a:lnTo>
                    <a:pt x="343" y="167"/>
                  </a:lnTo>
                  <a:cubicBezTo>
                    <a:pt x="343" y="128"/>
                    <a:pt x="343" y="90"/>
                    <a:pt x="308" y="53"/>
                  </a:cubicBezTo>
                  <a:cubicBezTo>
                    <a:pt x="271" y="15"/>
                    <a:pt x="222" y="0"/>
                    <a:pt x="176" y="0"/>
                  </a:cubicBezTo>
                  <a:cubicBezTo>
                    <a:pt x="95" y="0"/>
                    <a:pt x="29" y="46"/>
                    <a:pt x="29" y="110"/>
                  </a:cubicBezTo>
                  <a:cubicBezTo>
                    <a:pt x="29" y="139"/>
                    <a:pt x="48" y="156"/>
                    <a:pt x="73" y="156"/>
                  </a:cubicBezTo>
                  <a:cubicBezTo>
                    <a:pt x="101"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6"/>
                    <a:pt x="156" y="446"/>
                  </a:cubicBezTo>
                  <a:cubicBezTo>
                    <a:pt x="220" y="446"/>
                    <a:pt x="264" y="407"/>
                    <a:pt x="284" y="361"/>
                  </a:cubicBezTo>
                  <a:close/>
                  <a:moveTo>
                    <a:pt x="275" y="202"/>
                  </a:moveTo>
                  <a:lnTo>
                    <a:pt x="275" y="299"/>
                  </a:lnTo>
                  <a:cubicBezTo>
                    <a:pt x="275" y="391"/>
                    <a:pt x="207" y="424"/>
                    <a:pt x="163" y="424"/>
                  </a:cubicBezTo>
                  <a:cubicBezTo>
                    <a:pt x="114" y="424"/>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DFEAAE97-2BDE-3840-A9D0-1C883372DEC7}"/>
                </a:ext>
              </a:extLst>
            </p:cNvPr>
            <p:cNvSpPr/>
            <p:nvPr/>
          </p:nvSpPr>
          <p:spPr>
            <a:xfrm>
              <a:off x="7298999" y="4861800"/>
              <a:ext cx="117720" cy="154080"/>
            </a:xfrm>
            <a:custGeom>
              <a:avLst/>
              <a:gdLst/>
              <a:ahLst/>
              <a:cxnLst>
                <a:cxn ang="3cd4">
                  <a:pos x="hc" y="t"/>
                </a:cxn>
                <a:cxn ang="cd2">
                  <a:pos x="l" y="vc"/>
                </a:cxn>
                <a:cxn ang="cd4">
                  <a:pos x="hc" y="b"/>
                </a:cxn>
                <a:cxn ang="0">
                  <a:pos x="r" y="vc"/>
                </a:cxn>
              </a:cxnLst>
              <a:rect l="l" t="t" r="r" b="b"/>
              <a:pathLst>
                <a:path w="328" h="429">
                  <a:moveTo>
                    <a:pt x="134" y="108"/>
                  </a:moveTo>
                  <a:lnTo>
                    <a:pt x="134" y="0"/>
                  </a:lnTo>
                  <a:lnTo>
                    <a:pt x="0" y="11"/>
                  </a:lnTo>
                  <a:lnTo>
                    <a:pt x="0" y="42"/>
                  </a:lnTo>
                  <a:cubicBezTo>
                    <a:pt x="68" y="42"/>
                    <a:pt x="75" y="48"/>
                    <a:pt x="75" y="95"/>
                  </a:cubicBezTo>
                  <a:lnTo>
                    <a:pt x="75" y="356"/>
                  </a:lnTo>
                  <a:cubicBezTo>
                    <a:pt x="75" y="398"/>
                    <a:pt x="66" y="398"/>
                    <a:pt x="0" y="398"/>
                  </a:cubicBezTo>
                  <a:lnTo>
                    <a:pt x="0" y="429"/>
                  </a:lnTo>
                  <a:cubicBezTo>
                    <a:pt x="37" y="429"/>
                    <a:pt x="84" y="427"/>
                    <a:pt x="110" y="427"/>
                  </a:cubicBezTo>
                  <a:cubicBezTo>
                    <a:pt x="150" y="427"/>
                    <a:pt x="196" y="427"/>
                    <a:pt x="235" y="429"/>
                  </a:cubicBezTo>
                  <a:lnTo>
                    <a:pt x="235" y="398"/>
                  </a:lnTo>
                  <a:lnTo>
                    <a:pt x="213" y="398"/>
                  </a:lnTo>
                  <a:cubicBezTo>
                    <a:pt x="143" y="398"/>
                    <a:pt x="141" y="389"/>
                    <a:pt x="141" y="354"/>
                  </a:cubicBezTo>
                  <a:lnTo>
                    <a:pt x="141" y="205"/>
                  </a:lnTo>
                  <a:cubicBezTo>
                    <a:pt x="141" y="108"/>
                    <a:pt x="180" y="22"/>
                    <a:pt x="255" y="22"/>
                  </a:cubicBezTo>
                  <a:cubicBezTo>
                    <a:pt x="262" y="22"/>
                    <a:pt x="264" y="22"/>
                    <a:pt x="266" y="22"/>
                  </a:cubicBezTo>
                  <a:cubicBezTo>
                    <a:pt x="262" y="24"/>
                    <a:pt x="244" y="35"/>
                    <a:pt x="244" y="59"/>
                  </a:cubicBezTo>
                  <a:cubicBezTo>
                    <a:pt x="244" y="88"/>
                    <a:pt x="264" y="101"/>
                    <a:pt x="286" y="101"/>
                  </a:cubicBezTo>
                  <a:cubicBezTo>
                    <a:pt x="304" y="101"/>
                    <a:pt x="328" y="90"/>
                    <a:pt x="328" y="59"/>
                  </a:cubicBezTo>
                  <a:cubicBezTo>
                    <a:pt x="328" y="29"/>
                    <a:pt x="297" y="0"/>
                    <a:pt x="255" y="0"/>
                  </a:cubicBezTo>
                  <a:cubicBezTo>
                    <a:pt x="185" y="0"/>
                    <a:pt x="150" y="66"/>
                    <a:pt x="134" y="10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C88F0F9E-D723-5D4E-B5FA-71FE2F017AFA}"/>
                </a:ext>
              </a:extLst>
            </p:cNvPr>
            <p:cNvSpPr/>
            <p:nvPr/>
          </p:nvSpPr>
          <p:spPr>
            <a:xfrm>
              <a:off x="7434360" y="4857840"/>
              <a:ext cx="159480" cy="230040"/>
            </a:xfrm>
            <a:custGeom>
              <a:avLst/>
              <a:gdLst/>
              <a:ahLst/>
              <a:cxnLst>
                <a:cxn ang="3cd4">
                  <a:pos x="hc" y="t"/>
                </a:cxn>
                <a:cxn ang="cd2">
                  <a:pos x="l" y="vc"/>
                </a:cxn>
                <a:cxn ang="cd4">
                  <a:pos x="hc" y="b"/>
                </a:cxn>
                <a:cxn ang="0">
                  <a:pos x="r" y="vc"/>
                </a:cxn>
              </a:cxnLst>
              <a:rect l="l" t="t" r="r" b="b"/>
              <a:pathLst>
                <a:path w="444" h="640">
                  <a:moveTo>
                    <a:pt x="189" y="273"/>
                  </a:moveTo>
                  <a:cubicBezTo>
                    <a:pt x="103" y="273"/>
                    <a:pt x="103" y="176"/>
                    <a:pt x="103" y="154"/>
                  </a:cubicBezTo>
                  <a:cubicBezTo>
                    <a:pt x="103" y="128"/>
                    <a:pt x="106" y="97"/>
                    <a:pt x="119" y="73"/>
                  </a:cubicBezTo>
                  <a:cubicBezTo>
                    <a:pt x="128" y="59"/>
                    <a:pt x="150" y="33"/>
                    <a:pt x="189" y="33"/>
                  </a:cubicBezTo>
                  <a:cubicBezTo>
                    <a:pt x="273" y="33"/>
                    <a:pt x="273" y="130"/>
                    <a:pt x="273" y="152"/>
                  </a:cubicBezTo>
                  <a:cubicBezTo>
                    <a:pt x="273" y="178"/>
                    <a:pt x="273" y="209"/>
                    <a:pt x="257" y="233"/>
                  </a:cubicBezTo>
                  <a:cubicBezTo>
                    <a:pt x="249" y="246"/>
                    <a:pt x="227" y="273"/>
                    <a:pt x="189" y="273"/>
                  </a:cubicBezTo>
                  <a:close/>
                  <a:moveTo>
                    <a:pt x="75" y="310"/>
                  </a:moveTo>
                  <a:cubicBezTo>
                    <a:pt x="75" y="306"/>
                    <a:pt x="75" y="284"/>
                    <a:pt x="92" y="264"/>
                  </a:cubicBezTo>
                  <a:cubicBezTo>
                    <a:pt x="130" y="293"/>
                    <a:pt x="169" y="295"/>
                    <a:pt x="189" y="295"/>
                  </a:cubicBezTo>
                  <a:cubicBezTo>
                    <a:pt x="279" y="295"/>
                    <a:pt x="345" y="229"/>
                    <a:pt x="345" y="154"/>
                  </a:cubicBezTo>
                  <a:cubicBezTo>
                    <a:pt x="345" y="117"/>
                    <a:pt x="330" y="81"/>
                    <a:pt x="306" y="59"/>
                  </a:cubicBezTo>
                  <a:cubicBezTo>
                    <a:pt x="341" y="26"/>
                    <a:pt x="376" y="22"/>
                    <a:pt x="394" y="22"/>
                  </a:cubicBezTo>
                  <a:cubicBezTo>
                    <a:pt x="396" y="22"/>
                    <a:pt x="400" y="22"/>
                    <a:pt x="403" y="22"/>
                  </a:cubicBezTo>
                  <a:cubicBezTo>
                    <a:pt x="392" y="26"/>
                    <a:pt x="387" y="37"/>
                    <a:pt x="387" y="48"/>
                  </a:cubicBezTo>
                  <a:cubicBezTo>
                    <a:pt x="387" y="66"/>
                    <a:pt x="400" y="77"/>
                    <a:pt x="416" y="77"/>
                  </a:cubicBezTo>
                  <a:cubicBezTo>
                    <a:pt x="425" y="77"/>
                    <a:pt x="444" y="70"/>
                    <a:pt x="444" y="48"/>
                  </a:cubicBezTo>
                  <a:cubicBezTo>
                    <a:pt x="444" y="31"/>
                    <a:pt x="431" y="0"/>
                    <a:pt x="394" y="0"/>
                  </a:cubicBezTo>
                  <a:cubicBezTo>
                    <a:pt x="374" y="0"/>
                    <a:pt x="332" y="7"/>
                    <a:pt x="290" y="46"/>
                  </a:cubicBezTo>
                  <a:cubicBezTo>
                    <a:pt x="251" y="13"/>
                    <a:pt x="209" y="11"/>
                    <a:pt x="189" y="11"/>
                  </a:cubicBezTo>
                  <a:cubicBezTo>
                    <a:pt x="99" y="11"/>
                    <a:pt x="31" y="77"/>
                    <a:pt x="31" y="152"/>
                  </a:cubicBezTo>
                  <a:cubicBezTo>
                    <a:pt x="31" y="196"/>
                    <a:pt x="53" y="231"/>
                    <a:pt x="77" y="253"/>
                  </a:cubicBezTo>
                  <a:cubicBezTo>
                    <a:pt x="64" y="266"/>
                    <a:pt x="46" y="299"/>
                    <a:pt x="46" y="332"/>
                  </a:cubicBezTo>
                  <a:cubicBezTo>
                    <a:pt x="46" y="363"/>
                    <a:pt x="59" y="400"/>
                    <a:pt x="90" y="418"/>
                  </a:cubicBezTo>
                  <a:cubicBezTo>
                    <a:pt x="31" y="435"/>
                    <a:pt x="0" y="477"/>
                    <a:pt x="0" y="517"/>
                  </a:cubicBezTo>
                  <a:cubicBezTo>
                    <a:pt x="0" y="585"/>
                    <a:pt x="97" y="640"/>
                    <a:pt x="216" y="640"/>
                  </a:cubicBezTo>
                  <a:cubicBezTo>
                    <a:pt x="330" y="640"/>
                    <a:pt x="431" y="589"/>
                    <a:pt x="431" y="515"/>
                  </a:cubicBezTo>
                  <a:cubicBezTo>
                    <a:pt x="431" y="479"/>
                    <a:pt x="416" y="431"/>
                    <a:pt x="367" y="402"/>
                  </a:cubicBezTo>
                  <a:cubicBezTo>
                    <a:pt x="315" y="376"/>
                    <a:pt x="260" y="376"/>
                    <a:pt x="200" y="376"/>
                  </a:cubicBezTo>
                  <a:cubicBezTo>
                    <a:pt x="176" y="376"/>
                    <a:pt x="134" y="376"/>
                    <a:pt x="128" y="376"/>
                  </a:cubicBezTo>
                  <a:cubicBezTo>
                    <a:pt x="97" y="372"/>
                    <a:pt x="75" y="341"/>
                    <a:pt x="75" y="310"/>
                  </a:cubicBezTo>
                  <a:close/>
                  <a:moveTo>
                    <a:pt x="216" y="616"/>
                  </a:moveTo>
                  <a:cubicBezTo>
                    <a:pt x="117" y="616"/>
                    <a:pt x="51" y="567"/>
                    <a:pt x="51" y="517"/>
                  </a:cubicBezTo>
                  <a:cubicBezTo>
                    <a:pt x="51" y="471"/>
                    <a:pt x="88" y="435"/>
                    <a:pt x="130" y="433"/>
                  </a:cubicBezTo>
                  <a:lnTo>
                    <a:pt x="187" y="433"/>
                  </a:lnTo>
                  <a:cubicBezTo>
                    <a:pt x="271" y="433"/>
                    <a:pt x="381" y="433"/>
                    <a:pt x="381" y="517"/>
                  </a:cubicBezTo>
                  <a:cubicBezTo>
                    <a:pt x="381" y="567"/>
                    <a:pt x="310" y="616"/>
                    <a:pt x="216" y="61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B722C3FD-C8AB-4442-BC6F-814DA25B5C8E}"/>
                </a:ext>
              </a:extLst>
            </p:cNvPr>
            <p:cNvSpPr/>
            <p:nvPr/>
          </p:nvSpPr>
          <p:spPr>
            <a:xfrm>
              <a:off x="7673400" y="4861800"/>
              <a:ext cx="272160" cy="154080"/>
            </a:xfrm>
            <a:custGeom>
              <a:avLst/>
              <a:gdLst/>
              <a:ahLst/>
              <a:cxnLst>
                <a:cxn ang="3cd4">
                  <a:pos x="hc" y="t"/>
                </a:cxn>
                <a:cxn ang="cd2">
                  <a:pos x="l" y="vc"/>
                </a:cxn>
                <a:cxn ang="cd4">
                  <a:pos x="hc" y="b"/>
                </a:cxn>
                <a:cxn ang="0">
                  <a:pos x="r" y="vc"/>
                </a:cxn>
              </a:cxnLst>
              <a:rect l="l" t="t" r="r" b="b"/>
              <a:pathLst>
                <a:path w="757" h="429">
                  <a:moveTo>
                    <a:pt x="75" y="95"/>
                  </a:moveTo>
                  <a:lnTo>
                    <a:pt x="75" y="356"/>
                  </a:lnTo>
                  <a:cubicBezTo>
                    <a:pt x="75" y="398"/>
                    <a:pt x="66" y="398"/>
                    <a:pt x="0" y="398"/>
                  </a:cubicBezTo>
                  <a:lnTo>
                    <a:pt x="0" y="429"/>
                  </a:lnTo>
                  <a:cubicBezTo>
                    <a:pt x="33" y="429"/>
                    <a:pt x="84" y="427"/>
                    <a:pt x="110" y="427"/>
                  </a:cubicBezTo>
                  <a:cubicBezTo>
                    <a:pt x="134" y="427"/>
                    <a:pt x="185" y="429"/>
                    <a:pt x="218" y="429"/>
                  </a:cubicBezTo>
                  <a:lnTo>
                    <a:pt x="218" y="398"/>
                  </a:lnTo>
                  <a:cubicBezTo>
                    <a:pt x="154" y="398"/>
                    <a:pt x="143" y="398"/>
                    <a:pt x="143" y="356"/>
                  </a:cubicBezTo>
                  <a:lnTo>
                    <a:pt x="143" y="176"/>
                  </a:lnTo>
                  <a:cubicBezTo>
                    <a:pt x="143" y="75"/>
                    <a:pt x="211" y="22"/>
                    <a:pt x="273" y="22"/>
                  </a:cubicBezTo>
                  <a:cubicBezTo>
                    <a:pt x="334" y="22"/>
                    <a:pt x="345" y="75"/>
                    <a:pt x="345" y="130"/>
                  </a:cubicBezTo>
                  <a:lnTo>
                    <a:pt x="345" y="356"/>
                  </a:lnTo>
                  <a:cubicBezTo>
                    <a:pt x="345" y="398"/>
                    <a:pt x="334" y="398"/>
                    <a:pt x="271" y="398"/>
                  </a:cubicBezTo>
                  <a:lnTo>
                    <a:pt x="271" y="429"/>
                  </a:lnTo>
                  <a:cubicBezTo>
                    <a:pt x="304" y="429"/>
                    <a:pt x="352" y="427"/>
                    <a:pt x="378" y="427"/>
                  </a:cubicBezTo>
                  <a:cubicBezTo>
                    <a:pt x="405" y="427"/>
                    <a:pt x="455" y="429"/>
                    <a:pt x="488" y="429"/>
                  </a:cubicBezTo>
                  <a:lnTo>
                    <a:pt x="488" y="398"/>
                  </a:lnTo>
                  <a:cubicBezTo>
                    <a:pt x="422" y="398"/>
                    <a:pt x="411" y="398"/>
                    <a:pt x="411" y="356"/>
                  </a:cubicBezTo>
                  <a:lnTo>
                    <a:pt x="411" y="176"/>
                  </a:lnTo>
                  <a:cubicBezTo>
                    <a:pt x="411" y="75"/>
                    <a:pt x="482" y="22"/>
                    <a:pt x="543" y="22"/>
                  </a:cubicBezTo>
                  <a:cubicBezTo>
                    <a:pt x="605" y="22"/>
                    <a:pt x="614" y="75"/>
                    <a:pt x="614" y="130"/>
                  </a:cubicBezTo>
                  <a:lnTo>
                    <a:pt x="614" y="356"/>
                  </a:lnTo>
                  <a:cubicBezTo>
                    <a:pt x="614" y="398"/>
                    <a:pt x="605" y="398"/>
                    <a:pt x="539" y="398"/>
                  </a:cubicBezTo>
                  <a:lnTo>
                    <a:pt x="539" y="429"/>
                  </a:lnTo>
                  <a:cubicBezTo>
                    <a:pt x="572" y="429"/>
                    <a:pt x="623" y="427"/>
                    <a:pt x="649" y="427"/>
                  </a:cubicBezTo>
                  <a:cubicBezTo>
                    <a:pt x="673" y="427"/>
                    <a:pt x="724" y="429"/>
                    <a:pt x="757" y="429"/>
                  </a:cubicBezTo>
                  <a:lnTo>
                    <a:pt x="757" y="398"/>
                  </a:lnTo>
                  <a:cubicBezTo>
                    <a:pt x="706" y="398"/>
                    <a:pt x="682" y="398"/>
                    <a:pt x="682" y="369"/>
                  </a:cubicBezTo>
                  <a:lnTo>
                    <a:pt x="682" y="185"/>
                  </a:lnTo>
                  <a:cubicBezTo>
                    <a:pt x="682" y="101"/>
                    <a:pt x="682" y="70"/>
                    <a:pt x="651" y="35"/>
                  </a:cubicBezTo>
                  <a:cubicBezTo>
                    <a:pt x="638" y="20"/>
                    <a:pt x="605" y="0"/>
                    <a:pt x="550" y="0"/>
                  </a:cubicBezTo>
                  <a:cubicBezTo>
                    <a:pt x="469" y="0"/>
                    <a:pt x="425" y="57"/>
                    <a:pt x="409" y="95"/>
                  </a:cubicBezTo>
                  <a:cubicBezTo>
                    <a:pt x="396" y="11"/>
                    <a:pt x="323" y="0"/>
                    <a:pt x="279" y="0"/>
                  </a:cubicBezTo>
                  <a:cubicBezTo>
                    <a:pt x="209" y="0"/>
                    <a:pt x="163" y="42"/>
                    <a:pt x="136" y="101"/>
                  </a:cubicBezTo>
                  <a:lnTo>
                    <a:pt x="136" y="0"/>
                  </a:lnTo>
                  <a:lnTo>
                    <a:pt x="0" y="11"/>
                  </a:lnTo>
                  <a:lnTo>
                    <a:pt x="0" y="42"/>
                  </a:lnTo>
                  <a:cubicBezTo>
                    <a:pt x="68" y="42"/>
                    <a:pt x="75" y="48"/>
                    <a:pt x="75" y="9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2436FF5E-B961-5345-8886-CE511C9ED3CA}"/>
                </a:ext>
              </a:extLst>
            </p:cNvPr>
            <p:cNvSpPr/>
            <p:nvPr/>
          </p:nvSpPr>
          <p:spPr>
            <a:xfrm>
              <a:off x="7965720" y="4859280"/>
              <a:ext cx="157320" cy="160200"/>
            </a:xfrm>
            <a:custGeom>
              <a:avLst/>
              <a:gdLst/>
              <a:ahLst/>
              <a:cxnLst>
                <a:cxn ang="3cd4">
                  <a:pos x="hc" y="t"/>
                </a:cxn>
                <a:cxn ang="cd2">
                  <a:pos x="l" y="vc"/>
                </a:cxn>
                <a:cxn ang="cd4">
                  <a:pos x="hc" y="b"/>
                </a:cxn>
                <a:cxn ang="0">
                  <a:pos x="r" y="vc"/>
                </a:cxn>
              </a:cxnLst>
              <a:rect l="l" t="t" r="r" b="b"/>
              <a:pathLst>
                <a:path w="438" h="446">
                  <a:moveTo>
                    <a:pt x="282" y="361"/>
                  </a:moveTo>
                  <a:cubicBezTo>
                    <a:pt x="286" y="400"/>
                    <a:pt x="312" y="440"/>
                    <a:pt x="359" y="440"/>
                  </a:cubicBezTo>
                  <a:cubicBezTo>
                    <a:pt x="378" y="440"/>
                    <a:pt x="438" y="427"/>
                    <a:pt x="438" y="347"/>
                  </a:cubicBezTo>
                  <a:lnTo>
                    <a:pt x="438" y="295"/>
                  </a:lnTo>
                  <a:lnTo>
                    <a:pt x="414" y="295"/>
                  </a:lnTo>
                  <a:lnTo>
                    <a:pt x="414" y="347"/>
                  </a:lnTo>
                  <a:cubicBezTo>
                    <a:pt x="414" y="405"/>
                    <a:pt x="389" y="411"/>
                    <a:pt x="378" y="411"/>
                  </a:cubicBezTo>
                  <a:cubicBezTo>
                    <a:pt x="348" y="411"/>
                    <a:pt x="343" y="367"/>
                    <a:pt x="343" y="363"/>
                  </a:cubicBezTo>
                  <a:lnTo>
                    <a:pt x="343" y="167"/>
                  </a:lnTo>
                  <a:cubicBezTo>
                    <a:pt x="343" y="128"/>
                    <a:pt x="343" y="90"/>
                    <a:pt x="308" y="53"/>
                  </a:cubicBezTo>
                  <a:cubicBezTo>
                    <a:pt x="271" y="15"/>
                    <a:pt x="222" y="0"/>
                    <a:pt x="174" y="0"/>
                  </a:cubicBezTo>
                  <a:cubicBezTo>
                    <a:pt x="95" y="0"/>
                    <a:pt x="29" y="46"/>
                    <a:pt x="29" y="110"/>
                  </a:cubicBezTo>
                  <a:cubicBezTo>
                    <a:pt x="29" y="139"/>
                    <a:pt x="48" y="156"/>
                    <a:pt x="73" y="156"/>
                  </a:cubicBezTo>
                  <a:cubicBezTo>
                    <a:pt x="99" y="156"/>
                    <a:pt x="117" y="136"/>
                    <a:pt x="117" y="110"/>
                  </a:cubicBezTo>
                  <a:cubicBezTo>
                    <a:pt x="117" y="99"/>
                    <a:pt x="112" y="66"/>
                    <a:pt x="68" y="66"/>
                  </a:cubicBezTo>
                  <a:cubicBezTo>
                    <a:pt x="95" y="33"/>
                    <a:pt x="141" y="22"/>
                    <a:pt x="174" y="22"/>
                  </a:cubicBezTo>
                  <a:cubicBezTo>
                    <a:pt x="220" y="22"/>
                    <a:pt x="275" y="59"/>
                    <a:pt x="275" y="145"/>
                  </a:cubicBezTo>
                  <a:lnTo>
                    <a:pt x="275" y="183"/>
                  </a:lnTo>
                  <a:cubicBezTo>
                    <a:pt x="227" y="185"/>
                    <a:pt x="158" y="187"/>
                    <a:pt x="97" y="216"/>
                  </a:cubicBezTo>
                  <a:cubicBezTo>
                    <a:pt x="24" y="249"/>
                    <a:pt x="0" y="299"/>
                    <a:pt x="0" y="343"/>
                  </a:cubicBezTo>
                  <a:cubicBezTo>
                    <a:pt x="0" y="422"/>
                    <a:pt x="95" y="446"/>
                    <a:pt x="156" y="446"/>
                  </a:cubicBezTo>
                  <a:cubicBezTo>
                    <a:pt x="220" y="446"/>
                    <a:pt x="264" y="407"/>
                    <a:pt x="282" y="361"/>
                  </a:cubicBezTo>
                  <a:close/>
                  <a:moveTo>
                    <a:pt x="275" y="202"/>
                  </a:moveTo>
                  <a:lnTo>
                    <a:pt x="275" y="299"/>
                  </a:lnTo>
                  <a:cubicBezTo>
                    <a:pt x="275" y="391"/>
                    <a:pt x="207" y="424"/>
                    <a:pt x="163" y="424"/>
                  </a:cubicBezTo>
                  <a:cubicBezTo>
                    <a:pt x="114" y="424"/>
                    <a:pt x="75" y="389"/>
                    <a:pt x="75" y="341"/>
                  </a:cubicBezTo>
                  <a:cubicBezTo>
                    <a:pt x="75" y="288"/>
                    <a:pt x="117" y="207"/>
                    <a:pt x="275" y="20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79B0AAB2-71C8-694A-B730-0F543D3DE64E}"/>
                </a:ext>
              </a:extLst>
            </p:cNvPr>
            <p:cNvSpPr/>
            <p:nvPr/>
          </p:nvSpPr>
          <p:spPr>
            <a:xfrm>
              <a:off x="8128799" y="4865760"/>
              <a:ext cx="175320" cy="150120"/>
            </a:xfrm>
            <a:custGeom>
              <a:avLst/>
              <a:gdLst/>
              <a:ahLst/>
              <a:cxnLst>
                <a:cxn ang="3cd4">
                  <a:pos x="hc" y="t"/>
                </a:cxn>
                <a:cxn ang="cd2">
                  <a:pos x="l" y="vc"/>
                </a:cxn>
                <a:cxn ang="cd4">
                  <a:pos x="hc" y="b"/>
                </a:cxn>
                <a:cxn ang="0">
                  <a:pos x="r" y="vc"/>
                </a:cxn>
              </a:cxnLst>
              <a:rect l="l" t="t" r="r" b="b"/>
              <a:pathLst>
                <a:path w="488" h="418">
                  <a:moveTo>
                    <a:pt x="266" y="191"/>
                  </a:moveTo>
                  <a:cubicBezTo>
                    <a:pt x="297" y="154"/>
                    <a:pt x="332" y="106"/>
                    <a:pt x="356" y="81"/>
                  </a:cubicBezTo>
                  <a:cubicBezTo>
                    <a:pt x="387" y="46"/>
                    <a:pt x="427" y="31"/>
                    <a:pt x="471" y="31"/>
                  </a:cubicBezTo>
                  <a:lnTo>
                    <a:pt x="471" y="0"/>
                  </a:lnTo>
                  <a:cubicBezTo>
                    <a:pt x="447" y="2"/>
                    <a:pt x="418" y="2"/>
                    <a:pt x="392" y="2"/>
                  </a:cubicBezTo>
                  <a:cubicBezTo>
                    <a:pt x="363" y="2"/>
                    <a:pt x="312" y="0"/>
                    <a:pt x="299" y="0"/>
                  </a:cubicBezTo>
                  <a:lnTo>
                    <a:pt x="299" y="31"/>
                  </a:lnTo>
                  <a:cubicBezTo>
                    <a:pt x="319" y="33"/>
                    <a:pt x="328" y="44"/>
                    <a:pt x="328" y="59"/>
                  </a:cubicBezTo>
                  <a:cubicBezTo>
                    <a:pt x="328" y="75"/>
                    <a:pt x="317" y="88"/>
                    <a:pt x="312" y="95"/>
                  </a:cubicBezTo>
                  <a:lnTo>
                    <a:pt x="253" y="169"/>
                  </a:lnTo>
                  <a:lnTo>
                    <a:pt x="176" y="73"/>
                  </a:lnTo>
                  <a:cubicBezTo>
                    <a:pt x="167" y="62"/>
                    <a:pt x="167" y="59"/>
                    <a:pt x="167" y="55"/>
                  </a:cubicBezTo>
                  <a:cubicBezTo>
                    <a:pt x="167" y="40"/>
                    <a:pt x="183" y="31"/>
                    <a:pt x="202" y="31"/>
                  </a:cubicBezTo>
                  <a:lnTo>
                    <a:pt x="202" y="0"/>
                  </a:lnTo>
                  <a:cubicBezTo>
                    <a:pt x="176" y="0"/>
                    <a:pt x="112" y="2"/>
                    <a:pt x="97" y="2"/>
                  </a:cubicBezTo>
                  <a:cubicBezTo>
                    <a:pt x="77" y="2"/>
                    <a:pt x="31" y="2"/>
                    <a:pt x="4" y="0"/>
                  </a:cubicBezTo>
                  <a:lnTo>
                    <a:pt x="4" y="31"/>
                  </a:lnTo>
                  <a:cubicBezTo>
                    <a:pt x="73" y="31"/>
                    <a:pt x="75" y="31"/>
                    <a:pt x="119" y="90"/>
                  </a:cubicBezTo>
                  <a:lnTo>
                    <a:pt x="216" y="216"/>
                  </a:lnTo>
                  <a:lnTo>
                    <a:pt x="123" y="330"/>
                  </a:lnTo>
                  <a:cubicBezTo>
                    <a:pt x="77" y="387"/>
                    <a:pt x="20" y="389"/>
                    <a:pt x="0" y="389"/>
                  </a:cubicBezTo>
                  <a:lnTo>
                    <a:pt x="0" y="418"/>
                  </a:lnTo>
                  <a:cubicBezTo>
                    <a:pt x="24" y="416"/>
                    <a:pt x="55" y="416"/>
                    <a:pt x="81" y="416"/>
                  </a:cubicBezTo>
                  <a:cubicBezTo>
                    <a:pt x="108" y="416"/>
                    <a:pt x="150" y="418"/>
                    <a:pt x="174" y="418"/>
                  </a:cubicBezTo>
                  <a:lnTo>
                    <a:pt x="174" y="389"/>
                  </a:lnTo>
                  <a:cubicBezTo>
                    <a:pt x="152" y="385"/>
                    <a:pt x="145" y="374"/>
                    <a:pt x="145" y="358"/>
                  </a:cubicBezTo>
                  <a:cubicBezTo>
                    <a:pt x="145" y="336"/>
                    <a:pt x="174" y="306"/>
                    <a:pt x="231" y="235"/>
                  </a:cubicBezTo>
                  <a:lnTo>
                    <a:pt x="306" y="332"/>
                  </a:lnTo>
                  <a:cubicBezTo>
                    <a:pt x="315" y="343"/>
                    <a:pt x="326" y="358"/>
                    <a:pt x="326" y="365"/>
                  </a:cubicBezTo>
                  <a:cubicBezTo>
                    <a:pt x="326" y="374"/>
                    <a:pt x="317" y="387"/>
                    <a:pt x="290" y="389"/>
                  </a:cubicBezTo>
                  <a:lnTo>
                    <a:pt x="290" y="418"/>
                  </a:lnTo>
                  <a:cubicBezTo>
                    <a:pt x="321" y="418"/>
                    <a:pt x="374" y="416"/>
                    <a:pt x="396" y="416"/>
                  </a:cubicBezTo>
                  <a:cubicBezTo>
                    <a:pt x="422" y="416"/>
                    <a:pt x="460" y="416"/>
                    <a:pt x="488" y="418"/>
                  </a:cubicBezTo>
                  <a:lnTo>
                    <a:pt x="488" y="389"/>
                  </a:lnTo>
                  <a:cubicBezTo>
                    <a:pt x="438" y="389"/>
                    <a:pt x="420" y="387"/>
                    <a:pt x="398" y="35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6AB3840D-4379-F24A-B98A-756594B38A73}"/>
                </a:ext>
              </a:extLst>
            </p:cNvPr>
            <p:cNvSpPr/>
            <p:nvPr/>
          </p:nvSpPr>
          <p:spPr>
            <a:xfrm>
              <a:off x="7926120" y="5116680"/>
              <a:ext cx="124920" cy="110520"/>
            </a:xfrm>
            <a:custGeom>
              <a:avLst/>
              <a:gdLst/>
              <a:ahLst/>
              <a:cxnLst>
                <a:cxn ang="3cd4">
                  <a:pos x="hc" y="t"/>
                </a:cxn>
                <a:cxn ang="cd2">
                  <a:pos x="l" y="vc"/>
                </a:cxn>
                <a:cxn ang="cd4">
                  <a:pos x="hc" y="b"/>
                </a:cxn>
                <a:cxn ang="0">
                  <a:pos x="r" y="vc"/>
                </a:cxn>
              </a:cxnLst>
              <a:rect l="l" t="t" r="r" b="b"/>
              <a:pathLst>
                <a:path w="348" h="308">
                  <a:moveTo>
                    <a:pt x="246" y="40"/>
                  </a:moveTo>
                  <a:cubicBezTo>
                    <a:pt x="231" y="18"/>
                    <a:pt x="209" y="0"/>
                    <a:pt x="176" y="0"/>
                  </a:cubicBezTo>
                  <a:cubicBezTo>
                    <a:pt x="88" y="0"/>
                    <a:pt x="0" y="97"/>
                    <a:pt x="0" y="194"/>
                  </a:cubicBezTo>
                  <a:cubicBezTo>
                    <a:pt x="0" y="260"/>
                    <a:pt x="44" y="308"/>
                    <a:pt x="103" y="308"/>
                  </a:cubicBezTo>
                  <a:cubicBezTo>
                    <a:pt x="139" y="308"/>
                    <a:pt x="172" y="286"/>
                    <a:pt x="200" y="260"/>
                  </a:cubicBezTo>
                  <a:cubicBezTo>
                    <a:pt x="213" y="301"/>
                    <a:pt x="251" y="308"/>
                    <a:pt x="271" y="308"/>
                  </a:cubicBezTo>
                  <a:cubicBezTo>
                    <a:pt x="295" y="308"/>
                    <a:pt x="310" y="293"/>
                    <a:pt x="323" y="271"/>
                  </a:cubicBezTo>
                  <a:cubicBezTo>
                    <a:pt x="339" y="244"/>
                    <a:pt x="348" y="207"/>
                    <a:pt x="348" y="202"/>
                  </a:cubicBezTo>
                  <a:cubicBezTo>
                    <a:pt x="348" y="194"/>
                    <a:pt x="339" y="194"/>
                    <a:pt x="337" y="194"/>
                  </a:cubicBezTo>
                  <a:cubicBezTo>
                    <a:pt x="328" y="194"/>
                    <a:pt x="326" y="198"/>
                    <a:pt x="321" y="216"/>
                  </a:cubicBezTo>
                  <a:cubicBezTo>
                    <a:pt x="312" y="249"/>
                    <a:pt x="299" y="288"/>
                    <a:pt x="273" y="288"/>
                  </a:cubicBezTo>
                  <a:cubicBezTo>
                    <a:pt x="253" y="288"/>
                    <a:pt x="249" y="273"/>
                    <a:pt x="249" y="255"/>
                  </a:cubicBezTo>
                  <a:cubicBezTo>
                    <a:pt x="249" y="244"/>
                    <a:pt x="255" y="218"/>
                    <a:pt x="260" y="200"/>
                  </a:cubicBezTo>
                  <a:cubicBezTo>
                    <a:pt x="264" y="183"/>
                    <a:pt x="271" y="154"/>
                    <a:pt x="275" y="139"/>
                  </a:cubicBezTo>
                  <a:lnTo>
                    <a:pt x="288" y="88"/>
                  </a:lnTo>
                  <a:cubicBezTo>
                    <a:pt x="293" y="70"/>
                    <a:pt x="299" y="37"/>
                    <a:pt x="299" y="35"/>
                  </a:cubicBezTo>
                  <a:cubicBezTo>
                    <a:pt x="299" y="20"/>
                    <a:pt x="288" y="13"/>
                    <a:pt x="277" y="13"/>
                  </a:cubicBezTo>
                  <a:cubicBezTo>
                    <a:pt x="266" y="13"/>
                    <a:pt x="251" y="22"/>
                    <a:pt x="246" y="40"/>
                  </a:cubicBezTo>
                  <a:close/>
                  <a:moveTo>
                    <a:pt x="202" y="216"/>
                  </a:moveTo>
                  <a:cubicBezTo>
                    <a:pt x="198" y="235"/>
                    <a:pt x="183" y="249"/>
                    <a:pt x="167" y="262"/>
                  </a:cubicBezTo>
                  <a:cubicBezTo>
                    <a:pt x="161" y="266"/>
                    <a:pt x="134" y="288"/>
                    <a:pt x="106" y="288"/>
                  </a:cubicBezTo>
                  <a:cubicBezTo>
                    <a:pt x="79" y="288"/>
                    <a:pt x="55" y="271"/>
                    <a:pt x="55" y="222"/>
                  </a:cubicBezTo>
                  <a:cubicBezTo>
                    <a:pt x="55" y="187"/>
                    <a:pt x="75" y="110"/>
                    <a:pt x="90" y="84"/>
                  </a:cubicBezTo>
                  <a:cubicBezTo>
                    <a:pt x="121" y="29"/>
                    <a:pt x="156" y="20"/>
                    <a:pt x="176" y="20"/>
                  </a:cubicBezTo>
                  <a:cubicBezTo>
                    <a:pt x="222" y="20"/>
                    <a:pt x="235" y="70"/>
                    <a:pt x="235" y="79"/>
                  </a:cubicBezTo>
                  <a:cubicBezTo>
                    <a:pt x="235" y="81"/>
                    <a:pt x="235" y="86"/>
                    <a:pt x="233" y="88"/>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10A74F84-5056-C648-B152-CD3B184B038B}"/>
                </a:ext>
              </a:extLst>
            </p:cNvPr>
            <p:cNvSpPr/>
            <p:nvPr/>
          </p:nvSpPr>
          <p:spPr>
            <a:xfrm>
              <a:off x="8385480" y="4770720"/>
              <a:ext cx="241200" cy="313200"/>
            </a:xfrm>
            <a:custGeom>
              <a:avLst/>
              <a:gdLst/>
              <a:ahLst/>
              <a:cxnLst>
                <a:cxn ang="3cd4">
                  <a:pos x="hc" y="t"/>
                </a:cxn>
                <a:cxn ang="cd2">
                  <a:pos x="l" y="vc"/>
                </a:cxn>
                <a:cxn ang="cd4">
                  <a:pos x="hc" y="b"/>
                </a:cxn>
                <a:cxn ang="0">
                  <a:pos x="r" y="vc"/>
                </a:cxn>
              </a:cxnLst>
              <a:rect l="l" t="t" r="r" b="b"/>
              <a:pathLst>
                <a:path w="671" h="871">
                  <a:moveTo>
                    <a:pt x="376" y="677"/>
                  </a:moveTo>
                  <a:cubicBezTo>
                    <a:pt x="528" y="620"/>
                    <a:pt x="671" y="446"/>
                    <a:pt x="671" y="260"/>
                  </a:cubicBezTo>
                  <a:cubicBezTo>
                    <a:pt x="671" y="106"/>
                    <a:pt x="568" y="0"/>
                    <a:pt x="422" y="0"/>
                  </a:cubicBezTo>
                  <a:cubicBezTo>
                    <a:pt x="213" y="0"/>
                    <a:pt x="0" y="220"/>
                    <a:pt x="0" y="446"/>
                  </a:cubicBezTo>
                  <a:cubicBezTo>
                    <a:pt x="0" y="607"/>
                    <a:pt x="108" y="704"/>
                    <a:pt x="249" y="704"/>
                  </a:cubicBezTo>
                  <a:cubicBezTo>
                    <a:pt x="273" y="704"/>
                    <a:pt x="306" y="699"/>
                    <a:pt x="343" y="691"/>
                  </a:cubicBezTo>
                  <a:cubicBezTo>
                    <a:pt x="339" y="750"/>
                    <a:pt x="339" y="752"/>
                    <a:pt x="339" y="765"/>
                  </a:cubicBezTo>
                  <a:cubicBezTo>
                    <a:pt x="339" y="796"/>
                    <a:pt x="339" y="871"/>
                    <a:pt x="420" y="871"/>
                  </a:cubicBezTo>
                  <a:cubicBezTo>
                    <a:pt x="535" y="871"/>
                    <a:pt x="581" y="693"/>
                    <a:pt x="581" y="684"/>
                  </a:cubicBezTo>
                  <a:cubicBezTo>
                    <a:pt x="581" y="675"/>
                    <a:pt x="574" y="673"/>
                    <a:pt x="572" y="673"/>
                  </a:cubicBezTo>
                  <a:cubicBezTo>
                    <a:pt x="563" y="673"/>
                    <a:pt x="561" y="677"/>
                    <a:pt x="559" y="684"/>
                  </a:cubicBezTo>
                  <a:cubicBezTo>
                    <a:pt x="537" y="752"/>
                    <a:pt x="480" y="776"/>
                    <a:pt x="447" y="776"/>
                  </a:cubicBezTo>
                  <a:cubicBezTo>
                    <a:pt x="400" y="776"/>
                    <a:pt x="387" y="750"/>
                    <a:pt x="376" y="677"/>
                  </a:cubicBezTo>
                  <a:close/>
                  <a:moveTo>
                    <a:pt x="194" y="669"/>
                  </a:moveTo>
                  <a:cubicBezTo>
                    <a:pt x="119" y="640"/>
                    <a:pt x="86" y="563"/>
                    <a:pt x="86" y="477"/>
                  </a:cubicBezTo>
                  <a:cubicBezTo>
                    <a:pt x="86" y="409"/>
                    <a:pt x="110" y="273"/>
                    <a:pt x="185" y="167"/>
                  </a:cubicBezTo>
                  <a:cubicBezTo>
                    <a:pt x="255" y="68"/>
                    <a:pt x="345" y="24"/>
                    <a:pt x="418" y="24"/>
                  </a:cubicBezTo>
                  <a:cubicBezTo>
                    <a:pt x="515" y="24"/>
                    <a:pt x="585" y="99"/>
                    <a:pt x="585" y="229"/>
                  </a:cubicBezTo>
                  <a:cubicBezTo>
                    <a:pt x="585" y="326"/>
                    <a:pt x="535" y="552"/>
                    <a:pt x="372" y="644"/>
                  </a:cubicBezTo>
                  <a:cubicBezTo>
                    <a:pt x="367" y="609"/>
                    <a:pt x="359" y="539"/>
                    <a:pt x="286" y="539"/>
                  </a:cubicBezTo>
                  <a:cubicBezTo>
                    <a:pt x="235" y="539"/>
                    <a:pt x="187" y="587"/>
                    <a:pt x="187" y="638"/>
                  </a:cubicBezTo>
                  <a:cubicBezTo>
                    <a:pt x="187" y="658"/>
                    <a:pt x="194" y="669"/>
                    <a:pt x="194" y="669"/>
                  </a:cubicBezTo>
                  <a:close/>
                  <a:moveTo>
                    <a:pt x="253" y="680"/>
                  </a:moveTo>
                  <a:cubicBezTo>
                    <a:pt x="240" y="680"/>
                    <a:pt x="209" y="680"/>
                    <a:pt x="209" y="638"/>
                  </a:cubicBezTo>
                  <a:cubicBezTo>
                    <a:pt x="209" y="600"/>
                    <a:pt x="246" y="561"/>
                    <a:pt x="286" y="561"/>
                  </a:cubicBezTo>
                  <a:cubicBezTo>
                    <a:pt x="328" y="561"/>
                    <a:pt x="345" y="585"/>
                    <a:pt x="345" y="642"/>
                  </a:cubicBezTo>
                  <a:cubicBezTo>
                    <a:pt x="345" y="658"/>
                    <a:pt x="345" y="658"/>
                    <a:pt x="337" y="662"/>
                  </a:cubicBezTo>
                  <a:cubicBezTo>
                    <a:pt x="310" y="673"/>
                    <a:pt x="282" y="680"/>
                    <a:pt x="253" y="680"/>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EBE08D41-9159-AB4A-9628-49D903B878BE}"/>
                </a:ext>
              </a:extLst>
            </p:cNvPr>
            <p:cNvSpPr/>
            <p:nvPr/>
          </p:nvSpPr>
          <p:spPr>
            <a:xfrm>
              <a:off x="8653320" y="4766759"/>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57F3F16A-5B4C-824A-B177-9915D7D02899}"/>
                </a:ext>
              </a:extLst>
            </p:cNvPr>
            <p:cNvSpPr/>
            <p:nvPr/>
          </p:nvSpPr>
          <p:spPr>
            <a:xfrm>
              <a:off x="8865360" y="475487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3"/>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2"/>
                    <a:pt x="0" y="484"/>
                  </a:cubicBezTo>
                  <a:cubicBezTo>
                    <a:pt x="0" y="561"/>
                    <a:pt x="11" y="677"/>
                    <a:pt x="64" y="787"/>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59000585-E038-F342-B759-1482E0D37EB5}"/>
                </a:ext>
              </a:extLst>
            </p:cNvPr>
            <p:cNvSpPr/>
            <p:nvPr/>
          </p:nvSpPr>
          <p:spPr>
            <a:xfrm>
              <a:off x="8984160" y="486180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4"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6"/>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BBCAD6CF-962C-5E46-A3A5-154E0018E986}"/>
                </a:ext>
              </a:extLst>
            </p:cNvPr>
            <p:cNvSpPr/>
            <p:nvPr/>
          </p:nvSpPr>
          <p:spPr>
            <a:xfrm>
              <a:off x="9158400" y="4978800"/>
              <a:ext cx="40680" cy="104040"/>
            </a:xfrm>
            <a:custGeom>
              <a:avLst/>
              <a:gdLst/>
              <a:ahLst/>
              <a:cxnLst>
                <a:cxn ang="3cd4">
                  <a:pos x="hc" y="t"/>
                </a:cxn>
                <a:cxn ang="cd2">
                  <a:pos x="l" y="vc"/>
                </a:cxn>
                <a:cxn ang="cd4">
                  <a:pos x="hc" y="b"/>
                </a:cxn>
                <a:cxn ang="0">
                  <a:pos x="r" y="vc"/>
                </a:cxn>
              </a:cxnLst>
              <a:rect l="l" t="t" r="r" b="b"/>
              <a:pathLst>
                <a:path w="114" h="290">
                  <a:moveTo>
                    <a:pt x="114" y="101"/>
                  </a:moveTo>
                  <a:cubicBezTo>
                    <a:pt x="114" y="37"/>
                    <a:pt x="90" y="0"/>
                    <a:pt x="53" y="0"/>
                  </a:cubicBezTo>
                  <a:cubicBezTo>
                    <a:pt x="20" y="0"/>
                    <a:pt x="0" y="24"/>
                    <a:pt x="0" y="51"/>
                  </a:cubicBezTo>
                  <a:cubicBezTo>
                    <a:pt x="0" y="77"/>
                    <a:pt x="20" y="103"/>
                    <a:pt x="53" y="103"/>
                  </a:cubicBezTo>
                  <a:cubicBezTo>
                    <a:pt x="64" y="103"/>
                    <a:pt x="77" y="99"/>
                    <a:pt x="86" y="90"/>
                  </a:cubicBezTo>
                  <a:cubicBezTo>
                    <a:pt x="90" y="88"/>
                    <a:pt x="90" y="88"/>
                    <a:pt x="92" y="88"/>
                  </a:cubicBezTo>
                  <a:cubicBezTo>
                    <a:pt x="92" y="88"/>
                    <a:pt x="95" y="88"/>
                    <a:pt x="95" y="101"/>
                  </a:cubicBezTo>
                  <a:cubicBezTo>
                    <a:pt x="95" y="174"/>
                    <a:pt x="59" y="233"/>
                    <a:pt x="26" y="264"/>
                  </a:cubicBezTo>
                  <a:cubicBezTo>
                    <a:pt x="15" y="275"/>
                    <a:pt x="15" y="277"/>
                    <a:pt x="15" y="279"/>
                  </a:cubicBezTo>
                  <a:cubicBezTo>
                    <a:pt x="15" y="288"/>
                    <a:pt x="20" y="290"/>
                    <a:pt x="26" y="290"/>
                  </a:cubicBezTo>
                  <a:cubicBezTo>
                    <a:pt x="37" y="290"/>
                    <a:pt x="114" y="216"/>
                    <a:pt x="114" y="10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A6AE7CA2-9EEE-1D4D-8540-1B24E4FE22EE}"/>
                </a:ext>
              </a:extLst>
            </p:cNvPr>
            <p:cNvSpPr/>
            <p:nvPr/>
          </p:nvSpPr>
          <p:spPr>
            <a:xfrm>
              <a:off x="9296280" y="4861800"/>
              <a:ext cx="159480" cy="158040"/>
            </a:xfrm>
            <a:custGeom>
              <a:avLst/>
              <a:gdLst/>
              <a:ahLst/>
              <a:cxnLst>
                <a:cxn ang="3cd4">
                  <a:pos x="hc" y="t"/>
                </a:cxn>
                <a:cxn ang="cd2">
                  <a:pos x="l" y="vc"/>
                </a:cxn>
                <a:cxn ang="cd4">
                  <a:pos x="hc" y="b"/>
                </a:cxn>
                <a:cxn ang="0">
                  <a:pos x="r" y="vc"/>
                </a:cxn>
              </a:cxnLst>
              <a:rect l="l" t="t" r="r" b="b"/>
              <a:pathLst>
                <a:path w="444" h="440">
                  <a:moveTo>
                    <a:pt x="323" y="62"/>
                  </a:moveTo>
                  <a:cubicBezTo>
                    <a:pt x="306" y="26"/>
                    <a:pt x="277" y="0"/>
                    <a:pt x="233" y="0"/>
                  </a:cubicBezTo>
                  <a:cubicBezTo>
                    <a:pt x="121" y="0"/>
                    <a:pt x="0" y="143"/>
                    <a:pt x="0" y="284"/>
                  </a:cubicBezTo>
                  <a:cubicBezTo>
                    <a:pt x="0" y="376"/>
                    <a:pt x="53" y="440"/>
                    <a:pt x="130" y="440"/>
                  </a:cubicBezTo>
                  <a:cubicBezTo>
                    <a:pt x="150" y="440"/>
                    <a:pt x="198" y="435"/>
                    <a:pt x="255" y="367"/>
                  </a:cubicBezTo>
                  <a:cubicBezTo>
                    <a:pt x="264" y="407"/>
                    <a:pt x="297" y="440"/>
                    <a:pt x="343" y="440"/>
                  </a:cubicBezTo>
                  <a:cubicBezTo>
                    <a:pt x="378" y="440"/>
                    <a:pt x="400" y="418"/>
                    <a:pt x="416" y="387"/>
                  </a:cubicBezTo>
                  <a:cubicBezTo>
                    <a:pt x="431" y="352"/>
                    <a:pt x="444" y="293"/>
                    <a:pt x="444" y="290"/>
                  </a:cubicBezTo>
                  <a:cubicBezTo>
                    <a:pt x="444" y="282"/>
                    <a:pt x="436" y="282"/>
                    <a:pt x="433" y="282"/>
                  </a:cubicBezTo>
                  <a:cubicBezTo>
                    <a:pt x="422" y="282"/>
                    <a:pt x="422" y="284"/>
                    <a:pt x="420" y="299"/>
                  </a:cubicBezTo>
                  <a:cubicBezTo>
                    <a:pt x="403" y="361"/>
                    <a:pt x="385" y="418"/>
                    <a:pt x="345" y="418"/>
                  </a:cubicBezTo>
                  <a:cubicBezTo>
                    <a:pt x="319" y="418"/>
                    <a:pt x="317" y="394"/>
                    <a:pt x="317" y="374"/>
                  </a:cubicBezTo>
                  <a:cubicBezTo>
                    <a:pt x="317" y="352"/>
                    <a:pt x="319" y="345"/>
                    <a:pt x="330" y="301"/>
                  </a:cubicBezTo>
                  <a:cubicBezTo>
                    <a:pt x="341" y="262"/>
                    <a:pt x="341" y="251"/>
                    <a:pt x="350" y="216"/>
                  </a:cubicBezTo>
                  <a:lnTo>
                    <a:pt x="385" y="79"/>
                  </a:lnTo>
                  <a:cubicBezTo>
                    <a:pt x="392" y="51"/>
                    <a:pt x="392" y="51"/>
                    <a:pt x="392" y="46"/>
                  </a:cubicBezTo>
                  <a:cubicBezTo>
                    <a:pt x="392" y="29"/>
                    <a:pt x="381" y="20"/>
                    <a:pt x="365" y="20"/>
                  </a:cubicBezTo>
                  <a:cubicBezTo>
                    <a:pt x="341" y="20"/>
                    <a:pt x="326" y="42"/>
                    <a:pt x="323" y="62"/>
                  </a:cubicBezTo>
                  <a:close/>
                  <a:moveTo>
                    <a:pt x="260" y="315"/>
                  </a:moveTo>
                  <a:cubicBezTo>
                    <a:pt x="255" y="332"/>
                    <a:pt x="255" y="332"/>
                    <a:pt x="240" y="350"/>
                  </a:cubicBezTo>
                  <a:cubicBezTo>
                    <a:pt x="198" y="402"/>
                    <a:pt x="158" y="418"/>
                    <a:pt x="132" y="418"/>
                  </a:cubicBezTo>
                  <a:cubicBezTo>
                    <a:pt x="84" y="418"/>
                    <a:pt x="68" y="365"/>
                    <a:pt x="68" y="328"/>
                  </a:cubicBezTo>
                  <a:cubicBezTo>
                    <a:pt x="68" y="279"/>
                    <a:pt x="99" y="158"/>
                    <a:pt x="123" y="114"/>
                  </a:cubicBezTo>
                  <a:cubicBezTo>
                    <a:pt x="152" y="57"/>
                    <a:pt x="196" y="22"/>
                    <a:pt x="235" y="22"/>
                  </a:cubicBezTo>
                  <a:cubicBezTo>
                    <a:pt x="299" y="22"/>
                    <a:pt x="312" y="101"/>
                    <a:pt x="312" y="108"/>
                  </a:cubicBezTo>
                  <a:cubicBezTo>
                    <a:pt x="312" y="112"/>
                    <a:pt x="310" y="119"/>
                    <a:pt x="308" y="12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31284BDA-FE03-0C47-B404-EA9E82500787}"/>
                </a:ext>
              </a:extLst>
            </p:cNvPr>
            <p:cNvSpPr/>
            <p:nvPr/>
          </p:nvSpPr>
          <p:spPr>
            <a:xfrm>
              <a:off x="9485640" y="475487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0"/>
                    <a:pt x="13" y="941"/>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7" name="Title 26">
            <a:extLst>
              <a:ext uri="{FF2B5EF4-FFF2-40B4-BE49-F238E27FC236}">
                <a16:creationId xmlns:a16="http://schemas.microsoft.com/office/drawing/2014/main" id="{9CE6EB12-6F7F-6240-89BE-7D5D7B9503DE}"/>
              </a:ext>
            </a:extLst>
          </p:cNvPr>
          <p:cNvSpPr>
            <a:spLocks noGrp="1"/>
          </p:cNvSpPr>
          <p:nvPr>
            <p:ph type="title"/>
          </p:nvPr>
        </p:nvSpPr>
        <p:spPr/>
        <p:txBody>
          <a:bodyPr/>
          <a:lstStyle/>
          <a:p>
            <a:r>
              <a:rPr lang="en-US" dirty="0"/>
              <a:t>Policy Iteration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22101-9CED-6146-B48E-8E29C69EEF32}"/>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721D3443-DCBB-D544-B7CA-70BBFD8274A7}"/>
              </a:ext>
            </a:extLst>
          </p:cNvPr>
          <p:cNvPicPr>
            <a:picLocks noChangeAspect="1"/>
          </p:cNvPicPr>
          <p:nvPr/>
        </p:nvPicPr>
        <p:blipFill>
          <a:blip r:embed="rId3">
            <a:lum/>
            <a:alphaModFix/>
          </a:blip>
          <a:srcRect/>
          <a:stretch>
            <a:fillRect/>
          </a:stretch>
        </p:blipFill>
        <p:spPr>
          <a:xfrm>
            <a:off x="6035040" y="822960"/>
            <a:ext cx="3010320" cy="1090080"/>
          </a:xfrm>
          <a:prstGeom prst="rect">
            <a:avLst/>
          </a:prstGeom>
          <a:noFill/>
          <a:ln>
            <a:noFill/>
          </a:ln>
        </p:spPr>
      </p:pic>
      <p:sp>
        <p:nvSpPr>
          <p:cNvPr id="7" name="Title 15">
            <a:extLst>
              <a:ext uri="{FF2B5EF4-FFF2-40B4-BE49-F238E27FC236}">
                <a16:creationId xmlns:a16="http://schemas.microsoft.com/office/drawing/2014/main" id="{7247D3CF-C293-F94A-98F6-FDB740BB5245}"/>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7EF37-E1BC-A346-BA09-412634F4D6AB}"/>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8D632EA8-7259-8A46-8930-D60E7273306E}"/>
              </a:ext>
            </a:extLst>
          </p:cNvPr>
          <p:cNvPicPr>
            <a:picLocks noChangeAspect="1"/>
          </p:cNvPicPr>
          <p:nvPr/>
        </p:nvPicPr>
        <p:blipFill>
          <a:blip r:embed="rId3">
            <a:lum/>
            <a:alphaModFix/>
          </a:blip>
          <a:srcRect/>
          <a:stretch>
            <a:fillRect/>
          </a:stretch>
        </p:blipFill>
        <p:spPr>
          <a:xfrm>
            <a:off x="4389121" y="2103120"/>
            <a:ext cx="3464639" cy="5354280"/>
          </a:xfrm>
          <a:prstGeom prst="rect">
            <a:avLst/>
          </a:prstGeom>
          <a:noFill/>
          <a:ln>
            <a:noFill/>
          </a:ln>
        </p:spPr>
      </p:pic>
      <p:sp>
        <p:nvSpPr>
          <p:cNvPr id="5" name="TextBox 4">
            <a:extLst>
              <a:ext uri="{FF2B5EF4-FFF2-40B4-BE49-F238E27FC236}">
                <a16:creationId xmlns:a16="http://schemas.microsoft.com/office/drawing/2014/main" id="{83148D2B-B818-7049-8284-52B82375DB72}"/>
              </a:ext>
            </a:extLst>
          </p:cNvPr>
          <p:cNvSpPr txBox="1"/>
          <p:nvPr/>
        </p:nvSpPr>
        <p:spPr>
          <a:xfrm>
            <a:off x="285481" y="2360881"/>
            <a:ext cx="2118698"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First iteration of PI:</a:t>
            </a:r>
          </a:p>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F57D8967-5591-2744-96CF-0EA106DB71E3}"/>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70480086-163E-974F-B109-4F3AA4C9480D}"/>
              </a:ext>
            </a:extLst>
          </p:cNvPr>
          <p:cNvSpPr/>
          <p:nvPr/>
        </p:nvSpPr>
        <p:spPr>
          <a:xfrm>
            <a:off x="4023360" y="3291839"/>
            <a:ext cx="3931920" cy="420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0" name="Title 15">
            <a:extLst>
              <a:ext uri="{FF2B5EF4-FFF2-40B4-BE49-F238E27FC236}">
                <a16:creationId xmlns:a16="http://schemas.microsoft.com/office/drawing/2014/main" id="{DB977361-229F-5844-9783-59FB17B14364}"/>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17251D-A01D-1D4C-A9D4-49A86DFF71CC}"/>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1FD27A28-1EF5-EB40-B3F5-9BF76BE41A57}"/>
              </a:ext>
            </a:extLst>
          </p:cNvPr>
          <p:cNvPicPr>
            <a:picLocks noChangeAspect="1"/>
          </p:cNvPicPr>
          <p:nvPr/>
        </p:nvPicPr>
        <p:blipFill>
          <a:blip r:embed="rId3">
            <a:lum/>
            <a:alphaModFix/>
          </a:blip>
          <a:srcRect/>
          <a:stretch>
            <a:fillRect/>
          </a:stretch>
        </p:blipFill>
        <p:spPr>
          <a:xfrm>
            <a:off x="4389121" y="2103120"/>
            <a:ext cx="3464639" cy="5354280"/>
          </a:xfrm>
          <a:prstGeom prst="rect">
            <a:avLst/>
          </a:prstGeom>
          <a:noFill/>
          <a:ln>
            <a:noFill/>
          </a:ln>
        </p:spPr>
      </p:pic>
      <p:sp>
        <p:nvSpPr>
          <p:cNvPr id="5" name="TextBox 4">
            <a:extLst>
              <a:ext uri="{FF2B5EF4-FFF2-40B4-BE49-F238E27FC236}">
                <a16:creationId xmlns:a16="http://schemas.microsoft.com/office/drawing/2014/main" id="{05616861-B33C-624B-A28E-545804E7E43C}"/>
              </a:ext>
            </a:extLst>
          </p:cNvPr>
          <p:cNvSpPr txBox="1"/>
          <p:nvPr/>
        </p:nvSpPr>
        <p:spPr>
          <a:xfrm>
            <a:off x="285481" y="2360881"/>
            <a:ext cx="2118698"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First iteration of PI:</a:t>
            </a:r>
          </a:p>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BCBA2D91-B1F8-C640-A3CC-988D9EC07C63}"/>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8EB60DD4-DA4B-A446-A983-21B0C8319F69}"/>
              </a:ext>
            </a:extLst>
          </p:cNvPr>
          <p:cNvSpPr/>
          <p:nvPr/>
        </p:nvSpPr>
        <p:spPr>
          <a:xfrm>
            <a:off x="6035041" y="3291839"/>
            <a:ext cx="1920239" cy="420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0" name="Title 15">
            <a:extLst>
              <a:ext uri="{FF2B5EF4-FFF2-40B4-BE49-F238E27FC236}">
                <a16:creationId xmlns:a16="http://schemas.microsoft.com/office/drawing/2014/main" id="{0CE9D6F6-0311-784B-90CE-506D29ADFCAF}"/>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B9D1F-634B-614B-8CDA-4FAE08CCD33C}"/>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5F44AF36-295A-EC45-AAEC-EB5BD4C31A56}"/>
              </a:ext>
            </a:extLst>
          </p:cNvPr>
          <p:cNvPicPr>
            <a:picLocks noChangeAspect="1"/>
          </p:cNvPicPr>
          <p:nvPr/>
        </p:nvPicPr>
        <p:blipFill>
          <a:blip r:embed="rId3">
            <a:lum/>
            <a:alphaModFix/>
          </a:blip>
          <a:srcRect/>
          <a:stretch>
            <a:fillRect/>
          </a:stretch>
        </p:blipFill>
        <p:spPr>
          <a:xfrm>
            <a:off x="4389121" y="2103120"/>
            <a:ext cx="3464639" cy="5354280"/>
          </a:xfrm>
          <a:prstGeom prst="rect">
            <a:avLst/>
          </a:prstGeom>
          <a:noFill/>
          <a:ln>
            <a:noFill/>
          </a:ln>
        </p:spPr>
      </p:pic>
      <p:sp>
        <p:nvSpPr>
          <p:cNvPr id="5" name="TextBox 4">
            <a:extLst>
              <a:ext uri="{FF2B5EF4-FFF2-40B4-BE49-F238E27FC236}">
                <a16:creationId xmlns:a16="http://schemas.microsoft.com/office/drawing/2014/main" id="{612718E0-1A8C-CF49-8DAB-9F5633171DD2}"/>
              </a:ext>
            </a:extLst>
          </p:cNvPr>
          <p:cNvSpPr txBox="1"/>
          <p:nvPr/>
        </p:nvSpPr>
        <p:spPr>
          <a:xfrm>
            <a:off x="285481" y="2360881"/>
            <a:ext cx="2118698" cy="621409"/>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First iteration of PI:</a:t>
            </a:r>
          </a:p>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B678FBD3-2124-9E48-9E75-EAE478A2F688}"/>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F0D9E2CC-799B-4E48-8904-A83E901AED4F}"/>
              </a:ext>
            </a:extLst>
          </p:cNvPr>
          <p:cNvSpPr/>
          <p:nvPr/>
        </p:nvSpPr>
        <p:spPr>
          <a:xfrm>
            <a:off x="6035041" y="3291839"/>
            <a:ext cx="1920239" cy="3383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8" name="Freeform 7">
            <a:extLst>
              <a:ext uri="{FF2B5EF4-FFF2-40B4-BE49-F238E27FC236}">
                <a16:creationId xmlns:a16="http://schemas.microsoft.com/office/drawing/2014/main" id="{6EFD5377-1C92-8C48-AA9C-9EA09147D6ED}"/>
              </a:ext>
            </a:extLst>
          </p:cNvPr>
          <p:cNvSpPr/>
          <p:nvPr/>
        </p:nvSpPr>
        <p:spPr>
          <a:xfrm>
            <a:off x="7050599" y="6217920"/>
            <a:ext cx="803160" cy="7315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1" name="Title 15">
            <a:extLst>
              <a:ext uri="{FF2B5EF4-FFF2-40B4-BE49-F238E27FC236}">
                <a16:creationId xmlns:a16="http://schemas.microsoft.com/office/drawing/2014/main" id="{279C1C5D-5783-6C4A-9819-33B222CF22B3}"/>
              </a:ext>
            </a:extLst>
          </p:cNvPr>
          <p:cNvSpPr>
            <a:spLocks noGrp="1"/>
          </p:cNvSpPr>
          <p:nvPr>
            <p:ph type="title"/>
          </p:nvPr>
        </p:nvSpPr>
        <p:spPr>
          <a:xfrm>
            <a:off x="693043" y="402483"/>
            <a:ext cx="8694539" cy="866150"/>
          </a:xfrm>
        </p:spPr>
        <p:txBody>
          <a:bodyPr/>
          <a:lstStyle/>
          <a:p>
            <a:r>
              <a:rPr lang="en-US" dirty="0"/>
              <a:t>Policy Iteration Example</a:t>
            </a:r>
          </a:p>
        </p:txBody>
      </p:sp>
      <p:sp>
        <p:nvSpPr>
          <p:cNvPr id="9" name="Freeform 8">
            <a:extLst>
              <a:ext uri="{FF2B5EF4-FFF2-40B4-BE49-F238E27FC236}">
                <a16:creationId xmlns:a16="http://schemas.microsoft.com/office/drawing/2014/main" id="{71A57E50-67D1-E244-8BD4-924B9A178F2E}"/>
              </a:ext>
            </a:extLst>
          </p:cNvPr>
          <p:cNvSpPr/>
          <p:nvPr/>
        </p:nvSpPr>
        <p:spPr>
          <a:xfrm>
            <a:off x="7452179" y="5344200"/>
            <a:ext cx="1920239" cy="731518"/>
          </a:xfrm>
          <a:custGeom>
            <a:avLst>
              <a:gd name="f0" fmla="val -3473"/>
              <a:gd name="f1" fmla="val 3891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dirty="0">
                <a:latin typeface="Liberation Sans" pitchFamily="18"/>
                <a:ea typeface="Noto Sans CJK SC Regular" pitchFamily="2"/>
                <a:cs typeface="FreeSans" pitchFamily="2"/>
              </a:rPr>
              <a:t>Improved policy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a:extLst>
              <a:ext uri="{FF2B5EF4-FFF2-40B4-BE49-F238E27FC236}">
                <a16:creationId xmlns:a16="http://schemas.microsoft.com/office/drawing/2014/main" id="{2402AB12-8CF2-E644-9C43-2BEB80F7F4FC}"/>
              </a:ext>
            </a:extLst>
          </p:cNvPr>
          <p:cNvSpPr txBox="1">
            <a:spLocks noChangeArrowheads="1"/>
          </p:cNvSpPr>
          <p:nvPr/>
        </p:nvSpPr>
        <p:spPr bwMode="auto">
          <a:xfrm>
            <a:off x="914400" y="1373188"/>
            <a:ext cx="8229600" cy="586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 </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Start from the latest value function</a:t>
            </a:r>
          </a:p>
        </p:txBody>
      </p:sp>
      <p:pic>
        <p:nvPicPr>
          <p:cNvPr id="90115" name="Picture 3">
            <a:extLst>
              <a:ext uri="{FF2B5EF4-FFF2-40B4-BE49-F238E27FC236}">
                <a16:creationId xmlns:a16="http://schemas.microsoft.com/office/drawing/2014/main" id="{C752FB9B-7EA2-E046-8B7A-5B1E3D23C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612" y="4890300"/>
            <a:ext cx="1828800" cy="1417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116" name="Picture 4">
            <a:extLst>
              <a:ext uri="{FF2B5EF4-FFF2-40B4-BE49-F238E27FC236}">
                <a16:creationId xmlns:a16="http://schemas.microsoft.com/office/drawing/2014/main" id="{5870A758-EDC2-7044-9039-52A6CBEE1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15">
            <a:extLst>
              <a:ext uri="{FF2B5EF4-FFF2-40B4-BE49-F238E27FC236}">
                <a16:creationId xmlns:a16="http://schemas.microsoft.com/office/drawing/2014/main" id="{D3873EBE-1115-274B-8449-92C9D158DF23}"/>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FE41E47-0ADB-E84A-BDFC-B7DB334504A2}"/>
              </a:ext>
            </a:extLst>
          </p:cNvPr>
          <p:cNvGrpSpPr/>
          <p:nvPr/>
        </p:nvGrpSpPr>
        <p:grpSpPr>
          <a:xfrm>
            <a:off x="1371600" y="1180800"/>
            <a:ext cx="6221937" cy="385703"/>
            <a:chOff x="1371599" y="1180800"/>
            <a:chExt cx="6221937" cy="385703"/>
          </a:xfrm>
        </p:grpSpPr>
        <p:sp>
          <p:nvSpPr>
            <p:cNvPr id="4" name="TextBox 3">
              <a:extLst>
                <a:ext uri="{FF2B5EF4-FFF2-40B4-BE49-F238E27FC236}">
                  <a16:creationId xmlns:a16="http://schemas.microsoft.com/office/drawing/2014/main" id="{EFE08455-4BC1-3A4E-A82A-0F19C9F99ACD}"/>
                </a:ext>
              </a:extLst>
            </p:cNvPr>
            <p:cNvSpPr txBox="1"/>
            <p:nvPr/>
          </p:nvSpPr>
          <p:spPr>
            <a:xfrm>
              <a:off x="1371599" y="1180800"/>
              <a:ext cx="6221937"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Droid Sans Fallback" pitchFamily="2"/>
                  <a:cs typeface="FreeSans" pitchFamily="2"/>
                </a:rPr>
                <a:t>Value of state      when acting according to policy      :</a:t>
              </a:r>
            </a:p>
          </p:txBody>
        </p:sp>
        <p:grpSp>
          <p:nvGrpSpPr>
            <p:cNvPr id="5" name="Group 4" descr="28§display§s§svg§600§FALSE" title="TexMaths">
              <a:extLst>
                <a:ext uri="{FF2B5EF4-FFF2-40B4-BE49-F238E27FC236}">
                  <a16:creationId xmlns:a16="http://schemas.microsoft.com/office/drawing/2014/main" id="{D8AEF9DB-7321-2C46-8796-53A991483E33}"/>
                </a:ext>
              </a:extLst>
            </p:cNvPr>
            <p:cNvGrpSpPr/>
            <p:nvPr/>
          </p:nvGrpSpPr>
          <p:grpSpPr>
            <a:xfrm>
              <a:off x="3084120" y="1267200"/>
              <a:ext cx="207360" cy="201240"/>
              <a:chOff x="3084120" y="1267200"/>
              <a:chExt cx="207360" cy="201240"/>
            </a:xfrm>
          </p:grpSpPr>
          <p:sp>
            <p:nvSpPr>
              <p:cNvPr id="6" name="Freeform 5">
                <a:extLst>
                  <a:ext uri="{FF2B5EF4-FFF2-40B4-BE49-F238E27FC236}">
                    <a16:creationId xmlns:a16="http://schemas.microsoft.com/office/drawing/2014/main" id="{564CE12E-8064-5A42-B1C8-094359402AAE}"/>
                  </a:ext>
                </a:extLst>
              </p:cNvPr>
              <p:cNvSpPr/>
              <p:nvPr/>
            </p:nvSpPr>
            <p:spPr>
              <a:xfrm>
                <a:off x="3084120" y="1273320"/>
                <a:ext cx="207360" cy="190080"/>
              </a:xfrm>
              <a:custGeom>
                <a:avLst/>
                <a:gdLst/>
                <a:ahLst/>
                <a:cxnLst>
                  <a:cxn ang="3cd4">
                    <a:pos x="hc" y="t"/>
                  </a:cxn>
                  <a:cxn ang="cd2">
                    <a:pos x="l" y="vc"/>
                  </a:cxn>
                  <a:cxn ang="cd4">
                    <a:pos x="hc" y="b"/>
                  </a:cxn>
                  <a:cxn ang="0">
                    <a:pos x="r" y="vc"/>
                  </a:cxn>
                </a:cxnLst>
                <a:rect l="l" t="t" r="r" b="b"/>
                <a:pathLst>
                  <a:path w="577" h="529">
                    <a:moveTo>
                      <a:pt x="289" y="529"/>
                    </a:moveTo>
                    <a:lnTo>
                      <a:pt x="0" y="529"/>
                    </a:lnTo>
                    <a:lnTo>
                      <a:pt x="0" y="0"/>
                    </a:lnTo>
                    <a:lnTo>
                      <a:pt x="577" y="0"/>
                    </a:lnTo>
                    <a:lnTo>
                      <a:pt x="577"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3581ED3C-3754-1E4D-BD15-5A54031DAFBC}"/>
                  </a:ext>
                </a:extLst>
              </p:cNvPr>
              <p:cNvSpPr/>
              <p:nvPr/>
            </p:nvSpPr>
            <p:spPr>
              <a:xfrm>
                <a:off x="3107159" y="1267200"/>
                <a:ext cx="164160" cy="201240"/>
              </a:xfrm>
              <a:custGeom>
                <a:avLst/>
                <a:gdLst/>
                <a:ahLst/>
                <a:cxnLst>
                  <a:cxn ang="3cd4">
                    <a:pos x="hc" y="t"/>
                  </a:cxn>
                  <a:cxn ang="cd2">
                    <a:pos x="l" y="vc"/>
                  </a:cxn>
                  <a:cxn ang="cd4">
                    <a:pos x="hc" y="b"/>
                  </a:cxn>
                  <a:cxn ang="0">
                    <a:pos x="r" y="vc"/>
                  </a:cxn>
                </a:cxnLst>
                <a:rect l="l" t="t" r="r" b="b"/>
                <a:pathLst>
                  <a:path w="457" h="560">
                    <a:moveTo>
                      <a:pt x="420" y="84"/>
                    </a:moveTo>
                    <a:cubicBezTo>
                      <a:pt x="384" y="84"/>
                      <a:pt x="361" y="112"/>
                      <a:pt x="361" y="140"/>
                    </a:cubicBezTo>
                    <a:cubicBezTo>
                      <a:pt x="361" y="157"/>
                      <a:pt x="373" y="176"/>
                      <a:pt x="398" y="176"/>
                    </a:cubicBezTo>
                    <a:cubicBezTo>
                      <a:pt x="426" y="176"/>
                      <a:pt x="457" y="154"/>
                      <a:pt x="457" y="106"/>
                    </a:cubicBezTo>
                    <a:cubicBezTo>
                      <a:pt x="457"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7" y="263"/>
                    </a:cubicBezTo>
                    <a:cubicBezTo>
                      <a:pt x="353" y="230"/>
                      <a:pt x="319" y="224"/>
                      <a:pt x="263" y="213"/>
                    </a:cubicBezTo>
                    <a:cubicBezTo>
                      <a:pt x="218" y="202"/>
                      <a:pt x="171" y="193"/>
                      <a:pt x="171" y="137"/>
                    </a:cubicBezTo>
                    <a:cubicBezTo>
                      <a:pt x="171" y="104"/>
                      <a:pt x="199" y="28"/>
                      <a:pt x="308" y="28"/>
                    </a:cubicBezTo>
                    <a:cubicBezTo>
                      <a:pt x="339" y="28"/>
                      <a:pt x="401"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 name="Group 7" descr="28§display§\pi§svg§600§FALSE" title="TexMaths">
              <a:extLst>
                <a:ext uri="{FF2B5EF4-FFF2-40B4-BE49-F238E27FC236}">
                  <a16:creationId xmlns:a16="http://schemas.microsoft.com/office/drawing/2014/main" id="{E11CCD21-32FE-164F-9647-0C3D6CC28FA4}"/>
                </a:ext>
              </a:extLst>
            </p:cNvPr>
            <p:cNvGrpSpPr/>
            <p:nvPr/>
          </p:nvGrpSpPr>
          <p:grpSpPr>
            <a:xfrm>
              <a:off x="7047000" y="1285919"/>
              <a:ext cx="267840" cy="196200"/>
              <a:chOff x="7047000" y="1285919"/>
              <a:chExt cx="267840" cy="196200"/>
            </a:xfrm>
          </p:grpSpPr>
          <p:sp>
            <p:nvSpPr>
              <p:cNvPr id="9" name="Freeform 8">
                <a:extLst>
                  <a:ext uri="{FF2B5EF4-FFF2-40B4-BE49-F238E27FC236}">
                    <a16:creationId xmlns:a16="http://schemas.microsoft.com/office/drawing/2014/main" id="{784B50DA-9C10-6C4C-B14E-CCC5A130D60B}"/>
                  </a:ext>
                </a:extLst>
              </p:cNvPr>
              <p:cNvSpPr/>
              <p:nvPr/>
            </p:nvSpPr>
            <p:spPr>
              <a:xfrm>
                <a:off x="7047000" y="12870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F7B8F4B-D504-134F-8532-FA91FCD3347A}"/>
                  </a:ext>
                </a:extLst>
              </p:cNvPr>
              <p:cNvSpPr/>
              <p:nvPr/>
            </p:nvSpPr>
            <p:spPr>
              <a:xfrm>
                <a:off x="7059240" y="128591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grpSp>
        <p:nvGrpSpPr>
          <p:cNvPr id="11" name="Group 10" descr="22§display§V^\pi(s) = \mathbb{E}_\pi [G_t | s_t = s]§svg§600§FALSE" title="TexMaths">
            <a:extLst>
              <a:ext uri="{FF2B5EF4-FFF2-40B4-BE49-F238E27FC236}">
                <a16:creationId xmlns:a16="http://schemas.microsoft.com/office/drawing/2014/main" id="{9C1A9629-385D-C642-981A-31EF4A4ADB50}"/>
              </a:ext>
            </a:extLst>
          </p:cNvPr>
          <p:cNvGrpSpPr/>
          <p:nvPr/>
        </p:nvGrpSpPr>
        <p:grpSpPr>
          <a:xfrm>
            <a:off x="4210920" y="1937520"/>
            <a:ext cx="3378240" cy="348120"/>
            <a:chOff x="4210920" y="1937519"/>
            <a:chExt cx="3378240" cy="348120"/>
          </a:xfrm>
        </p:grpSpPr>
        <p:sp>
          <p:nvSpPr>
            <p:cNvPr id="12" name="Freeform 11">
              <a:extLst>
                <a:ext uri="{FF2B5EF4-FFF2-40B4-BE49-F238E27FC236}">
                  <a16:creationId xmlns:a16="http://schemas.microsoft.com/office/drawing/2014/main" id="{417C5860-C9E0-3C47-B501-0DCECCE4992F}"/>
                </a:ext>
              </a:extLst>
            </p:cNvPr>
            <p:cNvSpPr/>
            <p:nvPr/>
          </p:nvSpPr>
          <p:spPr>
            <a:xfrm>
              <a:off x="4210920" y="1938239"/>
              <a:ext cx="3378240" cy="347400"/>
            </a:xfrm>
            <a:custGeom>
              <a:avLst/>
              <a:gdLst/>
              <a:ahLst/>
              <a:cxnLst>
                <a:cxn ang="3cd4">
                  <a:pos x="hc" y="t"/>
                </a:cxn>
                <a:cxn ang="cd2">
                  <a:pos x="l" y="vc"/>
                </a:cxn>
                <a:cxn ang="cd4">
                  <a:pos x="hc" y="b"/>
                </a:cxn>
                <a:cxn ang="0">
                  <a:pos x="r" y="vc"/>
                </a:cxn>
              </a:cxnLst>
              <a:rect l="l" t="t" r="r" b="b"/>
              <a:pathLst>
                <a:path w="9385" h="966">
                  <a:moveTo>
                    <a:pt x="4693" y="966"/>
                  </a:moveTo>
                  <a:lnTo>
                    <a:pt x="0" y="966"/>
                  </a:lnTo>
                  <a:lnTo>
                    <a:pt x="0" y="0"/>
                  </a:lnTo>
                  <a:lnTo>
                    <a:pt x="9385" y="0"/>
                  </a:lnTo>
                  <a:lnTo>
                    <a:pt x="938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94B64301-5C40-BA46-BE85-08512E6DDFD9}"/>
                </a:ext>
              </a:extLst>
            </p:cNvPr>
            <p:cNvSpPr/>
            <p:nvPr/>
          </p:nvSpPr>
          <p:spPr>
            <a:xfrm>
              <a:off x="4230720" y="19605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659281DE-F8C2-FF48-A90E-10E1B11D3B27}"/>
                </a:ext>
              </a:extLst>
            </p:cNvPr>
            <p:cNvSpPr/>
            <p:nvPr/>
          </p:nvSpPr>
          <p:spPr>
            <a:xfrm>
              <a:off x="4501440" y="194940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F9B2CE43-C006-6942-BA8A-5CA5933DDBC2}"/>
                </a:ext>
              </a:extLst>
            </p:cNvPr>
            <p:cNvSpPr/>
            <p:nvPr/>
          </p:nvSpPr>
          <p:spPr>
            <a:xfrm>
              <a:off x="4713840" y="193751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3CF41D5F-2C49-1E4F-B017-A3F90356CA0F}"/>
                </a:ext>
              </a:extLst>
            </p:cNvPr>
            <p:cNvSpPr/>
            <p:nvPr/>
          </p:nvSpPr>
          <p:spPr>
            <a:xfrm>
              <a:off x="483192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DBCDB7B6-8166-9543-B234-18A5B01DE611}"/>
                </a:ext>
              </a:extLst>
            </p:cNvPr>
            <p:cNvSpPr/>
            <p:nvPr/>
          </p:nvSpPr>
          <p:spPr>
            <a:xfrm>
              <a:off x="4996440" y="193751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85CD6182-9966-9B4E-9AAF-53E05FB1F177}"/>
                </a:ext>
              </a:extLst>
            </p:cNvPr>
            <p:cNvSpPr/>
            <p:nvPr/>
          </p:nvSpPr>
          <p:spPr>
            <a:xfrm>
              <a:off x="5227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3267817C-19C2-4C41-87A0-93F1D031ED2C}"/>
                </a:ext>
              </a:extLst>
            </p:cNvPr>
            <p:cNvSpPr/>
            <p:nvPr/>
          </p:nvSpPr>
          <p:spPr>
            <a:xfrm>
              <a:off x="5579640" y="1959840"/>
              <a:ext cx="218160" cy="238680"/>
            </a:xfrm>
            <a:custGeom>
              <a:avLst/>
              <a:gdLst/>
              <a:ahLst/>
              <a:cxnLst>
                <a:cxn ang="3cd4">
                  <a:pos x="hc" y="t"/>
                </a:cxn>
                <a:cxn ang="cd2">
                  <a:pos x="l" y="vc"/>
                </a:cxn>
                <a:cxn ang="cd4">
                  <a:pos x="hc" y="b"/>
                </a:cxn>
                <a:cxn ang="0">
                  <a:pos x="r" y="vc"/>
                </a:cxn>
              </a:cxnLst>
              <a:rect l="l" t="t" r="r" b="b"/>
              <a:pathLst>
                <a:path w="607" h="664">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0"/>
                    <a:pt x="81" y="631"/>
                    <a:pt x="31" y="631"/>
                  </a:cubicBezTo>
                  <a:cubicBezTo>
                    <a:pt x="15" y="631"/>
                    <a:pt x="0" y="631"/>
                    <a:pt x="0" y="647"/>
                  </a:cubicBezTo>
                  <a:cubicBezTo>
                    <a:pt x="0" y="664"/>
                    <a:pt x="15" y="664"/>
                    <a:pt x="33" y="664"/>
                  </a:cubicBezTo>
                  <a:lnTo>
                    <a:pt x="548" y="664"/>
                  </a:lnTo>
                  <a:cubicBezTo>
                    <a:pt x="565" y="664"/>
                    <a:pt x="574" y="664"/>
                    <a:pt x="579" y="651"/>
                  </a:cubicBezTo>
                  <a:cubicBezTo>
                    <a:pt x="579" y="649"/>
                    <a:pt x="607" y="488"/>
                    <a:pt x="607" y="484"/>
                  </a:cubicBezTo>
                  <a:cubicBezTo>
                    <a:pt x="607" y="473"/>
                    <a:pt x="598" y="466"/>
                    <a:pt x="590" y="466"/>
                  </a:cubicBezTo>
                  <a:cubicBezTo>
                    <a:pt x="576" y="466"/>
                    <a:pt x="572" y="477"/>
                    <a:pt x="572" y="480"/>
                  </a:cubicBezTo>
                  <a:cubicBezTo>
                    <a:pt x="565" y="504"/>
                    <a:pt x="557" y="546"/>
                    <a:pt x="486" y="587"/>
                  </a:cubicBezTo>
                  <a:cubicBezTo>
                    <a:pt x="436" y="616"/>
                    <a:pt x="385" y="631"/>
                    <a:pt x="332" y="631"/>
                  </a:cubicBezTo>
                  <a:lnTo>
                    <a:pt x="279" y="631"/>
                  </a:lnTo>
                  <a:cubicBezTo>
                    <a:pt x="255" y="631"/>
                    <a:pt x="238" y="631"/>
                    <a:pt x="238" y="565"/>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1"/>
                  </a:cubicBezTo>
                  <a:lnTo>
                    <a:pt x="112" y="631"/>
                  </a:lnTo>
                  <a:cubicBezTo>
                    <a:pt x="119" y="614"/>
                    <a:pt x="119" y="590"/>
                    <a:pt x="119" y="576"/>
                  </a:cubicBezTo>
                  <a:close/>
                  <a:moveTo>
                    <a:pt x="480" y="631"/>
                  </a:moveTo>
                  <a:lnTo>
                    <a:pt x="480" y="629"/>
                  </a:lnTo>
                  <a:cubicBezTo>
                    <a:pt x="510" y="614"/>
                    <a:pt x="537" y="594"/>
                    <a:pt x="557" y="576"/>
                  </a:cubicBezTo>
                  <a:cubicBezTo>
                    <a:pt x="557" y="581"/>
                    <a:pt x="550" y="623"/>
                    <a:pt x="548" y="6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52CF1E6C-7305-5746-96E8-DBA0C29815D1}"/>
                </a:ext>
              </a:extLst>
            </p:cNvPr>
            <p:cNvSpPr/>
            <p:nvPr/>
          </p:nvSpPr>
          <p:spPr>
            <a:xfrm>
              <a:off x="5816160" y="214596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1D09745B-50A7-2E4F-8A58-964F24B5142E}"/>
                </a:ext>
              </a:extLst>
            </p:cNvPr>
            <p:cNvSpPr/>
            <p:nvPr/>
          </p:nvSpPr>
          <p:spPr>
            <a:xfrm>
              <a:off x="6035759" y="1937519"/>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E1BF05D5-9327-CA44-992E-7C6905325D11}"/>
                </a:ext>
              </a:extLst>
            </p:cNvPr>
            <p:cNvSpPr/>
            <p:nvPr/>
          </p:nvSpPr>
          <p:spPr>
            <a:xfrm>
              <a:off x="6107759" y="1953360"/>
              <a:ext cx="247680" cy="253080"/>
            </a:xfrm>
            <a:custGeom>
              <a:avLst/>
              <a:gdLst/>
              <a:ahLst/>
              <a:cxnLst>
                <a:cxn ang="3cd4">
                  <a:pos x="hc" y="t"/>
                </a:cxn>
                <a:cxn ang="cd2">
                  <a:pos x="l" y="vc"/>
                </a:cxn>
                <a:cxn ang="cd4">
                  <a:pos x="hc" y="b"/>
                </a:cxn>
                <a:cxn ang="0">
                  <a:pos x="r" y="vc"/>
                </a:cxn>
              </a:cxnLst>
              <a:rect l="l" t="t" r="r" b="b"/>
              <a:pathLst>
                <a:path w="689" h="704">
                  <a:moveTo>
                    <a:pt x="689" y="9"/>
                  </a:moveTo>
                  <a:cubicBezTo>
                    <a:pt x="689" y="7"/>
                    <a:pt x="686" y="0"/>
                    <a:pt x="678" y="0"/>
                  </a:cubicBezTo>
                  <a:cubicBezTo>
                    <a:pt x="675" y="0"/>
                    <a:pt x="673" y="0"/>
                    <a:pt x="662" y="11"/>
                  </a:cubicBezTo>
                  <a:lnTo>
                    <a:pt x="596" y="86"/>
                  </a:lnTo>
                  <a:cubicBezTo>
                    <a:pt x="587" y="73"/>
                    <a:pt x="541" y="0"/>
                    <a:pt x="433" y="0"/>
                  </a:cubicBezTo>
                  <a:cubicBezTo>
                    <a:pt x="218" y="0"/>
                    <a:pt x="0" y="213"/>
                    <a:pt x="0" y="440"/>
                  </a:cubicBezTo>
                  <a:cubicBezTo>
                    <a:pt x="0" y="594"/>
                    <a:pt x="108" y="704"/>
                    <a:pt x="264" y="704"/>
                  </a:cubicBezTo>
                  <a:cubicBezTo>
                    <a:pt x="308" y="704"/>
                    <a:pt x="352" y="695"/>
                    <a:pt x="385" y="682"/>
                  </a:cubicBezTo>
                  <a:cubicBezTo>
                    <a:pt x="433" y="662"/>
                    <a:pt x="453" y="642"/>
                    <a:pt x="471" y="623"/>
                  </a:cubicBezTo>
                  <a:cubicBezTo>
                    <a:pt x="480" y="647"/>
                    <a:pt x="504" y="682"/>
                    <a:pt x="515" y="682"/>
                  </a:cubicBezTo>
                  <a:cubicBezTo>
                    <a:pt x="519" y="682"/>
                    <a:pt x="521" y="680"/>
                    <a:pt x="521" y="678"/>
                  </a:cubicBezTo>
                  <a:cubicBezTo>
                    <a:pt x="524" y="678"/>
                    <a:pt x="532" y="640"/>
                    <a:pt x="537" y="620"/>
                  </a:cubicBezTo>
                  <a:lnTo>
                    <a:pt x="557" y="546"/>
                  </a:lnTo>
                  <a:cubicBezTo>
                    <a:pt x="559" y="528"/>
                    <a:pt x="565" y="513"/>
                    <a:pt x="568" y="495"/>
                  </a:cubicBezTo>
                  <a:cubicBezTo>
                    <a:pt x="579" y="451"/>
                    <a:pt x="581" y="449"/>
                    <a:pt x="636" y="449"/>
                  </a:cubicBezTo>
                  <a:cubicBezTo>
                    <a:pt x="640" y="449"/>
                    <a:pt x="651" y="449"/>
                    <a:pt x="651" y="429"/>
                  </a:cubicBezTo>
                  <a:cubicBezTo>
                    <a:pt x="651" y="422"/>
                    <a:pt x="647" y="418"/>
                    <a:pt x="638" y="418"/>
                  </a:cubicBezTo>
                  <a:cubicBezTo>
                    <a:pt x="616" y="418"/>
                    <a:pt x="559" y="422"/>
                    <a:pt x="537" y="422"/>
                  </a:cubicBezTo>
                  <a:cubicBezTo>
                    <a:pt x="506" y="422"/>
                    <a:pt x="431" y="418"/>
                    <a:pt x="400" y="418"/>
                  </a:cubicBezTo>
                  <a:cubicBezTo>
                    <a:pt x="392" y="418"/>
                    <a:pt x="381" y="418"/>
                    <a:pt x="381" y="438"/>
                  </a:cubicBezTo>
                  <a:cubicBezTo>
                    <a:pt x="381" y="449"/>
                    <a:pt x="387" y="449"/>
                    <a:pt x="409" y="449"/>
                  </a:cubicBezTo>
                  <a:cubicBezTo>
                    <a:pt x="409" y="449"/>
                    <a:pt x="438" y="449"/>
                    <a:pt x="460" y="451"/>
                  </a:cubicBezTo>
                  <a:cubicBezTo>
                    <a:pt x="486" y="453"/>
                    <a:pt x="491" y="458"/>
                    <a:pt x="491" y="469"/>
                  </a:cubicBezTo>
                  <a:cubicBezTo>
                    <a:pt x="491" y="477"/>
                    <a:pt x="480" y="521"/>
                    <a:pt x="471" y="557"/>
                  </a:cubicBezTo>
                  <a:cubicBezTo>
                    <a:pt x="442" y="664"/>
                    <a:pt x="317" y="675"/>
                    <a:pt x="284" y="675"/>
                  </a:cubicBezTo>
                  <a:cubicBezTo>
                    <a:pt x="189" y="675"/>
                    <a:pt x="88" y="620"/>
                    <a:pt x="88" y="471"/>
                  </a:cubicBezTo>
                  <a:cubicBezTo>
                    <a:pt x="88" y="442"/>
                    <a:pt x="99" y="282"/>
                    <a:pt x="200" y="156"/>
                  </a:cubicBezTo>
                  <a:cubicBezTo>
                    <a:pt x="253" y="90"/>
                    <a:pt x="345" y="31"/>
                    <a:pt x="442" y="31"/>
                  </a:cubicBezTo>
                  <a:cubicBezTo>
                    <a:pt x="541" y="31"/>
                    <a:pt x="598" y="106"/>
                    <a:pt x="598" y="218"/>
                  </a:cubicBezTo>
                  <a:cubicBezTo>
                    <a:pt x="598" y="255"/>
                    <a:pt x="596" y="257"/>
                    <a:pt x="596" y="266"/>
                  </a:cubicBezTo>
                  <a:cubicBezTo>
                    <a:pt x="596" y="277"/>
                    <a:pt x="605" y="277"/>
                    <a:pt x="609" y="277"/>
                  </a:cubicBezTo>
                  <a:cubicBezTo>
                    <a:pt x="623" y="277"/>
                    <a:pt x="623" y="275"/>
                    <a:pt x="627" y="2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B495CBD2-0F50-D34B-92EF-2934ABACE21B}"/>
                </a:ext>
              </a:extLst>
            </p:cNvPr>
            <p:cNvSpPr/>
            <p:nvPr/>
          </p:nvSpPr>
          <p:spPr>
            <a:xfrm>
              <a:off x="6373080"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D841E0FC-75D3-354B-B9C0-CEF58D883324}"/>
                </a:ext>
              </a:extLst>
            </p:cNvPr>
            <p:cNvSpPr/>
            <p:nvPr/>
          </p:nvSpPr>
          <p:spPr>
            <a:xfrm>
              <a:off x="6526800" y="1937519"/>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A76CB76F-74F0-994E-B2B2-58C381BB4374}"/>
                </a:ext>
              </a:extLst>
            </p:cNvPr>
            <p:cNvSpPr/>
            <p:nvPr/>
          </p:nvSpPr>
          <p:spPr>
            <a:xfrm>
              <a:off x="660024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F9633DBB-F386-4546-B8D2-3367D731B496}"/>
                </a:ext>
              </a:extLst>
            </p:cNvPr>
            <p:cNvSpPr/>
            <p:nvPr/>
          </p:nvSpPr>
          <p:spPr>
            <a:xfrm>
              <a:off x="6754679"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6"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E18C572C-8797-2B41-BB29-1A88E3F32221}"/>
                </a:ext>
              </a:extLst>
            </p:cNvPr>
            <p:cNvSpPr/>
            <p:nvPr/>
          </p:nvSpPr>
          <p:spPr>
            <a:xfrm>
              <a:off x="6982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75AF32EA-215B-D04D-B3F2-D38B5F1AE334}"/>
                </a:ext>
              </a:extLst>
            </p:cNvPr>
            <p:cNvSpPr/>
            <p:nvPr/>
          </p:nvSpPr>
          <p:spPr>
            <a:xfrm>
              <a:off x="734796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6C0F4CD7-B4CF-6148-8ECF-C945CA61DC27}"/>
                </a:ext>
              </a:extLst>
            </p:cNvPr>
            <p:cNvSpPr/>
            <p:nvPr/>
          </p:nvSpPr>
          <p:spPr>
            <a:xfrm>
              <a:off x="7499880" y="1937519"/>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0" name="Freeform 29">
            <a:extLst>
              <a:ext uri="{FF2B5EF4-FFF2-40B4-BE49-F238E27FC236}">
                <a16:creationId xmlns:a16="http://schemas.microsoft.com/office/drawing/2014/main" id="{5B337266-79C6-1F44-80B8-4870885590B9}"/>
              </a:ext>
            </a:extLst>
          </p:cNvPr>
          <p:cNvSpPr/>
          <p:nvPr/>
        </p:nvSpPr>
        <p:spPr>
          <a:xfrm>
            <a:off x="1280159" y="2743199"/>
            <a:ext cx="7863840" cy="822960"/>
          </a:xfrm>
          <a:custGeom>
            <a:avLst>
              <a:gd name="f0" fmla="val 8280"/>
              <a:gd name="f1" fmla="val -1106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400">
                <a:latin typeface="Liberation Sans" pitchFamily="18"/>
                <a:ea typeface="Noto Sans CJK SC Regular" pitchFamily="2"/>
                <a:cs typeface="FreeSans" pitchFamily="2"/>
              </a:rPr>
              <a:t>Value of a state == expected return from that state</a:t>
            </a:r>
          </a:p>
          <a:p>
            <a:pPr algn="ctr" hangingPunct="0"/>
            <a:r>
              <a:rPr lang="en-US" sz="2400">
                <a:latin typeface="Liberation Sans" pitchFamily="18"/>
                <a:ea typeface="Noto Sans CJK SC Regular" pitchFamily="2"/>
                <a:cs typeface="FreeSans" pitchFamily="2"/>
              </a:rPr>
              <a:t>                if agent follows policy</a:t>
            </a:r>
          </a:p>
        </p:txBody>
      </p:sp>
      <p:grpSp>
        <p:nvGrpSpPr>
          <p:cNvPr id="31" name="Group 30" descr="22§display§\pi§svg§600§FALSE" title="TexMaths">
            <a:extLst>
              <a:ext uri="{FF2B5EF4-FFF2-40B4-BE49-F238E27FC236}">
                <a16:creationId xmlns:a16="http://schemas.microsoft.com/office/drawing/2014/main" id="{949FE49C-2134-A241-9AD5-F409DC2B63BC}"/>
              </a:ext>
            </a:extLst>
          </p:cNvPr>
          <p:cNvGrpSpPr/>
          <p:nvPr/>
        </p:nvGrpSpPr>
        <p:grpSpPr>
          <a:xfrm>
            <a:off x="7423560" y="3269160"/>
            <a:ext cx="210240" cy="154080"/>
            <a:chOff x="7423560" y="3269160"/>
            <a:chExt cx="210240" cy="154080"/>
          </a:xfrm>
        </p:grpSpPr>
        <p:sp>
          <p:nvSpPr>
            <p:cNvPr id="32" name="Freeform 31">
              <a:extLst>
                <a:ext uri="{FF2B5EF4-FFF2-40B4-BE49-F238E27FC236}">
                  <a16:creationId xmlns:a16="http://schemas.microsoft.com/office/drawing/2014/main" id="{45E9C2DF-E545-2346-BD59-ED3B873711E8}"/>
                </a:ext>
              </a:extLst>
            </p:cNvPr>
            <p:cNvSpPr/>
            <p:nvPr/>
          </p:nvSpPr>
          <p:spPr>
            <a:xfrm>
              <a:off x="7423560" y="3269880"/>
              <a:ext cx="210240" cy="149400"/>
            </a:xfrm>
            <a:custGeom>
              <a:avLst/>
              <a:gdLst/>
              <a:ahLst/>
              <a:cxnLst>
                <a:cxn ang="3cd4">
                  <a:pos x="hc" y="t"/>
                </a:cxn>
                <a:cxn ang="cd2">
                  <a:pos x="l" y="vc"/>
                </a:cxn>
                <a:cxn ang="cd4">
                  <a:pos x="hc" y="b"/>
                </a:cxn>
                <a:cxn ang="0">
                  <a:pos x="r" y="vc"/>
                </a:cxn>
              </a:cxnLst>
              <a:rect l="l" t="t" r="r" b="b"/>
              <a:pathLst>
                <a:path w="585" h="416">
                  <a:moveTo>
                    <a:pt x="293" y="416"/>
                  </a:moveTo>
                  <a:lnTo>
                    <a:pt x="0" y="416"/>
                  </a:lnTo>
                  <a:lnTo>
                    <a:pt x="0" y="0"/>
                  </a:lnTo>
                  <a:lnTo>
                    <a:pt x="585" y="0"/>
                  </a:lnTo>
                  <a:lnTo>
                    <a:pt x="585" y="41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FAC2D83C-EE4F-7648-9CC8-994AFC13BFBF}"/>
                </a:ext>
              </a:extLst>
            </p:cNvPr>
            <p:cNvSpPr/>
            <p:nvPr/>
          </p:nvSpPr>
          <p:spPr>
            <a:xfrm>
              <a:off x="7432920" y="3269160"/>
              <a:ext cx="187920" cy="154080"/>
            </a:xfrm>
            <a:custGeom>
              <a:avLst/>
              <a:gdLst/>
              <a:ahLst/>
              <a:cxnLst>
                <a:cxn ang="3cd4">
                  <a:pos x="hc" y="t"/>
                </a:cxn>
                <a:cxn ang="cd2">
                  <a:pos x="l" y="vc"/>
                </a:cxn>
                <a:cxn ang="cd4">
                  <a:pos x="hc" y="b"/>
                </a:cxn>
                <a:cxn ang="0">
                  <a:pos x="r" y="vc"/>
                </a:cxn>
              </a:cxnLst>
              <a:rect l="l" t="t" r="r" b="b"/>
              <a:pathLst>
                <a:path w="523"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7" y="301"/>
                    <a:pt x="347" y="238"/>
                    <a:pt x="347" y="211"/>
                  </a:cubicBezTo>
                  <a:cubicBezTo>
                    <a:pt x="347" y="158"/>
                    <a:pt x="354" y="108"/>
                    <a:pt x="365" y="57"/>
                  </a:cubicBezTo>
                  <a:lnTo>
                    <a:pt x="477" y="57"/>
                  </a:lnTo>
                  <a:cubicBezTo>
                    <a:pt x="488" y="57"/>
                    <a:pt x="523" y="57"/>
                    <a:pt x="523" y="24"/>
                  </a:cubicBezTo>
                  <a:cubicBezTo>
                    <a:pt x="523"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4" name="Freeform 33">
            <a:extLst>
              <a:ext uri="{FF2B5EF4-FFF2-40B4-BE49-F238E27FC236}">
                <a16:creationId xmlns:a16="http://schemas.microsoft.com/office/drawing/2014/main" id="{1091D2FC-BCCB-694C-8114-5EB5C294CE85}"/>
              </a:ext>
            </a:extLst>
          </p:cNvPr>
          <p:cNvSpPr/>
          <p:nvPr/>
        </p:nvSpPr>
        <p:spPr>
          <a:xfrm>
            <a:off x="1737000" y="4023361"/>
            <a:ext cx="6675480" cy="1280159"/>
          </a:xfrm>
          <a:custGeom>
            <a:avLst>
              <a:gd name="f0" fmla="val 6123"/>
              <a:gd name="f1" fmla="val 1420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But, how do we compute the value function?</a:t>
            </a:r>
          </a:p>
          <a:p>
            <a:pPr algn="ctr" hangingPunct="0"/>
            <a:r>
              <a:rPr lang="en-US" sz="2600">
                <a:latin typeface="Liberation Sans" pitchFamily="18"/>
                <a:ea typeface="Noto Sans CJK SC Regular" pitchFamily="2"/>
                <a:cs typeface="FreeSans" pitchFamily="2"/>
              </a:rPr>
              <a:t>(for a particular policy)</a:t>
            </a:r>
          </a:p>
        </p:txBody>
      </p:sp>
      <p:sp>
        <p:nvSpPr>
          <p:cNvPr id="39" name="Title 33">
            <a:extLst>
              <a:ext uri="{FF2B5EF4-FFF2-40B4-BE49-F238E27FC236}">
                <a16:creationId xmlns:a16="http://schemas.microsoft.com/office/drawing/2014/main" id="{6BA81C53-813A-9B44-B880-30643B731B25}"/>
              </a:ext>
            </a:extLst>
          </p:cNvPr>
          <p:cNvSpPr>
            <a:spLocks noGrp="1"/>
          </p:cNvSpPr>
          <p:nvPr>
            <p:ph type="title"/>
          </p:nvPr>
        </p:nvSpPr>
        <p:spPr>
          <a:xfrm>
            <a:off x="693043" y="402483"/>
            <a:ext cx="8694539" cy="805318"/>
          </a:xfrm>
        </p:spPr>
        <p:txBody>
          <a:bodyPr>
            <a:normAutofit/>
          </a:bodyPr>
          <a:lstStyle/>
          <a:p>
            <a:r>
              <a:rPr lang="en-US" dirty="0"/>
              <a:t>Recall: Value Function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a:extLst>
              <a:ext uri="{FF2B5EF4-FFF2-40B4-BE49-F238E27FC236}">
                <a16:creationId xmlns:a16="http://schemas.microsoft.com/office/drawing/2014/main" id="{EE96E2F0-F074-8E45-B255-98232C3DFEFD}"/>
              </a:ext>
            </a:extLst>
          </p:cNvPr>
          <p:cNvSpPr txBox="1">
            <a:spLocks noChangeArrowheads="1"/>
          </p:cNvSpPr>
          <p:nvPr/>
        </p:nvSpPr>
        <p:spPr bwMode="auto">
          <a:xfrm>
            <a:off x="914400" y="1373188"/>
            <a:ext cx="8229600"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400" dirty="0">
              <a:cs typeface="Segoe UI" panose="020B0502040204020203" pitchFamily="34" charset="0"/>
            </a:endParaRPr>
          </a:p>
        </p:txBody>
      </p:sp>
      <p:pic>
        <p:nvPicPr>
          <p:cNvPr id="91139" name="Picture 3">
            <a:extLst>
              <a:ext uri="{FF2B5EF4-FFF2-40B4-BE49-F238E27FC236}">
                <a16:creationId xmlns:a16="http://schemas.microsoft.com/office/drawing/2014/main" id="{1E4F9B8B-9739-9144-BE8E-90905D616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1140" name="Group 4">
            <a:extLst>
              <a:ext uri="{FF2B5EF4-FFF2-40B4-BE49-F238E27FC236}">
                <a16:creationId xmlns:a16="http://schemas.microsoft.com/office/drawing/2014/main" id="{B4849D59-BAAB-E04C-A89F-9BE21D245D95}"/>
              </a:ext>
            </a:extLst>
          </p:cNvPr>
          <p:cNvGraphicFramePr>
            <a:graphicFrameLocks noGrp="1"/>
          </p:cNvGraphicFramePr>
          <p:nvPr>
            <p:extLst>
              <p:ext uri="{D42A27DB-BD31-4B8C-83A1-F6EECF244321}">
                <p14:modId xmlns:p14="http://schemas.microsoft.com/office/powerpoint/2010/main" val="2756407754"/>
              </p:ext>
            </p:extLst>
          </p:nvPr>
        </p:nvGraphicFramePr>
        <p:xfrm>
          <a:off x="912813" y="5698716"/>
          <a:ext cx="4127501" cy="1403352"/>
        </p:xfrm>
        <a:graphic>
          <a:graphicData uri="http://schemas.openxmlformats.org/drawingml/2006/table">
            <a:tbl>
              <a:tblPr/>
              <a:tblGrid>
                <a:gridCol w="1031517">
                  <a:extLst>
                    <a:ext uri="{9D8B030D-6E8A-4147-A177-3AD203B41FA5}">
                      <a16:colId xmlns:a16="http://schemas.microsoft.com/office/drawing/2014/main" val="670660216"/>
                    </a:ext>
                  </a:extLst>
                </a:gridCol>
                <a:gridCol w="1032950">
                  <a:extLst>
                    <a:ext uri="{9D8B030D-6E8A-4147-A177-3AD203B41FA5}">
                      <a16:colId xmlns:a16="http://schemas.microsoft.com/office/drawing/2014/main" val="1793087787"/>
                    </a:ext>
                  </a:extLst>
                </a:gridCol>
                <a:gridCol w="1031517">
                  <a:extLst>
                    <a:ext uri="{9D8B030D-6E8A-4147-A177-3AD203B41FA5}">
                      <a16:colId xmlns:a16="http://schemas.microsoft.com/office/drawing/2014/main" val="530612781"/>
                    </a:ext>
                  </a:extLst>
                </a:gridCol>
                <a:gridCol w="1031517">
                  <a:extLst>
                    <a:ext uri="{9D8B030D-6E8A-4147-A177-3AD203B41FA5}">
                      <a16:colId xmlns:a16="http://schemas.microsoft.com/office/drawing/2014/main" val="1559265951"/>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-8.96732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2220361"/>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-6.13797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-7.7374</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-8.42783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38581129"/>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-8.42783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-7.7374</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-6.13797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3054029"/>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-8.96732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-6.13797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144888"/>
                  </a:ext>
                </a:extLst>
              </a:tr>
            </a:tbl>
          </a:graphicData>
        </a:graphic>
      </p:graphicFrame>
      <p:sp>
        <p:nvSpPr>
          <p:cNvPr id="7" name="Title 15">
            <a:extLst>
              <a:ext uri="{FF2B5EF4-FFF2-40B4-BE49-F238E27FC236}">
                <a16:creationId xmlns:a16="http://schemas.microsoft.com/office/drawing/2014/main" id="{A5A6EE61-156D-7C43-83C3-0672E0AC3EED}"/>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3B414DBC-5F26-C349-809A-D03210053522}"/>
              </a:ext>
            </a:extLst>
          </p:cNvPr>
          <p:cNvSpPr txBox="1">
            <a:spLocks noChangeArrowheads="1"/>
          </p:cNvSpPr>
          <p:nvPr/>
        </p:nvSpPr>
        <p:spPr bwMode="auto">
          <a:xfrm>
            <a:off x="914400" y="1373188"/>
            <a:ext cx="8229600"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400" dirty="0">
              <a:cs typeface="Segoe UI" panose="020B0502040204020203" pitchFamily="34" charset="0"/>
            </a:endParaRPr>
          </a:p>
        </p:txBody>
      </p:sp>
      <p:pic>
        <p:nvPicPr>
          <p:cNvPr id="92163" name="Picture 3">
            <a:extLst>
              <a:ext uri="{FF2B5EF4-FFF2-40B4-BE49-F238E27FC236}">
                <a16:creationId xmlns:a16="http://schemas.microsoft.com/office/drawing/2014/main" id="{2552C5A5-64C5-C04D-9CD2-050F0CA6E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2164" name="Group 4">
            <a:extLst>
              <a:ext uri="{FF2B5EF4-FFF2-40B4-BE49-F238E27FC236}">
                <a16:creationId xmlns:a16="http://schemas.microsoft.com/office/drawing/2014/main" id="{E68E097C-149E-144B-8FB4-A18FE5900C67}"/>
              </a:ext>
            </a:extLst>
          </p:cNvPr>
          <p:cNvGraphicFramePr>
            <a:graphicFrameLocks noGrp="1"/>
          </p:cNvGraphicFramePr>
          <p:nvPr>
            <p:extLst>
              <p:ext uri="{D42A27DB-BD31-4B8C-83A1-F6EECF244321}">
                <p14:modId xmlns:p14="http://schemas.microsoft.com/office/powerpoint/2010/main" val="1808427498"/>
              </p:ext>
            </p:extLst>
          </p:nvPr>
        </p:nvGraphicFramePr>
        <p:xfrm>
          <a:off x="914400" y="5029200"/>
          <a:ext cx="4125912" cy="1403352"/>
        </p:xfrm>
        <a:graphic>
          <a:graphicData uri="http://schemas.openxmlformats.org/drawingml/2006/table">
            <a:tbl>
              <a:tblPr/>
              <a:tblGrid>
                <a:gridCol w="1031120">
                  <a:extLst>
                    <a:ext uri="{9D8B030D-6E8A-4147-A177-3AD203B41FA5}">
                      <a16:colId xmlns:a16="http://schemas.microsoft.com/office/drawing/2014/main" val="639590869"/>
                    </a:ext>
                  </a:extLst>
                </a:gridCol>
                <a:gridCol w="1032552">
                  <a:extLst>
                    <a:ext uri="{9D8B030D-6E8A-4147-A177-3AD203B41FA5}">
                      <a16:colId xmlns:a16="http://schemas.microsoft.com/office/drawing/2014/main" val="302454409"/>
                    </a:ext>
                  </a:extLst>
                </a:gridCol>
                <a:gridCol w="1031120">
                  <a:extLst>
                    <a:ext uri="{9D8B030D-6E8A-4147-A177-3AD203B41FA5}">
                      <a16:colId xmlns:a16="http://schemas.microsoft.com/office/drawing/2014/main" val="897811290"/>
                    </a:ext>
                  </a:extLst>
                </a:gridCol>
                <a:gridCol w="1031120">
                  <a:extLst>
                    <a:ext uri="{9D8B030D-6E8A-4147-A177-3AD203B41FA5}">
                      <a16:colId xmlns:a16="http://schemas.microsoft.com/office/drawing/2014/main" val="969267144"/>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-9.35236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3332774"/>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-8.7374</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8948488"/>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-8.7374</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6388277"/>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-9.35236</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-7.13797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3402935"/>
                  </a:ext>
                </a:extLst>
              </a:tr>
            </a:tbl>
          </a:graphicData>
        </a:graphic>
      </p:graphicFrame>
      <p:sp>
        <p:nvSpPr>
          <p:cNvPr id="7" name="Title 15">
            <a:extLst>
              <a:ext uri="{FF2B5EF4-FFF2-40B4-BE49-F238E27FC236}">
                <a16:creationId xmlns:a16="http://schemas.microsoft.com/office/drawing/2014/main" id="{75A41828-C571-6B46-8011-B1E514DC2BDA}"/>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43B3486A-5D8D-A24D-8F6F-C170939E4321}"/>
              </a:ext>
            </a:extLst>
          </p:cNvPr>
          <p:cNvSpPr txBox="1">
            <a:spLocks noChangeArrowheads="1"/>
          </p:cNvSpPr>
          <p:nvPr/>
        </p:nvSpPr>
        <p:spPr bwMode="auto">
          <a:xfrm>
            <a:off x="914400" y="1373188"/>
            <a:ext cx="8229600"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400" dirty="0">
              <a:cs typeface="Segoe UI" panose="020B0502040204020203" pitchFamily="34" charset="0"/>
            </a:endParaRPr>
          </a:p>
        </p:txBody>
      </p:sp>
      <p:pic>
        <p:nvPicPr>
          <p:cNvPr id="93187" name="Picture 3">
            <a:extLst>
              <a:ext uri="{FF2B5EF4-FFF2-40B4-BE49-F238E27FC236}">
                <a16:creationId xmlns:a16="http://schemas.microsoft.com/office/drawing/2014/main" id="{387E81A5-7EBA-5B4E-B65A-9238E1874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3188" name="Group 4">
            <a:extLst>
              <a:ext uri="{FF2B5EF4-FFF2-40B4-BE49-F238E27FC236}">
                <a16:creationId xmlns:a16="http://schemas.microsoft.com/office/drawing/2014/main" id="{4914B84F-A6D3-3B4B-AE66-A5BC26A65FF1}"/>
              </a:ext>
            </a:extLst>
          </p:cNvPr>
          <p:cNvGraphicFramePr>
            <a:graphicFrameLocks noGrp="1"/>
          </p:cNvGraphicFramePr>
          <p:nvPr>
            <p:extLst>
              <p:ext uri="{D42A27DB-BD31-4B8C-83A1-F6EECF244321}">
                <p14:modId xmlns:p14="http://schemas.microsoft.com/office/powerpoint/2010/main" val="2561873455"/>
              </p:ext>
            </p:extLst>
          </p:nvPr>
        </p:nvGraphicFramePr>
        <p:xfrm>
          <a:off x="914400" y="5029200"/>
          <a:ext cx="4125912" cy="1403352"/>
        </p:xfrm>
        <a:graphic>
          <a:graphicData uri="http://schemas.openxmlformats.org/drawingml/2006/table">
            <a:tbl>
              <a:tblPr/>
              <a:tblGrid>
                <a:gridCol w="1031120">
                  <a:extLst>
                    <a:ext uri="{9D8B030D-6E8A-4147-A177-3AD203B41FA5}">
                      <a16:colId xmlns:a16="http://schemas.microsoft.com/office/drawing/2014/main" val="3951024794"/>
                    </a:ext>
                  </a:extLst>
                </a:gridCol>
                <a:gridCol w="1032552">
                  <a:extLst>
                    <a:ext uri="{9D8B030D-6E8A-4147-A177-3AD203B41FA5}">
                      <a16:colId xmlns:a16="http://schemas.microsoft.com/office/drawing/2014/main" val="3956282969"/>
                    </a:ext>
                  </a:extLst>
                </a:gridCol>
                <a:gridCol w="1031120">
                  <a:extLst>
                    <a:ext uri="{9D8B030D-6E8A-4147-A177-3AD203B41FA5}">
                      <a16:colId xmlns:a16="http://schemas.microsoft.com/office/drawing/2014/main" val="2428762456"/>
                    </a:ext>
                  </a:extLst>
                </a:gridCol>
                <a:gridCol w="1031120">
                  <a:extLst>
                    <a:ext uri="{9D8B030D-6E8A-4147-A177-3AD203B41FA5}">
                      <a16:colId xmlns:a16="http://schemas.microsoft.com/office/drawing/2014/main" val="3108084099"/>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835636"/>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2033661"/>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5686589"/>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-8.13797</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6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3625222"/>
                  </a:ext>
                </a:extLst>
              </a:tr>
            </a:tbl>
          </a:graphicData>
        </a:graphic>
      </p:graphicFrame>
      <p:sp>
        <p:nvSpPr>
          <p:cNvPr id="7" name="Title 15">
            <a:extLst>
              <a:ext uri="{FF2B5EF4-FFF2-40B4-BE49-F238E27FC236}">
                <a16:creationId xmlns:a16="http://schemas.microsoft.com/office/drawing/2014/main" id="{15241940-0EE5-F245-90A7-B01EF4BB325D}"/>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54BEE5DB-CA0E-9F49-9C1C-81383C5347EE}"/>
              </a:ext>
            </a:extLst>
          </p:cNvPr>
          <p:cNvSpPr txBox="1">
            <a:spLocks noChangeArrowheads="1"/>
          </p:cNvSpPr>
          <p:nvPr/>
        </p:nvSpPr>
        <p:spPr bwMode="auto">
          <a:xfrm>
            <a:off x="914400" y="1373188"/>
            <a:ext cx="8229600" cy="518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400" dirty="0">
              <a:cs typeface="Segoe UI" panose="020B0502040204020203" pitchFamily="34" charset="0"/>
            </a:endParaRPr>
          </a:p>
        </p:txBody>
      </p:sp>
      <p:pic>
        <p:nvPicPr>
          <p:cNvPr id="94211" name="Picture 3">
            <a:extLst>
              <a:ext uri="{FF2B5EF4-FFF2-40B4-BE49-F238E27FC236}">
                <a16:creationId xmlns:a16="http://schemas.microsoft.com/office/drawing/2014/main" id="{0CA18712-1B85-2E4C-AE1D-020ED0E26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4212" name="Group 4">
            <a:extLst>
              <a:ext uri="{FF2B5EF4-FFF2-40B4-BE49-F238E27FC236}">
                <a16:creationId xmlns:a16="http://schemas.microsoft.com/office/drawing/2014/main" id="{6E55C841-49EF-9F45-BEB0-DB8DDA5156F2}"/>
              </a:ext>
            </a:extLst>
          </p:cNvPr>
          <p:cNvGraphicFramePr>
            <a:graphicFrameLocks noGrp="1"/>
          </p:cNvGraphicFramePr>
          <p:nvPr>
            <p:extLst>
              <p:ext uri="{D42A27DB-BD31-4B8C-83A1-F6EECF244321}">
                <p14:modId xmlns:p14="http://schemas.microsoft.com/office/powerpoint/2010/main" val="4042083221"/>
              </p:ext>
            </p:extLst>
          </p:nvPr>
        </p:nvGraphicFramePr>
        <p:xfrm>
          <a:off x="914400" y="5029200"/>
          <a:ext cx="4125912" cy="1458476"/>
        </p:xfrm>
        <a:graphic>
          <a:graphicData uri="http://schemas.openxmlformats.org/drawingml/2006/table">
            <a:tbl>
              <a:tblPr/>
              <a:tblGrid>
                <a:gridCol w="1031120">
                  <a:extLst>
                    <a:ext uri="{9D8B030D-6E8A-4147-A177-3AD203B41FA5}">
                      <a16:colId xmlns:a16="http://schemas.microsoft.com/office/drawing/2014/main" val="2040594615"/>
                    </a:ext>
                  </a:extLst>
                </a:gridCol>
                <a:gridCol w="1032552">
                  <a:extLst>
                    <a:ext uri="{9D8B030D-6E8A-4147-A177-3AD203B41FA5}">
                      <a16:colId xmlns:a16="http://schemas.microsoft.com/office/drawing/2014/main" val="3819441553"/>
                    </a:ext>
                  </a:extLst>
                </a:gridCol>
                <a:gridCol w="1031120">
                  <a:extLst>
                    <a:ext uri="{9D8B030D-6E8A-4147-A177-3AD203B41FA5}">
                      <a16:colId xmlns:a16="http://schemas.microsoft.com/office/drawing/2014/main" val="3896284353"/>
                    </a:ext>
                  </a:extLst>
                </a:gridCol>
                <a:gridCol w="1031120">
                  <a:extLst>
                    <a:ext uri="{9D8B030D-6E8A-4147-A177-3AD203B41FA5}">
                      <a16:colId xmlns:a16="http://schemas.microsoft.com/office/drawing/2014/main" val="4195867748"/>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899784"/>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0465249"/>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88080754"/>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3119947"/>
                  </a:ext>
                </a:extLst>
              </a:tr>
            </a:tbl>
          </a:graphicData>
        </a:graphic>
      </p:graphicFrame>
      <p:sp>
        <p:nvSpPr>
          <p:cNvPr id="7" name="Title 15">
            <a:extLst>
              <a:ext uri="{FF2B5EF4-FFF2-40B4-BE49-F238E27FC236}">
                <a16:creationId xmlns:a16="http://schemas.microsoft.com/office/drawing/2014/main" id="{CE01B6C3-9425-4149-A95F-2AEB255754EC}"/>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17AD35E1-EF80-9A46-86B7-0F859EFB836D}"/>
              </a:ext>
            </a:extLst>
          </p:cNvPr>
          <p:cNvSpPr txBox="1">
            <a:spLocks noChangeArrowheads="1"/>
          </p:cNvSpPr>
          <p:nvPr/>
        </p:nvSpPr>
        <p:spPr bwMode="auto">
          <a:xfrm>
            <a:off x="914400" y="1373188"/>
            <a:ext cx="8229600" cy="552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	Values have converged!		Proceed with step 3.</a:t>
            </a:r>
          </a:p>
        </p:txBody>
      </p:sp>
      <p:pic>
        <p:nvPicPr>
          <p:cNvPr id="95235" name="Picture 3">
            <a:extLst>
              <a:ext uri="{FF2B5EF4-FFF2-40B4-BE49-F238E27FC236}">
                <a16:creationId xmlns:a16="http://schemas.microsoft.com/office/drawing/2014/main" id="{6283186E-BF6D-1148-BE3A-29BCE6444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5236" name="Group 4">
            <a:extLst>
              <a:ext uri="{FF2B5EF4-FFF2-40B4-BE49-F238E27FC236}">
                <a16:creationId xmlns:a16="http://schemas.microsoft.com/office/drawing/2014/main" id="{28E8354C-2B3C-3A45-8948-FD58FB707ACA}"/>
              </a:ext>
            </a:extLst>
          </p:cNvPr>
          <p:cNvGraphicFramePr>
            <a:graphicFrameLocks noGrp="1"/>
          </p:cNvGraphicFramePr>
          <p:nvPr>
            <p:extLst>
              <p:ext uri="{D42A27DB-BD31-4B8C-83A1-F6EECF244321}">
                <p14:modId xmlns:p14="http://schemas.microsoft.com/office/powerpoint/2010/main" val="225702704"/>
              </p:ext>
            </p:extLst>
          </p:nvPr>
        </p:nvGraphicFramePr>
        <p:xfrm>
          <a:off x="914400" y="5029200"/>
          <a:ext cx="4125912" cy="1458476"/>
        </p:xfrm>
        <a:graphic>
          <a:graphicData uri="http://schemas.openxmlformats.org/drawingml/2006/table">
            <a:tbl>
              <a:tblPr/>
              <a:tblGrid>
                <a:gridCol w="1031120">
                  <a:extLst>
                    <a:ext uri="{9D8B030D-6E8A-4147-A177-3AD203B41FA5}">
                      <a16:colId xmlns:a16="http://schemas.microsoft.com/office/drawing/2014/main" val="2382618180"/>
                    </a:ext>
                  </a:extLst>
                </a:gridCol>
                <a:gridCol w="1032552">
                  <a:extLst>
                    <a:ext uri="{9D8B030D-6E8A-4147-A177-3AD203B41FA5}">
                      <a16:colId xmlns:a16="http://schemas.microsoft.com/office/drawing/2014/main" val="1894083359"/>
                    </a:ext>
                  </a:extLst>
                </a:gridCol>
                <a:gridCol w="1031120">
                  <a:extLst>
                    <a:ext uri="{9D8B030D-6E8A-4147-A177-3AD203B41FA5}">
                      <a16:colId xmlns:a16="http://schemas.microsoft.com/office/drawing/2014/main" val="215494374"/>
                    </a:ext>
                  </a:extLst>
                </a:gridCol>
                <a:gridCol w="1031120">
                  <a:extLst>
                    <a:ext uri="{9D8B030D-6E8A-4147-A177-3AD203B41FA5}">
                      <a16:colId xmlns:a16="http://schemas.microsoft.com/office/drawing/2014/main" val="1617905114"/>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9035181"/>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8356794"/>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8197428"/>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7086695"/>
                  </a:ext>
                </a:extLst>
              </a:tr>
            </a:tbl>
          </a:graphicData>
        </a:graphic>
      </p:graphicFrame>
      <p:sp>
        <p:nvSpPr>
          <p:cNvPr id="7" name="Title 15">
            <a:extLst>
              <a:ext uri="{FF2B5EF4-FFF2-40B4-BE49-F238E27FC236}">
                <a16:creationId xmlns:a16="http://schemas.microsoft.com/office/drawing/2014/main" id="{C4FDFFE1-F33B-F14D-B9D5-8E967A1D7073}"/>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a:extLst>
              <a:ext uri="{FF2B5EF4-FFF2-40B4-BE49-F238E27FC236}">
                <a16:creationId xmlns:a16="http://schemas.microsoft.com/office/drawing/2014/main" id="{35FE59A4-BB6C-6640-9F65-E1F5513259EB}"/>
              </a:ext>
            </a:extLst>
          </p:cNvPr>
          <p:cNvSpPr txBox="1">
            <a:spLocks noChangeArrowheads="1"/>
          </p:cNvSpPr>
          <p:nvPr/>
        </p:nvSpPr>
        <p:spPr bwMode="auto">
          <a:xfrm>
            <a:off x="914400" y="1373188"/>
            <a:ext cx="8229600" cy="586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400" dirty="0">
              <a:cs typeface="Segoe UI" panose="020B0502040204020203" pitchFamily="34" charset="0"/>
            </a:endParaRPr>
          </a:p>
        </p:txBody>
      </p:sp>
      <p:pic>
        <p:nvPicPr>
          <p:cNvPr id="96259" name="Picture 3">
            <a:extLst>
              <a:ext uri="{FF2B5EF4-FFF2-40B4-BE49-F238E27FC236}">
                <a16:creationId xmlns:a16="http://schemas.microsoft.com/office/drawing/2014/main" id="{B5840512-6B2C-974D-B49D-8062DB372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6260" name="Group 4">
            <a:extLst>
              <a:ext uri="{FF2B5EF4-FFF2-40B4-BE49-F238E27FC236}">
                <a16:creationId xmlns:a16="http://schemas.microsoft.com/office/drawing/2014/main" id="{32C3AAC1-AE85-8E44-9D67-2DF8F1F7AABA}"/>
              </a:ext>
            </a:extLst>
          </p:cNvPr>
          <p:cNvGraphicFramePr>
            <a:graphicFrameLocks noGrp="1"/>
          </p:cNvGraphicFramePr>
          <p:nvPr>
            <p:extLst>
              <p:ext uri="{D42A27DB-BD31-4B8C-83A1-F6EECF244321}">
                <p14:modId xmlns:p14="http://schemas.microsoft.com/office/powerpoint/2010/main" val="2974052756"/>
              </p:ext>
            </p:extLst>
          </p:nvPr>
        </p:nvGraphicFramePr>
        <p:xfrm>
          <a:off x="914400" y="5029200"/>
          <a:ext cx="4125912" cy="1458476"/>
        </p:xfrm>
        <a:graphic>
          <a:graphicData uri="http://schemas.openxmlformats.org/drawingml/2006/table">
            <a:tbl>
              <a:tblPr/>
              <a:tblGrid>
                <a:gridCol w="1031120">
                  <a:extLst>
                    <a:ext uri="{9D8B030D-6E8A-4147-A177-3AD203B41FA5}">
                      <a16:colId xmlns:a16="http://schemas.microsoft.com/office/drawing/2014/main" val="564729709"/>
                    </a:ext>
                  </a:extLst>
                </a:gridCol>
                <a:gridCol w="1032552">
                  <a:extLst>
                    <a:ext uri="{9D8B030D-6E8A-4147-A177-3AD203B41FA5}">
                      <a16:colId xmlns:a16="http://schemas.microsoft.com/office/drawing/2014/main" val="1712975067"/>
                    </a:ext>
                  </a:extLst>
                </a:gridCol>
                <a:gridCol w="1031120">
                  <a:extLst>
                    <a:ext uri="{9D8B030D-6E8A-4147-A177-3AD203B41FA5}">
                      <a16:colId xmlns:a16="http://schemas.microsoft.com/office/drawing/2014/main" val="893254353"/>
                    </a:ext>
                  </a:extLst>
                </a:gridCol>
                <a:gridCol w="1031120">
                  <a:extLst>
                    <a:ext uri="{9D8B030D-6E8A-4147-A177-3AD203B41FA5}">
                      <a16:colId xmlns:a16="http://schemas.microsoft.com/office/drawing/2014/main" val="222935317"/>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881095"/>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68954715"/>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6381338"/>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4518697"/>
                  </a:ext>
                </a:extLst>
              </a:tr>
            </a:tbl>
          </a:graphicData>
        </a:graphic>
      </p:graphicFrame>
      <p:pic>
        <p:nvPicPr>
          <p:cNvPr id="96317" name="Picture 61">
            <a:extLst>
              <a:ext uri="{FF2B5EF4-FFF2-40B4-BE49-F238E27FC236}">
                <a16:creationId xmlns:a16="http://schemas.microsoft.com/office/drawing/2014/main" id="{5BE7A120-D753-6F4D-AB1B-F9B478063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306" y="4990254"/>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15">
            <a:extLst>
              <a:ext uri="{FF2B5EF4-FFF2-40B4-BE49-F238E27FC236}">
                <a16:creationId xmlns:a16="http://schemas.microsoft.com/office/drawing/2014/main" id="{898230BC-95F7-D94F-9950-C5DC0C9F56BB}"/>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a:extLst>
              <a:ext uri="{FF2B5EF4-FFF2-40B4-BE49-F238E27FC236}">
                <a16:creationId xmlns:a16="http://schemas.microsoft.com/office/drawing/2014/main" id="{1CCEC6B6-D7F7-DC43-B970-A302F6950F62}"/>
              </a:ext>
            </a:extLst>
          </p:cNvPr>
          <p:cNvSpPr txBox="1">
            <a:spLocks noChangeArrowheads="1"/>
          </p:cNvSpPr>
          <p:nvPr/>
        </p:nvSpPr>
        <p:spPr bwMode="auto">
          <a:xfrm>
            <a:off x="914400" y="1373188"/>
            <a:ext cx="8229600" cy="586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Droid Sans Fallback" charset="0"/>
                <a:cs typeface="Droid Sans Fallback" charset="0"/>
              </a:defRPr>
            </a:lvl9pPr>
          </a:lstStyle>
          <a:p>
            <a:r>
              <a:rPr lang="en-US" altLang="en-US" sz="2200" dirty="0">
                <a:cs typeface="Segoe UI" panose="020B0502040204020203" pitchFamily="34" charset="0"/>
              </a:rPr>
              <a:t>New policy:</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r>
              <a:rPr lang="en-US" altLang="en-US" sz="2200" dirty="0">
                <a:cs typeface="Segoe UI" panose="020B0502040204020203" pitchFamily="34" charset="0"/>
              </a:rPr>
              <a:t>2. Iterative policy evaluation		3. Policy improvement</a:t>
            </a: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200" dirty="0">
              <a:cs typeface="Segoe UI" panose="020B0502040204020203" pitchFamily="34" charset="0"/>
            </a:endParaRPr>
          </a:p>
          <a:p>
            <a:endParaRPr lang="en-US" altLang="en-US" sz="2400" dirty="0">
              <a:cs typeface="Segoe UI" panose="020B0502040204020203" pitchFamily="34" charset="0"/>
            </a:endParaRPr>
          </a:p>
          <a:p>
            <a:endParaRPr lang="en-US" altLang="en-US" sz="2400" dirty="0">
              <a:cs typeface="Segoe UI" panose="020B0502040204020203" pitchFamily="34" charset="0"/>
            </a:endParaRPr>
          </a:p>
          <a:p>
            <a:r>
              <a:rPr lang="en-US" altLang="en-US" sz="2400" dirty="0">
                <a:cs typeface="Segoe UI" panose="020B0502040204020203" pitchFamily="34" charset="0"/>
              </a:rPr>
              <a:t>	Policy has converged! Done.</a:t>
            </a:r>
          </a:p>
        </p:txBody>
      </p:sp>
      <p:pic>
        <p:nvPicPr>
          <p:cNvPr id="97283" name="Picture 3">
            <a:extLst>
              <a:ext uri="{FF2B5EF4-FFF2-40B4-BE49-F238E27FC236}">
                <a16:creationId xmlns:a16="http://schemas.microsoft.com/office/drawing/2014/main" id="{F33FD72B-8669-3A41-BAFC-6DB390AA0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97284" name="Group 4">
            <a:extLst>
              <a:ext uri="{FF2B5EF4-FFF2-40B4-BE49-F238E27FC236}">
                <a16:creationId xmlns:a16="http://schemas.microsoft.com/office/drawing/2014/main" id="{C6C6BDFD-A0F4-6540-9EED-A4E34259DE35}"/>
              </a:ext>
            </a:extLst>
          </p:cNvPr>
          <p:cNvGraphicFramePr>
            <a:graphicFrameLocks noGrp="1"/>
          </p:cNvGraphicFramePr>
          <p:nvPr>
            <p:extLst>
              <p:ext uri="{D42A27DB-BD31-4B8C-83A1-F6EECF244321}">
                <p14:modId xmlns:p14="http://schemas.microsoft.com/office/powerpoint/2010/main" val="3484897194"/>
              </p:ext>
            </p:extLst>
          </p:nvPr>
        </p:nvGraphicFramePr>
        <p:xfrm>
          <a:off x="914400" y="5029200"/>
          <a:ext cx="4125913" cy="1458476"/>
        </p:xfrm>
        <a:graphic>
          <a:graphicData uri="http://schemas.openxmlformats.org/drawingml/2006/table">
            <a:tbl>
              <a:tblPr/>
              <a:tblGrid>
                <a:gridCol w="1031120">
                  <a:extLst>
                    <a:ext uri="{9D8B030D-6E8A-4147-A177-3AD203B41FA5}">
                      <a16:colId xmlns:a16="http://schemas.microsoft.com/office/drawing/2014/main" val="4253805129"/>
                    </a:ext>
                  </a:extLst>
                </a:gridCol>
                <a:gridCol w="1032553">
                  <a:extLst>
                    <a:ext uri="{9D8B030D-6E8A-4147-A177-3AD203B41FA5}">
                      <a16:colId xmlns:a16="http://schemas.microsoft.com/office/drawing/2014/main" val="1026290557"/>
                    </a:ext>
                  </a:extLst>
                </a:gridCol>
                <a:gridCol w="1031120">
                  <a:extLst>
                    <a:ext uri="{9D8B030D-6E8A-4147-A177-3AD203B41FA5}">
                      <a16:colId xmlns:a16="http://schemas.microsoft.com/office/drawing/2014/main" val="2792741183"/>
                    </a:ext>
                  </a:extLst>
                </a:gridCol>
                <a:gridCol w="1031120">
                  <a:extLst>
                    <a:ext uri="{9D8B030D-6E8A-4147-A177-3AD203B41FA5}">
                      <a16:colId xmlns:a16="http://schemas.microsoft.com/office/drawing/2014/main" val="4175864019"/>
                    </a:ext>
                  </a:extLst>
                </a:gridCol>
              </a:tblGrid>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7779159"/>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5087326"/>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8911555"/>
                  </a:ext>
                </a:extLst>
              </a:tr>
              <a:tr h="350838">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-3</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-2</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a:ln>
                            <a:noFill/>
                          </a:ln>
                          <a:solidFill>
                            <a:srgbClr val="000000"/>
                          </a:solidFill>
                          <a:effectLst/>
                          <a:latin typeface="Arial" panose="020B0604020202020204" pitchFamily="34" charset="0"/>
                          <a:ea typeface="Droid Sans Fallback" charset="0"/>
                          <a:cs typeface="Droid Sans Fallback" charset="0"/>
                        </a:rPr>
                        <a:t>-1</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tc>
                  <a:txBody>
                    <a:bodyPr/>
                    <a:lstStyle>
                      <a:lvl1pPr>
                        <a:spcAft>
                          <a:spcPts val="1425"/>
                        </a:spcAft>
                        <a:tabLst>
                          <a:tab pos="723900" algn="l"/>
                          <a:tab pos="1447800" algn="l"/>
                          <a:tab pos="2171700" algn="l"/>
                          <a:tab pos="2895600" algn="l"/>
                          <a:tab pos="3619500" algn="l"/>
                          <a:tab pos="4343400" algn="l"/>
                        </a:tabLst>
                        <a:defRPr sz="2800">
                          <a:solidFill>
                            <a:srgbClr val="000000"/>
                          </a:solidFill>
                          <a:latin typeface="Arial" panose="020B0604020202020204" pitchFamily="34" charset="0"/>
                          <a:ea typeface="Droid Sans Fallback" charset="0"/>
                          <a:cs typeface="Droid Sans Fallback" charset="0"/>
                        </a:defRPr>
                      </a:lvl1pPr>
                      <a:lvl2pPr>
                        <a:spcAft>
                          <a:spcPts val="1138"/>
                        </a:spcAft>
                        <a:tabLst>
                          <a:tab pos="723900" algn="l"/>
                          <a:tab pos="1447800" algn="l"/>
                          <a:tab pos="2171700" algn="l"/>
                          <a:tab pos="2895600" algn="l"/>
                          <a:tab pos="3619500" algn="l"/>
                          <a:tab pos="4343400" algn="l"/>
                        </a:tabLst>
                        <a:defRPr sz="2400">
                          <a:solidFill>
                            <a:srgbClr val="000000"/>
                          </a:solidFill>
                          <a:latin typeface="Arial" panose="020B0604020202020204" pitchFamily="34" charset="0"/>
                          <a:ea typeface="Droid Sans Fallback" charset="0"/>
                          <a:cs typeface="Droid Sans Fallback" charset="0"/>
                        </a:defRPr>
                      </a:lvl2pPr>
                      <a:lvl3pPr>
                        <a:spcAft>
                          <a:spcPts val="850"/>
                        </a:spcAft>
                        <a:tabLst>
                          <a:tab pos="723900" algn="l"/>
                          <a:tab pos="1447800" algn="l"/>
                          <a:tab pos="2171700" algn="l"/>
                          <a:tab pos="2895600" algn="l"/>
                          <a:tab pos="3619500" algn="l"/>
                          <a:tab pos="4343400" algn="l"/>
                        </a:tabLst>
                        <a:defRPr sz="2000">
                          <a:solidFill>
                            <a:srgbClr val="000000"/>
                          </a:solidFill>
                          <a:latin typeface="Arial" panose="020B0604020202020204" pitchFamily="34" charset="0"/>
                          <a:ea typeface="Droid Sans Fallback" charset="0"/>
                          <a:cs typeface="Droid Sans Fallback" charset="0"/>
                        </a:defRPr>
                      </a:lvl3pPr>
                      <a:lvl4pPr>
                        <a:spcAft>
                          <a:spcPts val="575"/>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4pPr>
                      <a:lvl5pPr>
                        <a:spcAft>
                          <a:spcPts val="288"/>
                        </a:spcAft>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Lst>
                        <a:defRPr>
                          <a:solidFill>
                            <a:srgbClr val="000000"/>
                          </a:solidFill>
                          <a:latin typeface="Arial" panose="020B0604020202020204" pitchFamily="34" charset="0"/>
                          <a:ea typeface="Droid Sans Fallback" charset="0"/>
                          <a:cs typeface="Droid Sans Fallback" charset="0"/>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Lst>
                      </a:pPr>
                      <a:r>
                        <a:rPr kumimoji="0" lang="en-US" altLang="en-US" sz="1800" b="0" i="0" u="none" strike="noStrike" cap="none" normalizeH="0" baseline="0" dirty="0">
                          <a:ln>
                            <a:noFill/>
                          </a:ln>
                          <a:solidFill>
                            <a:srgbClr val="000000"/>
                          </a:solidFill>
                          <a:effectLst/>
                          <a:latin typeface="Arial" panose="020B0604020202020204" pitchFamily="34" charset="0"/>
                          <a:ea typeface="Droid Sans Fallback" charset="0"/>
                          <a:cs typeface="Droid Sans Fallback" charset="0"/>
                        </a:rPr>
                        <a:t>0</a:t>
                      </a:r>
                    </a:p>
                  </a:txBody>
                  <a:tcPr marL="90000" marR="90000" marT="62676" marB="46800" horzOverflow="overflow">
                    <a:lnL w="720" cap="flat" cmpd="sng" algn="ctr">
                      <a:solidFill>
                        <a:srgbClr val="000000"/>
                      </a:solidFill>
                      <a:prstDash val="solid"/>
                      <a:round/>
                      <a:headEnd type="none" w="med" len="med"/>
                      <a:tailEnd type="none" w="med" len="med"/>
                    </a:lnL>
                    <a:lnR w="720" cap="flat" cmpd="sng" algn="ctr">
                      <a:solidFill>
                        <a:srgbClr val="000000"/>
                      </a:solidFill>
                      <a:prstDash val="solid"/>
                      <a:round/>
                      <a:headEnd type="none" w="med" len="med"/>
                      <a:tailEnd type="none" w="med" len="med"/>
                    </a:lnR>
                    <a:lnT w="720" cap="flat" cmpd="sng" algn="ctr">
                      <a:solidFill>
                        <a:srgbClr val="000000"/>
                      </a:solidFill>
                      <a:prstDash val="solid"/>
                      <a:round/>
                      <a:headEnd type="none" w="med" len="med"/>
                      <a:tailEnd type="none" w="med" len="med"/>
                    </a:lnT>
                    <a:lnB w="72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83033716"/>
                  </a:ext>
                </a:extLst>
              </a:tr>
            </a:tbl>
          </a:graphicData>
        </a:graphic>
      </p:graphicFrame>
      <p:sp>
        <p:nvSpPr>
          <p:cNvPr id="8" name="Title 15">
            <a:extLst>
              <a:ext uri="{FF2B5EF4-FFF2-40B4-BE49-F238E27FC236}">
                <a16:creationId xmlns:a16="http://schemas.microsoft.com/office/drawing/2014/main" id="{6E1370DE-141F-A04D-AE08-2242B91B1B80}"/>
              </a:ext>
            </a:extLst>
          </p:cNvPr>
          <p:cNvSpPr>
            <a:spLocks noGrp="1"/>
          </p:cNvSpPr>
          <p:nvPr>
            <p:ph type="title"/>
          </p:nvPr>
        </p:nvSpPr>
        <p:spPr>
          <a:xfrm>
            <a:off x="693043" y="402483"/>
            <a:ext cx="8694539" cy="866150"/>
          </a:xfrm>
        </p:spPr>
        <p:txBody>
          <a:bodyPr/>
          <a:lstStyle/>
          <a:p>
            <a:r>
              <a:rPr lang="en-US" dirty="0"/>
              <a:t>Policy Iteration Example</a:t>
            </a:r>
          </a:p>
        </p:txBody>
      </p:sp>
      <p:pic>
        <p:nvPicPr>
          <p:cNvPr id="9" name="Picture 61">
            <a:extLst>
              <a:ext uri="{FF2B5EF4-FFF2-40B4-BE49-F238E27FC236}">
                <a16:creationId xmlns:a16="http://schemas.microsoft.com/office/drawing/2014/main" id="{C4DD61D9-A43B-1E4A-99DB-7DA6BECA6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306" y="4990254"/>
            <a:ext cx="2743200" cy="2166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name="page6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A9A3C7-A5A6-4743-9346-DDCEB60E6A24}"/>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5B512530-76B9-C649-8453-81F4032B26EA}"/>
              </a:ext>
            </a:extLst>
          </p:cNvPr>
          <p:cNvPicPr>
            <a:picLocks noChangeAspect="1"/>
          </p:cNvPicPr>
          <p:nvPr/>
        </p:nvPicPr>
        <p:blipFill rotWithShape="1">
          <a:blip r:embed="rId3">
            <a:lum/>
            <a:alphaModFix/>
          </a:blip>
          <a:srcRect r="23462"/>
          <a:stretch/>
        </p:blipFill>
        <p:spPr>
          <a:xfrm>
            <a:off x="4389121" y="2103120"/>
            <a:ext cx="2651759" cy="5354280"/>
          </a:xfrm>
          <a:prstGeom prst="rect">
            <a:avLst/>
          </a:prstGeom>
          <a:noFill/>
          <a:ln>
            <a:noFill/>
          </a:ln>
        </p:spPr>
      </p:pic>
      <p:sp>
        <p:nvSpPr>
          <p:cNvPr id="5" name="TextBox 4">
            <a:extLst>
              <a:ext uri="{FF2B5EF4-FFF2-40B4-BE49-F238E27FC236}">
                <a16:creationId xmlns:a16="http://schemas.microsoft.com/office/drawing/2014/main" id="{C11B524F-538E-2F41-A41E-A9A80B930E8B}"/>
              </a:ext>
            </a:extLst>
          </p:cNvPr>
          <p:cNvSpPr txBox="1"/>
          <p:nvPr/>
        </p:nvSpPr>
        <p:spPr>
          <a:xfrm>
            <a:off x="285480" y="2360880"/>
            <a:ext cx="2452829"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Second iteration of PI:</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1ED32D36-171D-ED48-AD5D-9F2E10FE74F7}"/>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9D2D46A3-CEC9-8F42-884D-A64CB64F8583}"/>
              </a:ext>
            </a:extLst>
          </p:cNvPr>
          <p:cNvSpPr/>
          <p:nvPr/>
        </p:nvSpPr>
        <p:spPr>
          <a:xfrm>
            <a:off x="4389120" y="3291839"/>
            <a:ext cx="3566160" cy="4165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pic>
        <p:nvPicPr>
          <p:cNvPr id="8" name="Picture 7">
            <a:extLst>
              <a:ext uri="{FF2B5EF4-FFF2-40B4-BE49-F238E27FC236}">
                <a16:creationId xmlns:a16="http://schemas.microsoft.com/office/drawing/2014/main" id="{47571763-FE77-DE4D-AB32-16705A8D93AB}"/>
              </a:ext>
            </a:extLst>
          </p:cNvPr>
          <p:cNvPicPr>
            <a:picLocks noChangeAspect="1"/>
          </p:cNvPicPr>
          <p:nvPr/>
        </p:nvPicPr>
        <p:blipFill>
          <a:blip r:embed="rId5">
            <a:lum/>
            <a:alphaModFix/>
          </a:blip>
          <a:srcRect/>
          <a:stretch>
            <a:fillRect/>
          </a:stretch>
        </p:blipFill>
        <p:spPr>
          <a:xfrm>
            <a:off x="5004720" y="2528640"/>
            <a:ext cx="2036160" cy="711360"/>
          </a:xfrm>
          <a:prstGeom prst="rect">
            <a:avLst/>
          </a:prstGeom>
          <a:noFill/>
          <a:ln>
            <a:noFill/>
          </a:ln>
        </p:spPr>
      </p:pic>
      <p:sp>
        <p:nvSpPr>
          <p:cNvPr id="9" name="Freeform 8">
            <a:extLst>
              <a:ext uri="{FF2B5EF4-FFF2-40B4-BE49-F238E27FC236}">
                <a16:creationId xmlns:a16="http://schemas.microsoft.com/office/drawing/2014/main" id="{D28F9BDD-544A-6C4E-A36E-2FE9B1A98D42}"/>
              </a:ext>
            </a:extLst>
          </p:cNvPr>
          <p:cNvSpPr/>
          <p:nvPr/>
        </p:nvSpPr>
        <p:spPr>
          <a:xfrm>
            <a:off x="7040881" y="6309361"/>
            <a:ext cx="731519" cy="64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12" name="Title 15">
            <a:extLst>
              <a:ext uri="{FF2B5EF4-FFF2-40B4-BE49-F238E27FC236}">
                <a16:creationId xmlns:a16="http://schemas.microsoft.com/office/drawing/2014/main" id="{60CDE07D-5399-3049-B658-D8B8420D61D1}"/>
              </a:ext>
            </a:extLst>
          </p:cNvPr>
          <p:cNvSpPr>
            <a:spLocks noGrp="1"/>
          </p:cNvSpPr>
          <p:nvPr>
            <p:ph type="title"/>
          </p:nvPr>
        </p:nvSpPr>
        <p:spPr>
          <a:xfrm>
            <a:off x="693043" y="402483"/>
            <a:ext cx="8694539" cy="866150"/>
          </a:xfrm>
        </p:spPr>
        <p:txBody>
          <a:bodyPr/>
          <a:lstStyle/>
          <a:p>
            <a:r>
              <a:rPr lang="en-US" dirty="0"/>
              <a:t>Policy Iteration Example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name="page6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17B828-4752-704F-92F3-1BA13057307A}"/>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FEB7BB44-6353-E24F-83D8-D0DE0FB2325F}"/>
              </a:ext>
            </a:extLst>
          </p:cNvPr>
          <p:cNvPicPr>
            <a:picLocks noChangeAspect="1"/>
          </p:cNvPicPr>
          <p:nvPr/>
        </p:nvPicPr>
        <p:blipFill rotWithShape="1">
          <a:blip r:embed="rId3">
            <a:lum/>
            <a:alphaModFix/>
          </a:blip>
          <a:srcRect r="23462"/>
          <a:stretch/>
        </p:blipFill>
        <p:spPr>
          <a:xfrm>
            <a:off x="4389121" y="2103120"/>
            <a:ext cx="2651759" cy="5354280"/>
          </a:xfrm>
          <a:prstGeom prst="rect">
            <a:avLst/>
          </a:prstGeom>
          <a:noFill/>
          <a:ln>
            <a:noFill/>
          </a:ln>
        </p:spPr>
      </p:pic>
      <p:sp>
        <p:nvSpPr>
          <p:cNvPr id="5" name="TextBox 4">
            <a:extLst>
              <a:ext uri="{FF2B5EF4-FFF2-40B4-BE49-F238E27FC236}">
                <a16:creationId xmlns:a16="http://schemas.microsoft.com/office/drawing/2014/main" id="{BD2F1FF9-1FEF-C040-B82F-B6C5E0FAC33A}"/>
              </a:ext>
            </a:extLst>
          </p:cNvPr>
          <p:cNvSpPr txBox="1"/>
          <p:nvPr/>
        </p:nvSpPr>
        <p:spPr>
          <a:xfrm>
            <a:off x="285480" y="2360880"/>
            <a:ext cx="2452829" cy="88667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Second iteration of PI:</a:t>
            </a:r>
          </a:p>
          <a:p>
            <a:pPr hangingPunct="0"/>
            <a:endParaRPr lang="en-US">
              <a:latin typeface="Liberation Sans" pitchFamily="18"/>
              <a:ea typeface="Noto Sans CJK SC Regular" pitchFamily="2"/>
              <a:cs typeface="FreeSans" pitchFamily="2"/>
            </a:endParaRPr>
          </a:p>
          <a:p>
            <a:pPr hangingPunct="0"/>
            <a:endParaRPr lang="en-US">
              <a:latin typeface="Liberation Sans" pitchFamily="18"/>
              <a:ea typeface="Noto Sans CJK SC Regular" pitchFamily="2"/>
              <a:cs typeface="FreeSans" pitchFamily="2"/>
            </a:endParaRPr>
          </a:p>
        </p:txBody>
      </p:sp>
      <p:pic>
        <p:nvPicPr>
          <p:cNvPr id="6" name="Picture 5">
            <a:extLst>
              <a:ext uri="{FF2B5EF4-FFF2-40B4-BE49-F238E27FC236}">
                <a16:creationId xmlns:a16="http://schemas.microsoft.com/office/drawing/2014/main" id="{73718A23-7830-C949-82DC-667040B9138F}"/>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0927167E-5D75-3640-82AD-2CB6D1A34D48}"/>
              </a:ext>
            </a:extLst>
          </p:cNvPr>
          <p:cNvSpPr/>
          <p:nvPr/>
        </p:nvSpPr>
        <p:spPr>
          <a:xfrm>
            <a:off x="4389120" y="3291840"/>
            <a:ext cx="3566160" cy="3291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pic>
        <p:nvPicPr>
          <p:cNvPr id="8" name="Picture 7">
            <a:extLst>
              <a:ext uri="{FF2B5EF4-FFF2-40B4-BE49-F238E27FC236}">
                <a16:creationId xmlns:a16="http://schemas.microsoft.com/office/drawing/2014/main" id="{3761E4EA-7E70-D646-8D05-FA5481155390}"/>
              </a:ext>
            </a:extLst>
          </p:cNvPr>
          <p:cNvPicPr>
            <a:picLocks noChangeAspect="1"/>
          </p:cNvPicPr>
          <p:nvPr/>
        </p:nvPicPr>
        <p:blipFill>
          <a:blip r:embed="rId5">
            <a:lum/>
            <a:alphaModFix/>
          </a:blip>
          <a:srcRect/>
          <a:stretch>
            <a:fillRect/>
          </a:stretch>
        </p:blipFill>
        <p:spPr>
          <a:xfrm>
            <a:off x="5004720" y="2528640"/>
            <a:ext cx="2036160" cy="711360"/>
          </a:xfrm>
          <a:prstGeom prst="rect">
            <a:avLst/>
          </a:prstGeom>
          <a:noFill/>
          <a:ln>
            <a:noFill/>
          </a:ln>
        </p:spPr>
      </p:pic>
      <p:pic>
        <p:nvPicPr>
          <p:cNvPr id="9" name="Picture 8">
            <a:extLst>
              <a:ext uri="{FF2B5EF4-FFF2-40B4-BE49-F238E27FC236}">
                <a16:creationId xmlns:a16="http://schemas.microsoft.com/office/drawing/2014/main" id="{FA7EA74F-3E66-2145-BB73-D81EC4D970F2}"/>
              </a:ext>
            </a:extLst>
          </p:cNvPr>
          <p:cNvPicPr>
            <a:picLocks noChangeAspect="1"/>
          </p:cNvPicPr>
          <p:nvPr/>
        </p:nvPicPr>
        <p:blipFill>
          <a:blip r:embed="rId6">
            <a:lum/>
            <a:alphaModFix/>
          </a:blip>
          <a:srcRect/>
          <a:stretch>
            <a:fillRect/>
          </a:stretch>
        </p:blipFill>
        <p:spPr>
          <a:xfrm>
            <a:off x="5029200" y="6675119"/>
            <a:ext cx="2011680" cy="731519"/>
          </a:xfrm>
          <a:prstGeom prst="rect">
            <a:avLst/>
          </a:prstGeom>
          <a:noFill/>
          <a:ln>
            <a:noFill/>
          </a:ln>
        </p:spPr>
      </p:pic>
      <p:sp>
        <p:nvSpPr>
          <p:cNvPr id="10" name="Freeform 9">
            <a:extLst>
              <a:ext uri="{FF2B5EF4-FFF2-40B4-BE49-F238E27FC236}">
                <a16:creationId xmlns:a16="http://schemas.microsoft.com/office/drawing/2014/main" id="{373EC3A3-1B41-0F41-932D-66CDD1A3DC43}"/>
              </a:ext>
            </a:extLst>
          </p:cNvPr>
          <p:cNvSpPr/>
          <p:nvPr/>
        </p:nvSpPr>
        <p:spPr>
          <a:xfrm>
            <a:off x="7040881" y="6309361"/>
            <a:ext cx="731519" cy="64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 name="Group 10" descr="44§display§\dots§svg§600§FALSE" title="TexMaths">
            <a:extLst>
              <a:ext uri="{FF2B5EF4-FFF2-40B4-BE49-F238E27FC236}">
                <a16:creationId xmlns:a16="http://schemas.microsoft.com/office/drawing/2014/main" id="{9FF1D5ED-CF73-2840-BC7B-9EEF4529108A}"/>
              </a:ext>
            </a:extLst>
          </p:cNvPr>
          <p:cNvGrpSpPr/>
          <p:nvPr/>
        </p:nvGrpSpPr>
        <p:grpSpPr>
          <a:xfrm>
            <a:off x="5959451" y="4352750"/>
            <a:ext cx="75601" cy="1487147"/>
            <a:chOff x="5959450" y="4352749"/>
            <a:chExt cx="75601" cy="1487147"/>
          </a:xfrm>
        </p:grpSpPr>
        <p:sp>
          <p:nvSpPr>
            <p:cNvPr id="12" name="Freeform 11">
              <a:extLst>
                <a:ext uri="{FF2B5EF4-FFF2-40B4-BE49-F238E27FC236}">
                  <a16:creationId xmlns:a16="http://schemas.microsoft.com/office/drawing/2014/main" id="{9AB48F20-3867-7246-B341-A525EB4167E4}"/>
                </a:ext>
              </a:extLst>
            </p:cNvPr>
            <p:cNvSpPr/>
            <p:nvPr/>
          </p:nvSpPr>
          <p:spPr>
            <a:xfrm rot="5400000">
              <a:off x="5592611" y="5397457"/>
              <a:ext cx="810719" cy="74160"/>
            </a:xfrm>
            <a:custGeom>
              <a:avLst/>
              <a:gdLst/>
              <a:ahLst/>
              <a:cxnLst>
                <a:cxn ang="3cd4">
                  <a:pos x="hc" y="t"/>
                </a:cxn>
                <a:cxn ang="cd2">
                  <a:pos x="l" y="vc"/>
                </a:cxn>
                <a:cxn ang="cd4">
                  <a:pos x="hc" y="b"/>
                </a:cxn>
                <a:cxn ang="0">
                  <a:pos x="r" y="vc"/>
                </a:cxn>
              </a:cxnLst>
              <a:rect l="l" t="t" r="r" b="b"/>
              <a:pathLst>
                <a:path w="2253" h="207">
                  <a:moveTo>
                    <a:pt x="1127" y="207"/>
                  </a:moveTo>
                  <a:lnTo>
                    <a:pt x="0" y="207"/>
                  </a:lnTo>
                  <a:lnTo>
                    <a:pt x="0" y="0"/>
                  </a:lnTo>
                  <a:lnTo>
                    <a:pt x="2253" y="0"/>
                  </a:lnTo>
                  <a:lnTo>
                    <a:pt x="2253" y="20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78033808-7F8F-D643-A003-7B3CFC34FD86}"/>
                </a:ext>
              </a:extLst>
            </p:cNvPr>
            <p:cNvSpPr/>
            <p:nvPr/>
          </p:nvSpPr>
          <p:spPr>
            <a:xfrm rot="5400000">
              <a:off x="5959450" y="4968980"/>
              <a:ext cx="75600" cy="75600"/>
            </a:xfrm>
            <a:custGeom>
              <a:avLst/>
              <a:gdLst/>
              <a:ahLst/>
              <a:cxnLst>
                <a:cxn ang="3cd4">
                  <a:pos x="hc" y="t"/>
                </a:cxn>
                <a:cxn ang="cd2">
                  <a:pos x="l" y="vc"/>
                </a:cxn>
                <a:cxn ang="cd4">
                  <a:pos x="hc" y="b"/>
                </a:cxn>
                <a:cxn ang="0">
                  <a:pos x="r" y="vc"/>
                </a:cxn>
              </a:cxnLst>
              <a:rect l="l" t="t" r="r" b="b"/>
              <a:pathLst>
                <a:path w="211" h="211">
                  <a:moveTo>
                    <a:pt x="211" y="106"/>
                  </a:moveTo>
                  <a:cubicBezTo>
                    <a:pt x="211" y="48"/>
                    <a:pt x="163" y="0"/>
                    <a:pt x="106" y="0"/>
                  </a:cubicBezTo>
                  <a:cubicBezTo>
                    <a:pt x="48" y="0"/>
                    <a:pt x="0" y="48"/>
                    <a:pt x="0" y="106"/>
                  </a:cubicBezTo>
                  <a:cubicBezTo>
                    <a:pt x="0" y="163"/>
                    <a:pt x="48" y="211"/>
                    <a:pt x="106" y="211"/>
                  </a:cubicBezTo>
                  <a:cubicBezTo>
                    <a:pt x="163" y="211"/>
                    <a:pt x="211" y="163"/>
                    <a:pt x="211" y="1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3879ECB8-3D79-894D-B4D0-6140A43A3420}"/>
                </a:ext>
              </a:extLst>
            </p:cNvPr>
            <p:cNvSpPr/>
            <p:nvPr/>
          </p:nvSpPr>
          <p:spPr>
            <a:xfrm rot="5400000">
              <a:off x="5959450" y="4660073"/>
              <a:ext cx="75600" cy="75600"/>
            </a:xfrm>
            <a:custGeom>
              <a:avLst/>
              <a:gdLst/>
              <a:ahLst/>
              <a:cxnLst>
                <a:cxn ang="3cd4">
                  <a:pos x="hc" y="t"/>
                </a:cxn>
                <a:cxn ang="cd2">
                  <a:pos x="l" y="vc"/>
                </a:cxn>
                <a:cxn ang="cd4">
                  <a:pos x="hc" y="b"/>
                </a:cxn>
                <a:cxn ang="0">
                  <a:pos x="r" y="vc"/>
                </a:cxn>
              </a:cxnLst>
              <a:rect l="l" t="t" r="r" b="b"/>
              <a:pathLst>
                <a:path w="211" h="211">
                  <a:moveTo>
                    <a:pt x="211" y="105"/>
                  </a:moveTo>
                  <a:cubicBezTo>
                    <a:pt x="211" y="48"/>
                    <a:pt x="163" y="0"/>
                    <a:pt x="106" y="0"/>
                  </a:cubicBezTo>
                  <a:cubicBezTo>
                    <a:pt x="48" y="0"/>
                    <a:pt x="0" y="48"/>
                    <a:pt x="0" y="106"/>
                  </a:cubicBezTo>
                  <a:cubicBezTo>
                    <a:pt x="0" y="163"/>
                    <a:pt x="48" y="211"/>
                    <a:pt x="106" y="211"/>
                  </a:cubicBezTo>
                  <a:cubicBezTo>
                    <a:pt x="163" y="211"/>
                    <a:pt x="211" y="163"/>
                    <a:pt x="211" y="1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34E72CB1-555E-7340-BB72-093F94E3EE08}"/>
                </a:ext>
              </a:extLst>
            </p:cNvPr>
            <p:cNvSpPr/>
            <p:nvPr/>
          </p:nvSpPr>
          <p:spPr>
            <a:xfrm rot="5400000">
              <a:off x="5959450" y="4352749"/>
              <a:ext cx="75600" cy="75600"/>
            </a:xfrm>
            <a:custGeom>
              <a:avLst/>
              <a:gdLst/>
              <a:ahLst/>
              <a:cxnLst>
                <a:cxn ang="3cd4">
                  <a:pos x="hc" y="t"/>
                </a:cxn>
                <a:cxn ang="cd2">
                  <a:pos x="l" y="vc"/>
                </a:cxn>
                <a:cxn ang="cd4">
                  <a:pos x="hc" y="b"/>
                </a:cxn>
                <a:cxn ang="0">
                  <a:pos x="r" y="vc"/>
                </a:cxn>
              </a:cxnLst>
              <a:rect l="l" t="t" r="r" b="b"/>
              <a:pathLst>
                <a:path w="211" h="211">
                  <a:moveTo>
                    <a:pt x="211" y="105"/>
                  </a:moveTo>
                  <a:cubicBezTo>
                    <a:pt x="211" y="48"/>
                    <a:pt x="163" y="0"/>
                    <a:pt x="106" y="0"/>
                  </a:cubicBezTo>
                  <a:cubicBezTo>
                    <a:pt x="48" y="0"/>
                    <a:pt x="0" y="48"/>
                    <a:pt x="0" y="105"/>
                  </a:cubicBezTo>
                  <a:cubicBezTo>
                    <a:pt x="0" y="163"/>
                    <a:pt x="48" y="211"/>
                    <a:pt x="106" y="211"/>
                  </a:cubicBezTo>
                  <a:cubicBezTo>
                    <a:pt x="163" y="211"/>
                    <a:pt x="211" y="163"/>
                    <a:pt x="211" y="1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20" name="Title 15">
            <a:extLst>
              <a:ext uri="{FF2B5EF4-FFF2-40B4-BE49-F238E27FC236}">
                <a16:creationId xmlns:a16="http://schemas.microsoft.com/office/drawing/2014/main" id="{EB7E1D8A-C113-2B47-9FD8-80AD63EDC29F}"/>
              </a:ext>
            </a:extLst>
          </p:cNvPr>
          <p:cNvSpPr>
            <a:spLocks noGrp="1"/>
          </p:cNvSpPr>
          <p:nvPr>
            <p:ph type="title"/>
          </p:nvPr>
        </p:nvSpPr>
        <p:spPr>
          <a:xfrm>
            <a:off x="693043" y="402483"/>
            <a:ext cx="8694539" cy="866150"/>
          </a:xfrm>
        </p:spPr>
        <p:txBody>
          <a:bodyPr/>
          <a:lstStyle/>
          <a:p>
            <a:r>
              <a:rPr lang="en-US" dirty="0"/>
              <a:t>Policy Iteration Example</a:t>
            </a:r>
          </a:p>
        </p:txBody>
      </p:sp>
      <p:sp>
        <p:nvSpPr>
          <p:cNvPr id="16" name="Freeform 15">
            <a:extLst>
              <a:ext uri="{FF2B5EF4-FFF2-40B4-BE49-F238E27FC236}">
                <a16:creationId xmlns:a16="http://schemas.microsoft.com/office/drawing/2014/main" id="{509A34D6-6E01-D045-BFFB-1E47769640C8}"/>
              </a:ext>
            </a:extLst>
          </p:cNvPr>
          <p:cNvSpPr/>
          <p:nvPr/>
        </p:nvSpPr>
        <p:spPr>
          <a:xfrm>
            <a:off x="7452179" y="5344200"/>
            <a:ext cx="1920239" cy="731518"/>
          </a:xfrm>
          <a:custGeom>
            <a:avLst>
              <a:gd name="f0" fmla="val -3473"/>
              <a:gd name="f1" fmla="val 3891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dirty="0">
                <a:latin typeface="Liberation Sans" pitchFamily="18"/>
                <a:ea typeface="Noto Sans CJK SC Regular" pitchFamily="2"/>
                <a:cs typeface="FreeSans" pitchFamily="2"/>
              </a:rPr>
              <a:t>Improved policy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name="page6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AEB891-F9FB-284D-A4AA-8B9315FED590}"/>
              </a:ext>
            </a:extLst>
          </p:cNvPr>
          <p:cNvSpPr txBox="1"/>
          <p:nvPr/>
        </p:nvSpPr>
        <p:spPr>
          <a:xfrm>
            <a:off x="1544401" y="1208159"/>
            <a:ext cx="4081543" cy="356144"/>
          </a:xfrm>
          <a:prstGeom prst="rect">
            <a:avLst/>
          </a:prstGeom>
          <a:noFill/>
          <a:ln>
            <a:noFill/>
          </a:ln>
        </p:spPr>
        <p:txBody>
          <a:bodyPr wrap="none" lIns="90000" tIns="45000" rIns="90000" bIns="45000" anchorCtr="0" compatLnSpc="0">
            <a:spAutoFit/>
          </a:bodyPr>
          <a:lstStyle/>
          <a:p>
            <a:pPr hangingPunct="0"/>
            <a:r>
              <a:rPr lang="en-US">
                <a:latin typeface="Liberation Sans" pitchFamily="18"/>
                <a:ea typeface="Noto Sans CJK SC Regular" pitchFamily="2"/>
                <a:cs typeface="FreeSans" pitchFamily="2"/>
              </a:rPr>
              <a:t>Recall grid world problem from earlier:</a:t>
            </a:r>
          </a:p>
        </p:txBody>
      </p:sp>
      <p:pic>
        <p:nvPicPr>
          <p:cNvPr id="4" name="Picture 3">
            <a:extLst>
              <a:ext uri="{FF2B5EF4-FFF2-40B4-BE49-F238E27FC236}">
                <a16:creationId xmlns:a16="http://schemas.microsoft.com/office/drawing/2014/main" id="{8F52A810-68BE-204F-BF16-7CC1EB2A2033}"/>
              </a:ext>
            </a:extLst>
          </p:cNvPr>
          <p:cNvPicPr>
            <a:picLocks noChangeAspect="1"/>
          </p:cNvPicPr>
          <p:nvPr/>
        </p:nvPicPr>
        <p:blipFill rotWithShape="1">
          <a:blip r:embed="rId3">
            <a:lum/>
            <a:alphaModFix/>
          </a:blip>
          <a:srcRect r="23462"/>
          <a:stretch/>
        </p:blipFill>
        <p:spPr>
          <a:xfrm>
            <a:off x="4389121" y="2103120"/>
            <a:ext cx="2651759" cy="5354280"/>
          </a:xfrm>
          <a:prstGeom prst="rect">
            <a:avLst/>
          </a:prstGeom>
          <a:noFill/>
          <a:ln>
            <a:noFill/>
          </a:ln>
        </p:spPr>
      </p:pic>
      <p:sp>
        <p:nvSpPr>
          <p:cNvPr id="5" name="TextBox 4">
            <a:extLst>
              <a:ext uri="{FF2B5EF4-FFF2-40B4-BE49-F238E27FC236}">
                <a16:creationId xmlns:a16="http://schemas.microsoft.com/office/drawing/2014/main" id="{C58BF365-FC0D-2E44-B6CC-BB5A87F94722}"/>
              </a:ext>
            </a:extLst>
          </p:cNvPr>
          <p:cNvSpPr txBox="1"/>
          <p:nvPr/>
        </p:nvSpPr>
        <p:spPr>
          <a:xfrm>
            <a:off x="285480" y="2360880"/>
            <a:ext cx="3530560" cy="1417204"/>
          </a:xfrm>
          <a:prstGeom prst="rect">
            <a:avLst/>
          </a:prstGeom>
          <a:noFill/>
          <a:ln>
            <a:noFill/>
          </a:ln>
        </p:spPr>
        <p:txBody>
          <a:bodyPr wrap="none" lIns="90000" tIns="45000" rIns="90000" bIns="45000" anchorCtr="0" compatLnSpc="0">
            <a:spAutoFit/>
          </a:bodyPr>
          <a:lstStyle/>
          <a:p>
            <a:pPr hangingPunct="0"/>
            <a:r>
              <a:rPr lang="en-US" dirty="0">
                <a:latin typeface="Liberation Sans" pitchFamily="18"/>
                <a:ea typeface="Noto Sans CJK SC Regular" pitchFamily="2"/>
                <a:cs typeface="FreeSans" pitchFamily="2"/>
              </a:rPr>
              <a:t>Second iteration of PI:</a:t>
            </a:r>
          </a:p>
          <a:p>
            <a:pPr hangingPunct="0"/>
            <a:endParaRPr lang="en-US" dirty="0">
              <a:latin typeface="Liberation Sans" pitchFamily="18"/>
              <a:ea typeface="Noto Sans CJK SC Regular" pitchFamily="2"/>
              <a:cs typeface="FreeSans" pitchFamily="2"/>
            </a:endParaRPr>
          </a:p>
          <a:p>
            <a:pPr hangingPunct="0"/>
            <a:r>
              <a:rPr lang="en-US" dirty="0">
                <a:latin typeface="Liberation Sans" pitchFamily="18"/>
                <a:ea typeface="Noto Sans CJK SC Regular" pitchFamily="2"/>
                <a:cs typeface="FreeSans" pitchFamily="2"/>
              </a:rPr>
              <a:t>Notice that we don’t need to run </a:t>
            </a:r>
          </a:p>
          <a:p>
            <a:pPr hangingPunct="0"/>
            <a:r>
              <a:rPr lang="en-US" dirty="0">
                <a:latin typeface="Liberation Sans" pitchFamily="18"/>
                <a:ea typeface="Noto Sans CJK SC Regular" pitchFamily="2"/>
                <a:cs typeface="FreeSans" pitchFamily="2"/>
              </a:rPr>
              <a:t>PI for many steps before</a:t>
            </a:r>
          </a:p>
          <a:p>
            <a:pPr hangingPunct="0"/>
            <a:r>
              <a:rPr lang="en-US" dirty="0">
                <a:latin typeface="Liberation Sans" pitchFamily="18"/>
                <a:ea typeface="Noto Sans CJK SC Regular" pitchFamily="2"/>
                <a:cs typeface="FreeSans" pitchFamily="2"/>
              </a:rPr>
              <a:t>the policy converges...</a:t>
            </a:r>
          </a:p>
        </p:txBody>
      </p:sp>
      <p:pic>
        <p:nvPicPr>
          <p:cNvPr id="6" name="Picture 5">
            <a:extLst>
              <a:ext uri="{FF2B5EF4-FFF2-40B4-BE49-F238E27FC236}">
                <a16:creationId xmlns:a16="http://schemas.microsoft.com/office/drawing/2014/main" id="{EC93EE0B-0516-0E45-B18F-7C626A5CA042}"/>
              </a:ext>
            </a:extLst>
          </p:cNvPr>
          <p:cNvPicPr>
            <a:picLocks noChangeAspect="1"/>
          </p:cNvPicPr>
          <p:nvPr/>
        </p:nvPicPr>
        <p:blipFill>
          <a:blip r:embed="rId4">
            <a:lum/>
            <a:alphaModFix/>
          </a:blip>
          <a:srcRect/>
          <a:stretch>
            <a:fillRect/>
          </a:stretch>
        </p:blipFill>
        <p:spPr>
          <a:xfrm>
            <a:off x="6035040" y="822960"/>
            <a:ext cx="3010320" cy="1090080"/>
          </a:xfrm>
          <a:prstGeom prst="rect">
            <a:avLst/>
          </a:prstGeom>
          <a:noFill/>
          <a:ln>
            <a:noFill/>
          </a:ln>
        </p:spPr>
      </p:pic>
      <p:sp>
        <p:nvSpPr>
          <p:cNvPr id="7" name="Freeform 6">
            <a:extLst>
              <a:ext uri="{FF2B5EF4-FFF2-40B4-BE49-F238E27FC236}">
                <a16:creationId xmlns:a16="http://schemas.microsoft.com/office/drawing/2014/main" id="{6775CCDF-4649-C840-ACC3-4ADCA1BA5058}"/>
              </a:ext>
            </a:extLst>
          </p:cNvPr>
          <p:cNvSpPr/>
          <p:nvPr/>
        </p:nvSpPr>
        <p:spPr>
          <a:xfrm>
            <a:off x="4389120" y="3291840"/>
            <a:ext cx="3566160" cy="3291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pic>
        <p:nvPicPr>
          <p:cNvPr id="8" name="Picture 7">
            <a:extLst>
              <a:ext uri="{FF2B5EF4-FFF2-40B4-BE49-F238E27FC236}">
                <a16:creationId xmlns:a16="http://schemas.microsoft.com/office/drawing/2014/main" id="{ABD0E28B-AB6B-1949-8526-9F2E2AE2AD93}"/>
              </a:ext>
            </a:extLst>
          </p:cNvPr>
          <p:cNvPicPr>
            <a:picLocks noChangeAspect="1"/>
          </p:cNvPicPr>
          <p:nvPr/>
        </p:nvPicPr>
        <p:blipFill>
          <a:blip r:embed="rId5">
            <a:lum/>
            <a:alphaModFix/>
          </a:blip>
          <a:srcRect/>
          <a:stretch>
            <a:fillRect/>
          </a:stretch>
        </p:blipFill>
        <p:spPr>
          <a:xfrm>
            <a:off x="5004720" y="2528640"/>
            <a:ext cx="2036160" cy="711360"/>
          </a:xfrm>
          <a:prstGeom prst="rect">
            <a:avLst/>
          </a:prstGeom>
          <a:noFill/>
          <a:ln>
            <a:noFill/>
          </a:ln>
        </p:spPr>
      </p:pic>
      <p:pic>
        <p:nvPicPr>
          <p:cNvPr id="9" name="Picture 8">
            <a:extLst>
              <a:ext uri="{FF2B5EF4-FFF2-40B4-BE49-F238E27FC236}">
                <a16:creationId xmlns:a16="http://schemas.microsoft.com/office/drawing/2014/main" id="{1ADE253A-EEA5-D14F-8064-B5EEE1423B10}"/>
              </a:ext>
            </a:extLst>
          </p:cNvPr>
          <p:cNvPicPr>
            <a:picLocks noChangeAspect="1"/>
          </p:cNvPicPr>
          <p:nvPr/>
        </p:nvPicPr>
        <p:blipFill>
          <a:blip r:embed="rId6">
            <a:lum/>
            <a:alphaModFix/>
          </a:blip>
          <a:srcRect/>
          <a:stretch>
            <a:fillRect/>
          </a:stretch>
        </p:blipFill>
        <p:spPr>
          <a:xfrm>
            <a:off x="5029200" y="6675119"/>
            <a:ext cx="2011680" cy="731519"/>
          </a:xfrm>
          <a:prstGeom prst="rect">
            <a:avLst/>
          </a:prstGeom>
          <a:noFill/>
          <a:ln>
            <a:noFill/>
          </a:ln>
        </p:spPr>
      </p:pic>
      <p:sp>
        <p:nvSpPr>
          <p:cNvPr id="10" name="Freeform 9">
            <a:extLst>
              <a:ext uri="{FF2B5EF4-FFF2-40B4-BE49-F238E27FC236}">
                <a16:creationId xmlns:a16="http://schemas.microsoft.com/office/drawing/2014/main" id="{CD78FB29-44A8-B742-B0C9-D28E56E719F4}"/>
              </a:ext>
            </a:extLst>
          </p:cNvPr>
          <p:cNvSpPr/>
          <p:nvPr/>
        </p:nvSpPr>
        <p:spPr>
          <a:xfrm>
            <a:off x="7040881" y="6309361"/>
            <a:ext cx="731519" cy="64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grpSp>
        <p:nvGrpSpPr>
          <p:cNvPr id="11" name="Group 10" descr="44§display§\dots§svg§600§FALSE" title="TexMaths">
            <a:extLst>
              <a:ext uri="{FF2B5EF4-FFF2-40B4-BE49-F238E27FC236}">
                <a16:creationId xmlns:a16="http://schemas.microsoft.com/office/drawing/2014/main" id="{D16A87FF-BF84-FD44-B204-4C6AB5E171DC}"/>
              </a:ext>
            </a:extLst>
          </p:cNvPr>
          <p:cNvGrpSpPr/>
          <p:nvPr/>
        </p:nvGrpSpPr>
        <p:grpSpPr>
          <a:xfrm>
            <a:off x="5959451" y="4352750"/>
            <a:ext cx="75601" cy="1487147"/>
            <a:chOff x="5959450" y="4352749"/>
            <a:chExt cx="75601" cy="1487147"/>
          </a:xfrm>
        </p:grpSpPr>
        <p:sp>
          <p:nvSpPr>
            <p:cNvPr id="12" name="Freeform 11">
              <a:extLst>
                <a:ext uri="{FF2B5EF4-FFF2-40B4-BE49-F238E27FC236}">
                  <a16:creationId xmlns:a16="http://schemas.microsoft.com/office/drawing/2014/main" id="{19A151F0-3141-E94D-853E-4940C0E7E82B}"/>
                </a:ext>
              </a:extLst>
            </p:cNvPr>
            <p:cNvSpPr/>
            <p:nvPr/>
          </p:nvSpPr>
          <p:spPr>
            <a:xfrm rot="5400000">
              <a:off x="5592611" y="5397457"/>
              <a:ext cx="810719" cy="74160"/>
            </a:xfrm>
            <a:custGeom>
              <a:avLst/>
              <a:gdLst/>
              <a:ahLst/>
              <a:cxnLst>
                <a:cxn ang="3cd4">
                  <a:pos x="hc" y="t"/>
                </a:cxn>
                <a:cxn ang="cd2">
                  <a:pos x="l" y="vc"/>
                </a:cxn>
                <a:cxn ang="cd4">
                  <a:pos x="hc" y="b"/>
                </a:cxn>
                <a:cxn ang="0">
                  <a:pos x="r" y="vc"/>
                </a:cxn>
              </a:cxnLst>
              <a:rect l="l" t="t" r="r" b="b"/>
              <a:pathLst>
                <a:path w="2253" h="207">
                  <a:moveTo>
                    <a:pt x="1127" y="207"/>
                  </a:moveTo>
                  <a:lnTo>
                    <a:pt x="0" y="207"/>
                  </a:lnTo>
                  <a:lnTo>
                    <a:pt x="0" y="0"/>
                  </a:lnTo>
                  <a:lnTo>
                    <a:pt x="2253" y="0"/>
                  </a:lnTo>
                  <a:lnTo>
                    <a:pt x="2253" y="207"/>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767CD856-C684-0245-97B1-1047179FA47D}"/>
                </a:ext>
              </a:extLst>
            </p:cNvPr>
            <p:cNvSpPr/>
            <p:nvPr/>
          </p:nvSpPr>
          <p:spPr>
            <a:xfrm rot="5400000">
              <a:off x="5959450" y="4968980"/>
              <a:ext cx="75600" cy="75600"/>
            </a:xfrm>
            <a:custGeom>
              <a:avLst/>
              <a:gdLst/>
              <a:ahLst/>
              <a:cxnLst>
                <a:cxn ang="3cd4">
                  <a:pos x="hc" y="t"/>
                </a:cxn>
                <a:cxn ang="cd2">
                  <a:pos x="l" y="vc"/>
                </a:cxn>
                <a:cxn ang="cd4">
                  <a:pos x="hc" y="b"/>
                </a:cxn>
                <a:cxn ang="0">
                  <a:pos x="r" y="vc"/>
                </a:cxn>
              </a:cxnLst>
              <a:rect l="l" t="t" r="r" b="b"/>
              <a:pathLst>
                <a:path w="211" h="211">
                  <a:moveTo>
                    <a:pt x="211" y="106"/>
                  </a:moveTo>
                  <a:cubicBezTo>
                    <a:pt x="211" y="48"/>
                    <a:pt x="163" y="0"/>
                    <a:pt x="106" y="0"/>
                  </a:cubicBezTo>
                  <a:cubicBezTo>
                    <a:pt x="48" y="0"/>
                    <a:pt x="0" y="48"/>
                    <a:pt x="0" y="106"/>
                  </a:cubicBezTo>
                  <a:cubicBezTo>
                    <a:pt x="0" y="163"/>
                    <a:pt x="48" y="211"/>
                    <a:pt x="106" y="211"/>
                  </a:cubicBezTo>
                  <a:cubicBezTo>
                    <a:pt x="163" y="211"/>
                    <a:pt x="211" y="163"/>
                    <a:pt x="211" y="10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1D90928C-B4B2-DE4F-B4E8-BF651D34BD6A}"/>
                </a:ext>
              </a:extLst>
            </p:cNvPr>
            <p:cNvSpPr/>
            <p:nvPr/>
          </p:nvSpPr>
          <p:spPr>
            <a:xfrm rot="5400000">
              <a:off x="5959450" y="4660073"/>
              <a:ext cx="75600" cy="75600"/>
            </a:xfrm>
            <a:custGeom>
              <a:avLst/>
              <a:gdLst/>
              <a:ahLst/>
              <a:cxnLst>
                <a:cxn ang="3cd4">
                  <a:pos x="hc" y="t"/>
                </a:cxn>
                <a:cxn ang="cd2">
                  <a:pos x="l" y="vc"/>
                </a:cxn>
                <a:cxn ang="cd4">
                  <a:pos x="hc" y="b"/>
                </a:cxn>
                <a:cxn ang="0">
                  <a:pos x="r" y="vc"/>
                </a:cxn>
              </a:cxnLst>
              <a:rect l="l" t="t" r="r" b="b"/>
              <a:pathLst>
                <a:path w="211" h="211">
                  <a:moveTo>
                    <a:pt x="211" y="105"/>
                  </a:moveTo>
                  <a:cubicBezTo>
                    <a:pt x="211" y="48"/>
                    <a:pt x="163" y="0"/>
                    <a:pt x="106" y="0"/>
                  </a:cubicBezTo>
                  <a:cubicBezTo>
                    <a:pt x="48" y="0"/>
                    <a:pt x="0" y="48"/>
                    <a:pt x="0" y="106"/>
                  </a:cubicBezTo>
                  <a:cubicBezTo>
                    <a:pt x="0" y="163"/>
                    <a:pt x="48" y="211"/>
                    <a:pt x="106" y="211"/>
                  </a:cubicBezTo>
                  <a:cubicBezTo>
                    <a:pt x="163" y="211"/>
                    <a:pt x="211" y="163"/>
                    <a:pt x="211" y="1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F9A151A4-B5DC-DF48-99D4-51395AB213C9}"/>
                </a:ext>
              </a:extLst>
            </p:cNvPr>
            <p:cNvSpPr/>
            <p:nvPr/>
          </p:nvSpPr>
          <p:spPr>
            <a:xfrm rot="5400000">
              <a:off x="5959450" y="4352749"/>
              <a:ext cx="75600" cy="75600"/>
            </a:xfrm>
            <a:custGeom>
              <a:avLst/>
              <a:gdLst/>
              <a:ahLst/>
              <a:cxnLst>
                <a:cxn ang="3cd4">
                  <a:pos x="hc" y="t"/>
                </a:cxn>
                <a:cxn ang="cd2">
                  <a:pos x="l" y="vc"/>
                </a:cxn>
                <a:cxn ang="cd4">
                  <a:pos x="hc" y="b"/>
                </a:cxn>
                <a:cxn ang="0">
                  <a:pos x="r" y="vc"/>
                </a:cxn>
              </a:cxnLst>
              <a:rect l="l" t="t" r="r" b="b"/>
              <a:pathLst>
                <a:path w="211" h="211">
                  <a:moveTo>
                    <a:pt x="211" y="105"/>
                  </a:moveTo>
                  <a:cubicBezTo>
                    <a:pt x="211" y="48"/>
                    <a:pt x="163" y="0"/>
                    <a:pt x="106" y="0"/>
                  </a:cubicBezTo>
                  <a:cubicBezTo>
                    <a:pt x="48" y="0"/>
                    <a:pt x="0" y="48"/>
                    <a:pt x="0" y="105"/>
                  </a:cubicBezTo>
                  <a:cubicBezTo>
                    <a:pt x="0" y="163"/>
                    <a:pt x="48" y="211"/>
                    <a:pt x="106" y="211"/>
                  </a:cubicBezTo>
                  <a:cubicBezTo>
                    <a:pt x="163" y="211"/>
                    <a:pt x="211" y="163"/>
                    <a:pt x="211" y="105"/>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16" name="Title 15">
            <a:extLst>
              <a:ext uri="{FF2B5EF4-FFF2-40B4-BE49-F238E27FC236}">
                <a16:creationId xmlns:a16="http://schemas.microsoft.com/office/drawing/2014/main" id="{A3F8C1FD-520A-3348-8A3B-2183B4744F8E}"/>
              </a:ext>
            </a:extLst>
          </p:cNvPr>
          <p:cNvSpPr>
            <a:spLocks noGrp="1"/>
          </p:cNvSpPr>
          <p:nvPr>
            <p:ph type="title"/>
          </p:nvPr>
        </p:nvSpPr>
        <p:spPr>
          <a:xfrm>
            <a:off x="693043" y="402483"/>
            <a:ext cx="8694539" cy="866150"/>
          </a:xfrm>
        </p:spPr>
        <p:txBody>
          <a:bodyPr/>
          <a:lstStyle/>
          <a:p>
            <a:r>
              <a:rPr lang="en-US" dirty="0"/>
              <a:t>Policy Iteration Example</a:t>
            </a:r>
          </a:p>
        </p:txBody>
      </p:sp>
      <p:sp>
        <p:nvSpPr>
          <p:cNvPr id="17" name="Freeform 16">
            <a:extLst>
              <a:ext uri="{FF2B5EF4-FFF2-40B4-BE49-F238E27FC236}">
                <a16:creationId xmlns:a16="http://schemas.microsoft.com/office/drawing/2014/main" id="{ED039C1B-D079-8645-92BA-F7EB7C082F6C}"/>
              </a:ext>
            </a:extLst>
          </p:cNvPr>
          <p:cNvSpPr/>
          <p:nvPr/>
        </p:nvSpPr>
        <p:spPr>
          <a:xfrm>
            <a:off x="7452179" y="5344200"/>
            <a:ext cx="1920239" cy="731518"/>
          </a:xfrm>
          <a:custGeom>
            <a:avLst>
              <a:gd name="f0" fmla="val -3473"/>
              <a:gd name="f1" fmla="val 3891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dirty="0">
                <a:latin typeface="Liberation Sans" pitchFamily="18"/>
                <a:ea typeface="Noto Sans CJK SC Regular" pitchFamily="2"/>
                <a:cs typeface="FreeSans" pitchFamily="2"/>
              </a:rPr>
              <a:t>Improved policy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6396C5F-DED6-7940-B090-755D90BDDAE9}"/>
              </a:ext>
            </a:extLst>
          </p:cNvPr>
          <p:cNvGrpSpPr/>
          <p:nvPr/>
        </p:nvGrpSpPr>
        <p:grpSpPr>
          <a:xfrm>
            <a:off x="1371600" y="1180800"/>
            <a:ext cx="6221937" cy="385703"/>
            <a:chOff x="1371599" y="1180800"/>
            <a:chExt cx="6221937" cy="385703"/>
          </a:xfrm>
        </p:grpSpPr>
        <p:sp>
          <p:nvSpPr>
            <p:cNvPr id="4" name="TextBox 3">
              <a:extLst>
                <a:ext uri="{FF2B5EF4-FFF2-40B4-BE49-F238E27FC236}">
                  <a16:creationId xmlns:a16="http://schemas.microsoft.com/office/drawing/2014/main" id="{5E67EA5F-4FD2-ED4F-AACD-F449C2ABC6A2}"/>
                </a:ext>
              </a:extLst>
            </p:cNvPr>
            <p:cNvSpPr txBox="1"/>
            <p:nvPr/>
          </p:nvSpPr>
          <p:spPr>
            <a:xfrm>
              <a:off x="1371599" y="1180800"/>
              <a:ext cx="6221937" cy="385703"/>
            </a:xfrm>
            <a:prstGeom prst="rect">
              <a:avLst/>
            </a:prstGeom>
            <a:noFill/>
            <a:ln>
              <a:noFill/>
            </a:ln>
          </p:spPr>
          <p:txBody>
            <a:bodyPr wrap="none" lIns="90000" tIns="45000" rIns="90000" bIns="45000" anchorCtr="0" compatLnSpc="0">
              <a:spAutoFit/>
            </a:bodyPr>
            <a:lstStyle/>
            <a:p>
              <a:pPr hangingPunct="0"/>
              <a:r>
                <a:rPr lang="en-US" sz="2000">
                  <a:latin typeface="Liberation Sans" pitchFamily="18"/>
                  <a:ea typeface="Droid Sans Fallback" pitchFamily="2"/>
                  <a:cs typeface="FreeSans" pitchFamily="2"/>
                </a:rPr>
                <a:t>Value of state      when acting according to policy      :</a:t>
              </a:r>
            </a:p>
          </p:txBody>
        </p:sp>
        <p:grpSp>
          <p:nvGrpSpPr>
            <p:cNvPr id="5" name="Group 4" descr="28§display§s§svg§600§FALSE" title="TexMaths">
              <a:extLst>
                <a:ext uri="{FF2B5EF4-FFF2-40B4-BE49-F238E27FC236}">
                  <a16:creationId xmlns:a16="http://schemas.microsoft.com/office/drawing/2014/main" id="{DE4D0612-8A3C-DD4D-8749-56867E4FC75F}"/>
                </a:ext>
              </a:extLst>
            </p:cNvPr>
            <p:cNvGrpSpPr/>
            <p:nvPr/>
          </p:nvGrpSpPr>
          <p:grpSpPr>
            <a:xfrm>
              <a:off x="3084120" y="1267200"/>
              <a:ext cx="207360" cy="201240"/>
              <a:chOff x="3084120" y="1267200"/>
              <a:chExt cx="207360" cy="201240"/>
            </a:xfrm>
          </p:grpSpPr>
          <p:sp>
            <p:nvSpPr>
              <p:cNvPr id="6" name="Freeform 5">
                <a:extLst>
                  <a:ext uri="{FF2B5EF4-FFF2-40B4-BE49-F238E27FC236}">
                    <a16:creationId xmlns:a16="http://schemas.microsoft.com/office/drawing/2014/main" id="{6FFC90F2-5B58-074D-9560-F826010E98FA}"/>
                  </a:ext>
                </a:extLst>
              </p:cNvPr>
              <p:cNvSpPr/>
              <p:nvPr/>
            </p:nvSpPr>
            <p:spPr>
              <a:xfrm>
                <a:off x="3084120" y="1273320"/>
                <a:ext cx="207360" cy="190080"/>
              </a:xfrm>
              <a:custGeom>
                <a:avLst/>
                <a:gdLst/>
                <a:ahLst/>
                <a:cxnLst>
                  <a:cxn ang="3cd4">
                    <a:pos x="hc" y="t"/>
                  </a:cxn>
                  <a:cxn ang="cd2">
                    <a:pos x="l" y="vc"/>
                  </a:cxn>
                  <a:cxn ang="cd4">
                    <a:pos x="hc" y="b"/>
                  </a:cxn>
                  <a:cxn ang="0">
                    <a:pos x="r" y="vc"/>
                  </a:cxn>
                </a:cxnLst>
                <a:rect l="l" t="t" r="r" b="b"/>
                <a:pathLst>
                  <a:path w="577" h="529">
                    <a:moveTo>
                      <a:pt x="289" y="529"/>
                    </a:moveTo>
                    <a:lnTo>
                      <a:pt x="0" y="529"/>
                    </a:lnTo>
                    <a:lnTo>
                      <a:pt x="0" y="0"/>
                    </a:lnTo>
                    <a:lnTo>
                      <a:pt x="577" y="0"/>
                    </a:lnTo>
                    <a:lnTo>
                      <a:pt x="577"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7" name="Freeform 6">
                <a:extLst>
                  <a:ext uri="{FF2B5EF4-FFF2-40B4-BE49-F238E27FC236}">
                    <a16:creationId xmlns:a16="http://schemas.microsoft.com/office/drawing/2014/main" id="{25E78AB7-55E4-5D47-ABF0-30BFB523246C}"/>
                  </a:ext>
                </a:extLst>
              </p:cNvPr>
              <p:cNvSpPr/>
              <p:nvPr/>
            </p:nvSpPr>
            <p:spPr>
              <a:xfrm>
                <a:off x="3107159" y="1267200"/>
                <a:ext cx="164160" cy="201240"/>
              </a:xfrm>
              <a:custGeom>
                <a:avLst/>
                <a:gdLst/>
                <a:ahLst/>
                <a:cxnLst>
                  <a:cxn ang="3cd4">
                    <a:pos x="hc" y="t"/>
                  </a:cxn>
                  <a:cxn ang="cd2">
                    <a:pos x="l" y="vc"/>
                  </a:cxn>
                  <a:cxn ang="cd4">
                    <a:pos x="hc" y="b"/>
                  </a:cxn>
                  <a:cxn ang="0">
                    <a:pos x="r" y="vc"/>
                  </a:cxn>
                </a:cxnLst>
                <a:rect l="l" t="t" r="r" b="b"/>
                <a:pathLst>
                  <a:path w="457" h="560">
                    <a:moveTo>
                      <a:pt x="420" y="84"/>
                    </a:moveTo>
                    <a:cubicBezTo>
                      <a:pt x="384" y="84"/>
                      <a:pt x="361" y="112"/>
                      <a:pt x="361" y="140"/>
                    </a:cubicBezTo>
                    <a:cubicBezTo>
                      <a:pt x="361" y="157"/>
                      <a:pt x="373" y="176"/>
                      <a:pt x="398" y="176"/>
                    </a:cubicBezTo>
                    <a:cubicBezTo>
                      <a:pt x="426" y="176"/>
                      <a:pt x="457" y="154"/>
                      <a:pt x="457" y="106"/>
                    </a:cubicBezTo>
                    <a:cubicBezTo>
                      <a:pt x="457" y="50"/>
                      <a:pt x="403" y="0"/>
                      <a:pt x="308" y="0"/>
                    </a:cubicBezTo>
                    <a:cubicBezTo>
                      <a:pt x="146" y="0"/>
                      <a:pt x="98" y="126"/>
                      <a:pt x="98" y="179"/>
                    </a:cubicBezTo>
                    <a:cubicBezTo>
                      <a:pt x="98" y="277"/>
                      <a:pt x="190" y="297"/>
                      <a:pt x="227" y="302"/>
                    </a:cubicBezTo>
                    <a:cubicBezTo>
                      <a:pt x="291" y="316"/>
                      <a:pt x="356" y="328"/>
                      <a:pt x="356" y="398"/>
                    </a:cubicBezTo>
                    <a:cubicBezTo>
                      <a:pt x="356" y="428"/>
                      <a:pt x="328" y="532"/>
                      <a:pt x="179" y="532"/>
                    </a:cubicBezTo>
                    <a:cubicBezTo>
                      <a:pt x="160" y="532"/>
                      <a:pt x="64" y="532"/>
                      <a:pt x="36" y="468"/>
                    </a:cubicBezTo>
                    <a:cubicBezTo>
                      <a:pt x="84" y="473"/>
                      <a:pt x="115" y="437"/>
                      <a:pt x="115" y="400"/>
                    </a:cubicBezTo>
                    <a:cubicBezTo>
                      <a:pt x="115" y="372"/>
                      <a:pt x="95" y="358"/>
                      <a:pt x="70" y="358"/>
                    </a:cubicBezTo>
                    <a:cubicBezTo>
                      <a:pt x="36" y="358"/>
                      <a:pt x="0" y="384"/>
                      <a:pt x="0" y="440"/>
                    </a:cubicBezTo>
                    <a:cubicBezTo>
                      <a:pt x="0" y="510"/>
                      <a:pt x="70" y="560"/>
                      <a:pt x="176" y="560"/>
                    </a:cubicBezTo>
                    <a:cubicBezTo>
                      <a:pt x="378" y="560"/>
                      <a:pt x="426" y="412"/>
                      <a:pt x="426" y="356"/>
                    </a:cubicBezTo>
                    <a:cubicBezTo>
                      <a:pt x="426" y="311"/>
                      <a:pt x="403" y="280"/>
                      <a:pt x="387" y="263"/>
                    </a:cubicBezTo>
                    <a:cubicBezTo>
                      <a:pt x="353" y="230"/>
                      <a:pt x="319" y="224"/>
                      <a:pt x="263" y="213"/>
                    </a:cubicBezTo>
                    <a:cubicBezTo>
                      <a:pt x="218" y="202"/>
                      <a:pt x="171" y="193"/>
                      <a:pt x="171" y="137"/>
                    </a:cubicBezTo>
                    <a:cubicBezTo>
                      <a:pt x="171" y="104"/>
                      <a:pt x="199" y="28"/>
                      <a:pt x="308" y="28"/>
                    </a:cubicBezTo>
                    <a:cubicBezTo>
                      <a:pt x="339" y="28"/>
                      <a:pt x="401" y="36"/>
                      <a:pt x="420" y="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nvGrpSpPr>
            <p:cNvPr id="8" name="Group 7" descr="28§display§\pi§svg§600§FALSE" title="TexMaths">
              <a:extLst>
                <a:ext uri="{FF2B5EF4-FFF2-40B4-BE49-F238E27FC236}">
                  <a16:creationId xmlns:a16="http://schemas.microsoft.com/office/drawing/2014/main" id="{89D603D7-2CA2-FC4F-80B4-3BF6A3B59134}"/>
                </a:ext>
              </a:extLst>
            </p:cNvPr>
            <p:cNvGrpSpPr/>
            <p:nvPr/>
          </p:nvGrpSpPr>
          <p:grpSpPr>
            <a:xfrm>
              <a:off x="7047000" y="1285919"/>
              <a:ext cx="267840" cy="196200"/>
              <a:chOff x="7047000" y="1285919"/>
              <a:chExt cx="267840" cy="196200"/>
            </a:xfrm>
          </p:grpSpPr>
          <p:sp>
            <p:nvSpPr>
              <p:cNvPr id="9" name="Freeform 8">
                <a:extLst>
                  <a:ext uri="{FF2B5EF4-FFF2-40B4-BE49-F238E27FC236}">
                    <a16:creationId xmlns:a16="http://schemas.microsoft.com/office/drawing/2014/main" id="{2066250A-4032-7A4B-A090-FBE863DAD732}"/>
                  </a:ext>
                </a:extLst>
              </p:cNvPr>
              <p:cNvSpPr/>
              <p:nvPr/>
            </p:nvSpPr>
            <p:spPr>
              <a:xfrm>
                <a:off x="7047000" y="1287000"/>
                <a:ext cx="267840" cy="190080"/>
              </a:xfrm>
              <a:custGeom>
                <a:avLst/>
                <a:gdLst/>
                <a:ahLst/>
                <a:cxnLst>
                  <a:cxn ang="3cd4">
                    <a:pos x="hc" y="t"/>
                  </a:cxn>
                  <a:cxn ang="cd2">
                    <a:pos x="l" y="vc"/>
                  </a:cxn>
                  <a:cxn ang="cd4">
                    <a:pos x="hc" y="b"/>
                  </a:cxn>
                  <a:cxn ang="0">
                    <a:pos x="r" y="vc"/>
                  </a:cxn>
                </a:cxnLst>
                <a:rect l="l" t="t" r="r" b="b"/>
                <a:pathLst>
                  <a:path w="745" h="529">
                    <a:moveTo>
                      <a:pt x="373" y="529"/>
                    </a:moveTo>
                    <a:lnTo>
                      <a:pt x="0" y="529"/>
                    </a:lnTo>
                    <a:lnTo>
                      <a:pt x="0" y="0"/>
                    </a:lnTo>
                    <a:lnTo>
                      <a:pt x="745" y="0"/>
                    </a:lnTo>
                    <a:lnTo>
                      <a:pt x="745" y="529"/>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0" name="Freeform 9">
                <a:extLst>
                  <a:ext uri="{FF2B5EF4-FFF2-40B4-BE49-F238E27FC236}">
                    <a16:creationId xmlns:a16="http://schemas.microsoft.com/office/drawing/2014/main" id="{8836E682-8245-5C4F-BB7B-FB2E7042923C}"/>
                  </a:ext>
                </a:extLst>
              </p:cNvPr>
              <p:cNvSpPr/>
              <p:nvPr/>
            </p:nvSpPr>
            <p:spPr>
              <a:xfrm>
                <a:off x="7059240" y="1285919"/>
                <a:ext cx="239760" cy="196200"/>
              </a:xfrm>
              <a:custGeom>
                <a:avLst/>
                <a:gdLst/>
                <a:ahLst/>
                <a:cxnLst>
                  <a:cxn ang="3cd4">
                    <a:pos x="hc" y="t"/>
                  </a:cxn>
                  <a:cxn ang="cd2">
                    <a:pos x="l" y="vc"/>
                  </a:cxn>
                  <a:cxn ang="cd4">
                    <a:pos x="hc" y="b"/>
                  </a:cxn>
                  <a:cxn ang="0">
                    <a:pos x="r" y="vc"/>
                  </a:cxn>
                </a:cxnLst>
                <a:rect l="l" t="t" r="r" b="b"/>
                <a:pathLst>
                  <a:path w="667" h="546">
                    <a:moveTo>
                      <a:pt x="294" y="73"/>
                    </a:moveTo>
                    <a:lnTo>
                      <a:pt x="434" y="73"/>
                    </a:lnTo>
                    <a:cubicBezTo>
                      <a:pt x="392" y="255"/>
                      <a:pt x="381" y="308"/>
                      <a:pt x="381" y="392"/>
                    </a:cubicBezTo>
                    <a:cubicBezTo>
                      <a:pt x="381" y="409"/>
                      <a:pt x="381" y="442"/>
                      <a:pt x="392" y="484"/>
                    </a:cubicBezTo>
                    <a:cubicBezTo>
                      <a:pt x="403" y="540"/>
                      <a:pt x="417" y="546"/>
                      <a:pt x="437" y="546"/>
                    </a:cubicBezTo>
                    <a:cubicBezTo>
                      <a:pt x="462" y="546"/>
                      <a:pt x="487" y="524"/>
                      <a:pt x="487" y="498"/>
                    </a:cubicBezTo>
                    <a:cubicBezTo>
                      <a:pt x="487" y="493"/>
                      <a:pt x="487" y="490"/>
                      <a:pt x="479" y="473"/>
                    </a:cubicBezTo>
                    <a:cubicBezTo>
                      <a:pt x="443" y="384"/>
                      <a:pt x="443" y="302"/>
                      <a:pt x="443" y="269"/>
                    </a:cubicBezTo>
                    <a:cubicBezTo>
                      <a:pt x="443" y="202"/>
                      <a:pt x="451" y="137"/>
                      <a:pt x="465" y="73"/>
                    </a:cubicBezTo>
                    <a:lnTo>
                      <a:pt x="608" y="73"/>
                    </a:lnTo>
                    <a:cubicBezTo>
                      <a:pt x="622" y="73"/>
                      <a:pt x="667" y="73"/>
                      <a:pt x="667" y="31"/>
                    </a:cubicBezTo>
                    <a:cubicBezTo>
                      <a:pt x="667" y="0"/>
                      <a:pt x="641" y="0"/>
                      <a:pt x="619" y="0"/>
                    </a:cubicBezTo>
                    <a:lnTo>
                      <a:pt x="204" y="0"/>
                    </a:lnTo>
                    <a:cubicBezTo>
                      <a:pt x="176" y="0"/>
                      <a:pt x="129" y="0"/>
                      <a:pt x="76" y="59"/>
                    </a:cubicBezTo>
                    <a:cubicBezTo>
                      <a:pt x="31" y="106"/>
                      <a:pt x="0" y="162"/>
                      <a:pt x="0" y="168"/>
                    </a:cubicBezTo>
                    <a:cubicBezTo>
                      <a:pt x="0" y="171"/>
                      <a:pt x="0" y="182"/>
                      <a:pt x="14" y="182"/>
                    </a:cubicBezTo>
                    <a:cubicBezTo>
                      <a:pt x="25" y="182"/>
                      <a:pt x="28" y="176"/>
                      <a:pt x="34" y="168"/>
                    </a:cubicBezTo>
                    <a:cubicBezTo>
                      <a:pt x="95" y="73"/>
                      <a:pt x="168" y="73"/>
                      <a:pt x="190" y="73"/>
                    </a:cubicBezTo>
                    <a:lnTo>
                      <a:pt x="263" y="73"/>
                    </a:lnTo>
                    <a:cubicBezTo>
                      <a:pt x="221" y="221"/>
                      <a:pt x="157" y="370"/>
                      <a:pt x="104" y="484"/>
                    </a:cubicBezTo>
                    <a:cubicBezTo>
                      <a:pt x="95" y="501"/>
                      <a:pt x="95" y="504"/>
                      <a:pt x="95" y="512"/>
                    </a:cubicBezTo>
                    <a:cubicBezTo>
                      <a:pt x="95" y="538"/>
                      <a:pt x="115" y="546"/>
                      <a:pt x="129" y="546"/>
                    </a:cubicBezTo>
                    <a:cubicBezTo>
                      <a:pt x="168" y="546"/>
                      <a:pt x="176" y="512"/>
                      <a:pt x="190" y="465"/>
                    </a:cubicBezTo>
                    <a:cubicBezTo>
                      <a:pt x="210" y="409"/>
                      <a:pt x="210" y="406"/>
                      <a:pt x="224" y="34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grpSp>
      <p:grpSp>
        <p:nvGrpSpPr>
          <p:cNvPr id="11" name="Group 10" descr="22§display§V^\pi(s) = \mathbb{E}_\pi [G_t | s_t = s]§svg§600§FALSE" title="TexMaths">
            <a:extLst>
              <a:ext uri="{FF2B5EF4-FFF2-40B4-BE49-F238E27FC236}">
                <a16:creationId xmlns:a16="http://schemas.microsoft.com/office/drawing/2014/main" id="{03BE1B6D-3B3F-4948-8C99-42DDADE13C83}"/>
              </a:ext>
            </a:extLst>
          </p:cNvPr>
          <p:cNvGrpSpPr/>
          <p:nvPr/>
        </p:nvGrpSpPr>
        <p:grpSpPr>
          <a:xfrm>
            <a:off x="4210920" y="1937520"/>
            <a:ext cx="3378240" cy="348120"/>
            <a:chOff x="4210920" y="1937519"/>
            <a:chExt cx="3378240" cy="348120"/>
          </a:xfrm>
        </p:grpSpPr>
        <p:sp>
          <p:nvSpPr>
            <p:cNvPr id="12" name="Freeform 11">
              <a:extLst>
                <a:ext uri="{FF2B5EF4-FFF2-40B4-BE49-F238E27FC236}">
                  <a16:creationId xmlns:a16="http://schemas.microsoft.com/office/drawing/2014/main" id="{047F4653-64C8-BB4E-969D-049C557D4E18}"/>
                </a:ext>
              </a:extLst>
            </p:cNvPr>
            <p:cNvSpPr/>
            <p:nvPr/>
          </p:nvSpPr>
          <p:spPr>
            <a:xfrm>
              <a:off x="4210920" y="1938239"/>
              <a:ext cx="3378240" cy="347400"/>
            </a:xfrm>
            <a:custGeom>
              <a:avLst/>
              <a:gdLst/>
              <a:ahLst/>
              <a:cxnLst>
                <a:cxn ang="3cd4">
                  <a:pos x="hc" y="t"/>
                </a:cxn>
                <a:cxn ang="cd2">
                  <a:pos x="l" y="vc"/>
                </a:cxn>
                <a:cxn ang="cd4">
                  <a:pos x="hc" y="b"/>
                </a:cxn>
                <a:cxn ang="0">
                  <a:pos x="r" y="vc"/>
                </a:cxn>
              </a:cxnLst>
              <a:rect l="l" t="t" r="r" b="b"/>
              <a:pathLst>
                <a:path w="9385" h="966">
                  <a:moveTo>
                    <a:pt x="4693" y="966"/>
                  </a:moveTo>
                  <a:lnTo>
                    <a:pt x="0" y="966"/>
                  </a:lnTo>
                  <a:lnTo>
                    <a:pt x="0" y="0"/>
                  </a:lnTo>
                  <a:lnTo>
                    <a:pt x="9385" y="0"/>
                  </a:lnTo>
                  <a:lnTo>
                    <a:pt x="9385" y="96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3" name="Freeform 12">
              <a:extLst>
                <a:ext uri="{FF2B5EF4-FFF2-40B4-BE49-F238E27FC236}">
                  <a16:creationId xmlns:a16="http://schemas.microsoft.com/office/drawing/2014/main" id="{2F6D83D5-A502-3B4B-AE45-AA2B337E7CFB}"/>
                </a:ext>
              </a:extLst>
            </p:cNvPr>
            <p:cNvSpPr/>
            <p:nvPr/>
          </p:nvSpPr>
          <p:spPr>
            <a:xfrm>
              <a:off x="4230720" y="1960560"/>
              <a:ext cx="248400" cy="245880"/>
            </a:xfrm>
            <a:custGeom>
              <a:avLst/>
              <a:gdLst/>
              <a:ahLst/>
              <a:cxnLst>
                <a:cxn ang="3cd4">
                  <a:pos x="hc" y="t"/>
                </a:cxn>
                <a:cxn ang="cd2">
                  <a:pos x="l" y="vc"/>
                </a:cxn>
                <a:cxn ang="cd4">
                  <a:pos x="hc" y="b"/>
                </a:cxn>
                <a:cxn ang="0">
                  <a:pos x="r" y="vc"/>
                </a:cxn>
              </a:cxnLst>
              <a:rect l="l" t="t" r="r" b="b"/>
              <a:pathLst>
                <a:path w="691" h="684">
                  <a:moveTo>
                    <a:pt x="554" y="110"/>
                  </a:moveTo>
                  <a:cubicBezTo>
                    <a:pt x="603" y="35"/>
                    <a:pt x="642" y="33"/>
                    <a:pt x="680" y="31"/>
                  </a:cubicBezTo>
                  <a:cubicBezTo>
                    <a:pt x="691" y="29"/>
                    <a:pt x="691" y="13"/>
                    <a:pt x="691" y="11"/>
                  </a:cubicBezTo>
                  <a:cubicBezTo>
                    <a:pt x="691" y="4"/>
                    <a:pt x="686" y="0"/>
                    <a:pt x="680" y="0"/>
                  </a:cubicBezTo>
                  <a:cubicBezTo>
                    <a:pt x="653" y="0"/>
                    <a:pt x="625" y="2"/>
                    <a:pt x="598" y="2"/>
                  </a:cubicBezTo>
                  <a:cubicBezTo>
                    <a:pt x="568" y="2"/>
                    <a:pt x="535" y="0"/>
                    <a:pt x="504" y="0"/>
                  </a:cubicBezTo>
                  <a:cubicBezTo>
                    <a:pt x="497" y="0"/>
                    <a:pt x="484" y="0"/>
                    <a:pt x="484" y="18"/>
                  </a:cubicBezTo>
                  <a:cubicBezTo>
                    <a:pt x="484" y="29"/>
                    <a:pt x="493" y="31"/>
                    <a:pt x="499" y="31"/>
                  </a:cubicBezTo>
                  <a:cubicBezTo>
                    <a:pt x="526" y="33"/>
                    <a:pt x="546" y="42"/>
                    <a:pt x="546" y="62"/>
                  </a:cubicBezTo>
                  <a:cubicBezTo>
                    <a:pt x="546" y="77"/>
                    <a:pt x="530" y="99"/>
                    <a:pt x="530" y="99"/>
                  </a:cubicBezTo>
                  <a:lnTo>
                    <a:pt x="233" y="572"/>
                  </a:lnTo>
                  <a:lnTo>
                    <a:pt x="167" y="59"/>
                  </a:lnTo>
                  <a:cubicBezTo>
                    <a:pt x="167" y="42"/>
                    <a:pt x="189" y="31"/>
                    <a:pt x="233" y="31"/>
                  </a:cubicBezTo>
                  <a:cubicBezTo>
                    <a:pt x="246" y="31"/>
                    <a:pt x="257" y="31"/>
                    <a:pt x="257" y="11"/>
                  </a:cubicBezTo>
                  <a:cubicBezTo>
                    <a:pt x="257" y="2"/>
                    <a:pt x="251" y="0"/>
                    <a:pt x="244" y="0"/>
                  </a:cubicBezTo>
                  <a:cubicBezTo>
                    <a:pt x="205" y="0"/>
                    <a:pt x="163" y="2"/>
                    <a:pt x="123" y="2"/>
                  </a:cubicBezTo>
                  <a:cubicBezTo>
                    <a:pt x="106" y="2"/>
                    <a:pt x="88" y="2"/>
                    <a:pt x="70" y="2"/>
                  </a:cubicBezTo>
                  <a:cubicBezTo>
                    <a:pt x="53" y="2"/>
                    <a:pt x="35" y="0"/>
                    <a:pt x="18" y="0"/>
                  </a:cubicBezTo>
                  <a:cubicBezTo>
                    <a:pt x="11" y="0"/>
                    <a:pt x="0" y="0"/>
                    <a:pt x="0" y="18"/>
                  </a:cubicBezTo>
                  <a:cubicBezTo>
                    <a:pt x="0" y="31"/>
                    <a:pt x="9" y="31"/>
                    <a:pt x="24" y="31"/>
                  </a:cubicBezTo>
                  <a:cubicBezTo>
                    <a:pt x="79" y="31"/>
                    <a:pt x="79" y="40"/>
                    <a:pt x="81" y="64"/>
                  </a:cubicBezTo>
                  <a:lnTo>
                    <a:pt x="158" y="662"/>
                  </a:lnTo>
                  <a:cubicBezTo>
                    <a:pt x="163" y="680"/>
                    <a:pt x="165" y="684"/>
                    <a:pt x="178" y="684"/>
                  </a:cubicBezTo>
                  <a:cubicBezTo>
                    <a:pt x="194" y="684"/>
                    <a:pt x="198" y="680"/>
                    <a:pt x="205" y="66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4" name="Freeform 13">
              <a:extLst>
                <a:ext uri="{FF2B5EF4-FFF2-40B4-BE49-F238E27FC236}">
                  <a16:creationId xmlns:a16="http://schemas.microsoft.com/office/drawing/2014/main" id="{A18B3D3B-BB9C-5F48-8773-C1B3E1C746BF}"/>
                </a:ext>
              </a:extLst>
            </p:cNvPr>
            <p:cNvSpPr/>
            <p:nvPr/>
          </p:nvSpPr>
          <p:spPr>
            <a:xfrm>
              <a:off x="4501440" y="194940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5" name="Freeform 14">
              <a:extLst>
                <a:ext uri="{FF2B5EF4-FFF2-40B4-BE49-F238E27FC236}">
                  <a16:creationId xmlns:a16="http://schemas.microsoft.com/office/drawing/2014/main" id="{280D6C29-CE2C-564A-A88F-C6E4915C0C90}"/>
                </a:ext>
              </a:extLst>
            </p:cNvPr>
            <p:cNvSpPr/>
            <p:nvPr/>
          </p:nvSpPr>
          <p:spPr>
            <a:xfrm>
              <a:off x="4713840" y="1937519"/>
              <a:ext cx="81360" cy="348120"/>
            </a:xfrm>
            <a:custGeom>
              <a:avLst/>
              <a:gdLst/>
              <a:ahLst/>
              <a:cxnLst>
                <a:cxn ang="3cd4">
                  <a:pos x="hc" y="t"/>
                </a:cxn>
                <a:cxn ang="cd2">
                  <a:pos x="l" y="vc"/>
                </a:cxn>
                <a:cxn ang="cd4">
                  <a:pos x="hc" y="b"/>
                </a:cxn>
                <a:cxn ang="0">
                  <a:pos x="r" y="vc"/>
                </a:cxn>
              </a:cxnLst>
              <a:rect l="l" t="t" r="r" b="b"/>
              <a:pathLst>
                <a:path w="227" h="968">
                  <a:moveTo>
                    <a:pt x="227" y="959"/>
                  </a:moveTo>
                  <a:cubicBezTo>
                    <a:pt x="227" y="957"/>
                    <a:pt x="227" y="955"/>
                    <a:pt x="209" y="937"/>
                  </a:cubicBezTo>
                  <a:cubicBezTo>
                    <a:pt x="88" y="816"/>
                    <a:pt x="57" y="634"/>
                    <a:pt x="57" y="484"/>
                  </a:cubicBezTo>
                  <a:cubicBezTo>
                    <a:pt x="57" y="317"/>
                    <a:pt x="95" y="147"/>
                    <a:pt x="213" y="26"/>
                  </a:cubicBezTo>
                  <a:cubicBezTo>
                    <a:pt x="227" y="15"/>
                    <a:pt x="227" y="13"/>
                    <a:pt x="227" y="9"/>
                  </a:cubicBezTo>
                  <a:cubicBezTo>
                    <a:pt x="227" y="2"/>
                    <a:pt x="222" y="0"/>
                    <a:pt x="216" y="0"/>
                  </a:cubicBezTo>
                  <a:cubicBezTo>
                    <a:pt x="207" y="0"/>
                    <a:pt x="119" y="66"/>
                    <a:pt x="62" y="189"/>
                  </a:cubicBezTo>
                  <a:cubicBezTo>
                    <a:pt x="11" y="295"/>
                    <a:pt x="0" y="403"/>
                    <a:pt x="0" y="484"/>
                  </a:cubicBezTo>
                  <a:cubicBezTo>
                    <a:pt x="0" y="561"/>
                    <a:pt x="11" y="678"/>
                    <a:pt x="64" y="788"/>
                  </a:cubicBezTo>
                  <a:cubicBezTo>
                    <a:pt x="123" y="906"/>
                    <a:pt x="207" y="968"/>
                    <a:pt x="216" y="968"/>
                  </a:cubicBezTo>
                  <a:cubicBezTo>
                    <a:pt x="222" y="968"/>
                    <a:pt x="227" y="966"/>
                    <a:pt x="227" y="95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6" name="Freeform 15">
              <a:extLst>
                <a:ext uri="{FF2B5EF4-FFF2-40B4-BE49-F238E27FC236}">
                  <a16:creationId xmlns:a16="http://schemas.microsoft.com/office/drawing/2014/main" id="{2F81CE44-9792-E649-B0B0-B842AA78E3FF}"/>
                </a:ext>
              </a:extLst>
            </p:cNvPr>
            <p:cNvSpPr/>
            <p:nvPr/>
          </p:nvSpPr>
          <p:spPr>
            <a:xfrm>
              <a:off x="483192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7" name="Freeform 16">
              <a:extLst>
                <a:ext uri="{FF2B5EF4-FFF2-40B4-BE49-F238E27FC236}">
                  <a16:creationId xmlns:a16="http://schemas.microsoft.com/office/drawing/2014/main" id="{AFEC01B9-6C20-DB47-AF40-0BE3CEF8CFF5}"/>
                </a:ext>
              </a:extLst>
            </p:cNvPr>
            <p:cNvSpPr/>
            <p:nvPr/>
          </p:nvSpPr>
          <p:spPr>
            <a:xfrm>
              <a:off x="4996440" y="1937519"/>
              <a:ext cx="81360" cy="348120"/>
            </a:xfrm>
            <a:custGeom>
              <a:avLst/>
              <a:gdLst/>
              <a:ahLst/>
              <a:cxnLst>
                <a:cxn ang="3cd4">
                  <a:pos x="hc" y="t"/>
                </a:cxn>
                <a:cxn ang="cd2">
                  <a:pos x="l" y="vc"/>
                </a:cxn>
                <a:cxn ang="cd4">
                  <a:pos x="hc" y="b"/>
                </a:cxn>
                <a:cxn ang="0">
                  <a:pos x="r" y="vc"/>
                </a:cxn>
              </a:cxnLst>
              <a:rect l="l" t="t" r="r" b="b"/>
              <a:pathLst>
                <a:path w="227" h="968">
                  <a:moveTo>
                    <a:pt x="227" y="484"/>
                  </a:moveTo>
                  <a:cubicBezTo>
                    <a:pt x="227" y="409"/>
                    <a:pt x="216" y="293"/>
                    <a:pt x="163" y="183"/>
                  </a:cubicBezTo>
                  <a:cubicBezTo>
                    <a:pt x="103" y="64"/>
                    <a:pt x="20" y="0"/>
                    <a:pt x="9" y="0"/>
                  </a:cubicBezTo>
                  <a:cubicBezTo>
                    <a:pt x="4" y="0"/>
                    <a:pt x="0" y="4"/>
                    <a:pt x="0" y="9"/>
                  </a:cubicBezTo>
                  <a:cubicBezTo>
                    <a:pt x="0" y="13"/>
                    <a:pt x="0" y="15"/>
                    <a:pt x="18" y="33"/>
                  </a:cubicBezTo>
                  <a:cubicBezTo>
                    <a:pt x="114" y="128"/>
                    <a:pt x="169" y="282"/>
                    <a:pt x="169" y="484"/>
                  </a:cubicBezTo>
                  <a:cubicBezTo>
                    <a:pt x="169" y="649"/>
                    <a:pt x="134" y="821"/>
                    <a:pt x="13" y="942"/>
                  </a:cubicBezTo>
                  <a:cubicBezTo>
                    <a:pt x="0" y="955"/>
                    <a:pt x="0" y="957"/>
                    <a:pt x="0" y="959"/>
                  </a:cubicBezTo>
                  <a:cubicBezTo>
                    <a:pt x="0" y="966"/>
                    <a:pt x="4" y="968"/>
                    <a:pt x="9" y="968"/>
                  </a:cubicBezTo>
                  <a:cubicBezTo>
                    <a:pt x="20" y="968"/>
                    <a:pt x="108" y="902"/>
                    <a:pt x="165" y="779"/>
                  </a:cubicBezTo>
                  <a:cubicBezTo>
                    <a:pt x="216" y="673"/>
                    <a:pt x="227" y="565"/>
                    <a:pt x="227" y="484"/>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8" name="Freeform 17">
              <a:extLst>
                <a:ext uri="{FF2B5EF4-FFF2-40B4-BE49-F238E27FC236}">
                  <a16:creationId xmlns:a16="http://schemas.microsoft.com/office/drawing/2014/main" id="{BBA47166-345F-8745-A96D-4894713D2025}"/>
                </a:ext>
              </a:extLst>
            </p:cNvPr>
            <p:cNvSpPr/>
            <p:nvPr/>
          </p:nvSpPr>
          <p:spPr>
            <a:xfrm>
              <a:off x="5227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19" name="Freeform 18">
              <a:extLst>
                <a:ext uri="{FF2B5EF4-FFF2-40B4-BE49-F238E27FC236}">
                  <a16:creationId xmlns:a16="http://schemas.microsoft.com/office/drawing/2014/main" id="{98F139BC-B823-3B4D-8042-61706529C4F9}"/>
                </a:ext>
              </a:extLst>
            </p:cNvPr>
            <p:cNvSpPr/>
            <p:nvPr/>
          </p:nvSpPr>
          <p:spPr>
            <a:xfrm>
              <a:off x="5579640" y="1959840"/>
              <a:ext cx="218160" cy="238680"/>
            </a:xfrm>
            <a:custGeom>
              <a:avLst/>
              <a:gdLst/>
              <a:ahLst/>
              <a:cxnLst>
                <a:cxn ang="3cd4">
                  <a:pos x="hc" y="t"/>
                </a:cxn>
                <a:cxn ang="cd2">
                  <a:pos x="l" y="vc"/>
                </a:cxn>
                <a:cxn ang="cd4">
                  <a:pos x="hc" y="b"/>
                </a:cxn>
                <a:cxn ang="0">
                  <a:pos x="r" y="vc"/>
                </a:cxn>
              </a:cxnLst>
              <a:rect l="l" t="t" r="r" b="b"/>
              <a:pathLst>
                <a:path w="607" h="664">
                  <a:moveTo>
                    <a:pt x="238" y="339"/>
                  </a:moveTo>
                  <a:cubicBezTo>
                    <a:pt x="262" y="339"/>
                    <a:pt x="308" y="339"/>
                    <a:pt x="343" y="359"/>
                  </a:cubicBezTo>
                  <a:cubicBezTo>
                    <a:pt x="389" y="389"/>
                    <a:pt x="394" y="442"/>
                    <a:pt x="394" y="447"/>
                  </a:cubicBezTo>
                  <a:cubicBezTo>
                    <a:pt x="394" y="460"/>
                    <a:pt x="394" y="473"/>
                    <a:pt x="411" y="473"/>
                  </a:cubicBezTo>
                  <a:cubicBezTo>
                    <a:pt x="427" y="473"/>
                    <a:pt x="427" y="460"/>
                    <a:pt x="427" y="442"/>
                  </a:cubicBezTo>
                  <a:lnTo>
                    <a:pt x="427" y="180"/>
                  </a:lnTo>
                  <a:cubicBezTo>
                    <a:pt x="427" y="163"/>
                    <a:pt x="427" y="147"/>
                    <a:pt x="411" y="147"/>
                  </a:cubicBezTo>
                  <a:cubicBezTo>
                    <a:pt x="394" y="147"/>
                    <a:pt x="394" y="163"/>
                    <a:pt x="394" y="172"/>
                  </a:cubicBezTo>
                  <a:cubicBezTo>
                    <a:pt x="387" y="295"/>
                    <a:pt x="288" y="304"/>
                    <a:pt x="238" y="304"/>
                  </a:cubicBezTo>
                  <a:lnTo>
                    <a:pt x="238" y="99"/>
                  </a:lnTo>
                  <a:cubicBezTo>
                    <a:pt x="238" y="33"/>
                    <a:pt x="255" y="33"/>
                    <a:pt x="279" y="33"/>
                  </a:cubicBezTo>
                  <a:lnTo>
                    <a:pt x="326" y="33"/>
                  </a:lnTo>
                  <a:cubicBezTo>
                    <a:pt x="458" y="33"/>
                    <a:pt x="521" y="101"/>
                    <a:pt x="528" y="167"/>
                  </a:cubicBezTo>
                  <a:cubicBezTo>
                    <a:pt x="528" y="176"/>
                    <a:pt x="530" y="189"/>
                    <a:pt x="546" y="189"/>
                  </a:cubicBezTo>
                  <a:cubicBezTo>
                    <a:pt x="561" y="189"/>
                    <a:pt x="561" y="174"/>
                    <a:pt x="561" y="158"/>
                  </a:cubicBezTo>
                  <a:lnTo>
                    <a:pt x="561" y="33"/>
                  </a:lnTo>
                  <a:cubicBezTo>
                    <a:pt x="561" y="2"/>
                    <a:pt x="559" y="0"/>
                    <a:pt x="530" y="0"/>
                  </a:cubicBezTo>
                  <a:lnTo>
                    <a:pt x="33" y="0"/>
                  </a:lnTo>
                  <a:cubicBezTo>
                    <a:pt x="15" y="0"/>
                    <a:pt x="0" y="0"/>
                    <a:pt x="0" y="18"/>
                  </a:cubicBezTo>
                  <a:cubicBezTo>
                    <a:pt x="0" y="33"/>
                    <a:pt x="18" y="33"/>
                    <a:pt x="26" y="33"/>
                  </a:cubicBezTo>
                  <a:cubicBezTo>
                    <a:pt x="81" y="33"/>
                    <a:pt x="86" y="42"/>
                    <a:pt x="86" y="90"/>
                  </a:cubicBezTo>
                  <a:lnTo>
                    <a:pt x="86" y="574"/>
                  </a:lnTo>
                  <a:cubicBezTo>
                    <a:pt x="86" y="620"/>
                    <a:pt x="81" y="631"/>
                    <a:pt x="31" y="631"/>
                  </a:cubicBezTo>
                  <a:cubicBezTo>
                    <a:pt x="15" y="631"/>
                    <a:pt x="0" y="631"/>
                    <a:pt x="0" y="647"/>
                  </a:cubicBezTo>
                  <a:cubicBezTo>
                    <a:pt x="0" y="664"/>
                    <a:pt x="15" y="664"/>
                    <a:pt x="33" y="664"/>
                  </a:cubicBezTo>
                  <a:lnTo>
                    <a:pt x="548" y="664"/>
                  </a:lnTo>
                  <a:cubicBezTo>
                    <a:pt x="565" y="664"/>
                    <a:pt x="574" y="664"/>
                    <a:pt x="579" y="651"/>
                  </a:cubicBezTo>
                  <a:cubicBezTo>
                    <a:pt x="579" y="649"/>
                    <a:pt x="607" y="488"/>
                    <a:pt x="607" y="484"/>
                  </a:cubicBezTo>
                  <a:cubicBezTo>
                    <a:pt x="607" y="473"/>
                    <a:pt x="598" y="466"/>
                    <a:pt x="590" y="466"/>
                  </a:cubicBezTo>
                  <a:cubicBezTo>
                    <a:pt x="576" y="466"/>
                    <a:pt x="572" y="477"/>
                    <a:pt x="572" y="480"/>
                  </a:cubicBezTo>
                  <a:cubicBezTo>
                    <a:pt x="565" y="504"/>
                    <a:pt x="557" y="546"/>
                    <a:pt x="486" y="587"/>
                  </a:cubicBezTo>
                  <a:cubicBezTo>
                    <a:pt x="436" y="616"/>
                    <a:pt x="385" y="631"/>
                    <a:pt x="332" y="631"/>
                  </a:cubicBezTo>
                  <a:lnTo>
                    <a:pt x="279" y="631"/>
                  </a:lnTo>
                  <a:cubicBezTo>
                    <a:pt x="255" y="631"/>
                    <a:pt x="238" y="631"/>
                    <a:pt x="238" y="565"/>
                  </a:cubicBezTo>
                  <a:close/>
                  <a:moveTo>
                    <a:pt x="528" y="33"/>
                  </a:moveTo>
                  <a:lnTo>
                    <a:pt x="528" y="81"/>
                  </a:lnTo>
                  <a:cubicBezTo>
                    <a:pt x="510" y="62"/>
                    <a:pt x="493" y="46"/>
                    <a:pt x="473" y="33"/>
                  </a:cubicBezTo>
                  <a:close/>
                  <a:moveTo>
                    <a:pt x="339" y="319"/>
                  </a:moveTo>
                  <a:cubicBezTo>
                    <a:pt x="354" y="310"/>
                    <a:pt x="376" y="297"/>
                    <a:pt x="394" y="277"/>
                  </a:cubicBezTo>
                  <a:lnTo>
                    <a:pt x="394" y="359"/>
                  </a:lnTo>
                  <a:cubicBezTo>
                    <a:pt x="370" y="332"/>
                    <a:pt x="339" y="319"/>
                    <a:pt x="339" y="319"/>
                  </a:cubicBezTo>
                  <a:close/>
                  <a:moveTo>
                    <a:pt x="119" y="88"/>
                  </a:moveTo>
                  <a:cubicBezTo>
                    <a:pt x="119" y="75"/>
                    <a:pt x="119" y="51"/>
                    <a:pt x="112" y="33"/>
                  </a:cubicBezTo>
                  <a:lnTo>
                    <a:pt x="213" y="33"/>
                  </a:lnTo>
                  <a:cubicBezTo>
                    <a:pt x="205" y="57"/>
                    <a:pt x="205" y="88"/>
                    <a:pt x="205" y="97"/>
                  </a:cubicBezTo>
                  <a:lnTo>
                    <a:pt x="205" y="568"/>
                  </a:lnTo>
                  <a:cubicBezTo>
                    <a:pt x="205" y="603"/>
                    <a:pt x="211" y="623"/>
                    <a:pt x="213" y="631"/>
                  </a:cubicBezTo>
                  <a:lnTo>
                    <a:pt x="112" y="631"/>
                  </a:lnTo>
                  <a:cubicBezTo>
                    <a:pt x="119" y="614"/>
                    <a:pt x="119" y="590"/>
                    <a:pt x="119" y="576"/>
                  </a:cubicBezTo>
                  <a:close/>
                  <a:moveTo>
                    <a:pt x="480" y="631"/>
                  </a:moveTo>
                  <a:lnTo>
                    <a:pt x="480" y="629"/>
                  </a:lnTo>
                  <a:cubicBezTo>
                    <a:pt x="510" y="614"/>
                    <a:pt x="537" y="594"/>
                    <a:pt x="557" y="576"/>
                  </a:cubicBezTo>
                  <a:cubicBezTo>
                    <a:pt x="557" y="581"/>
                    <a:pt x="550" y="623"/>
                    <a:pt x="548" y="63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0" name="Freeform 19">
              <a:extLst>
                <a:ext uri="{FF2B5EF4-FFF2-40B4-BE49-F238E27FC236}">
                  <a16:creationId xmlns:a16="http://schemas.microsoft.com/office/drawing/2014/main" id="{9D37968F-7D24-6642-80C7-E9CBC91E05F1}"/>
                </a:ext>
              </a:extLst>
            </p:cNvPr>
            <p:cNvSpPr/>
            <p:nvPr/>
          </p:nvSpPr>
          <p:spPr>
            <a:xfrm>
              <a:off x="5816160" y="2145960"/>
              <a:ext cx="146160" cy="108000"/>
            </a:xfrm>
            <a:custGeom>
              <a:avLst/>
              <a:gdLst/>
              <a:ahLst/>
              <a:cxnLst>
                <a:cxn ang="3cd4">
                  <a:pos x="hc" y="t"/>
                </a:cxn>
                <a:cxn ang="cd2">
                  <a:pos x="l" y="vc"/>
                </a:cxn>
                <a:cxn ang="cd4">
                  <a:pos x="hc" y="b"/>
                </a:cxn>
                <a:cxn ang="0">
                  <a:pos x="r" y="vc"/>
                </a:cxn>
              </a:cxnLst>
              <a:rect l="l" t="t" r="r" b="b"/>
              <a:pathLst>
                <a:path w="407" h="301">
                  <a:moveTo>
                    <a:pt x="180" y="46"/>
                  </a:moveTo>
                  <a:lnTo>
                    <a:pt x="262" y="46"/>
                  </a:lnTo>
                  <a:cubicBezTo>
                    <a:pt x="251" y="88"/>
                    <a:pt x="238" y="150"/>
                    <a:pt x="238" y="202"/>
                  </a:cubicBezTo>
                  <a:cubicBezTo>
                    <a:pt x="238" y="231"/>
                    <a:pt x="240" y="249"/>
                    <a:pt x="244" y="264"/>
                  </a:cubicBezTo>
                  <a:cubicBezTo>
                    <a:pt x="255" y="297"/>
                    <a:pt x="264" y="301"/>
                    <a:pt x="275" y="301"/>
                  </a:cubicBezTo>
                  <a:cubicBezTo>
                    <a:pt x="290" y="301"/>
                    <a:pt x="306" y="286"/>
                    <a:pt x="306" y="271"/>
                  </a:cubicBezTo>
                  <a:cubicBezTo>
                    <a:pt x="306" y="264"/>
                    <a:pt x="306" y="262"/>
                    <a:pt x="301" y="255"/>
                  </a:cubicBezTo>
                  <a:cubicBezTo>
                    <a:pt x="288" y="229"/>
                    <a:pt x="277" y="191"/>
                    <a:pt x="277" y="134"/>
                  </a:cubicBezTo>
                  <a:cubicBezTo>
                    <a:pt x="277" y="121"/>
                    <a:pt x="277" y="95"/>
                    <a:pt x="286" y="46"/>
                  </a:cubicBezTo>
                  <a:lnTo>
                    <a:pt x="372" y="46"/>
                  </a:lnTo>
                  <a:cubicBezTo>
                    <a:pt x="383" y="46"/>
                    <a:pt x="389" y="46"/>
                    <a:pt x="396" y="42"/>
                  </a:cubicBezTo>
                  <a:cubicBezTo>
                    <a:pt x="405" y="33"/>
                    <a:pt x="407" y="24"/>
                    <a:pt x="407" y="20"/>
                  </a:cubicBezTo>
                  <a:cubicBezTo>
                    <a:pt x="407" y="0"/>
                    <a:pt x="389" y="0"/>
                    <a:pt x="378" y="0"/>
                  </a:cubicBezTo>
                  <a:lnTo>
                    <a:pt x="121" y="0"/>
                  </a:lnTo>
                  <a:cubicBezTo>
                    <a:pt x="95" y="0"/>
                    <a:pt x="75" y="7"/>
                    <a:pt x="44" y="35"/>
                  </a:cubicBezTo>
                  <a:cubicBezTo>
                    <a:pt x="26" y="51"/>
                    <a:pt x="0" y="88"/>
                    <a:pt x="0" y="92"/>
                  </a:cubicBezTo>
                  <a:cubicBezTo>
                    <a:pt x="0" y="101"/>
                    <a:pt x="9" y="101"/>
                    <a:pt x="11" y="101"/>
                  </a:cubicBezTo>
                  <a:cubicBezTo>
                    <a:pt x="20" y="101"/>
                    <a:pt x="20" y="101"/>
                    <a:pt x="24" y="95"/>
                  </a:cubicBezTo>
                  <a:cubicBezTo>
                    <a:pt x="59" y="46"/>
                    <a:pt x="101" y="46"/>
                    <a:pt x="117" y="46"/>
                  </a:cubicBezTo>
                  <a:lnTo>
                    <a:pt x="156" y="46"/>
                  </a:lnTo>
                  <a:cubicBezTo>
                    <a:pt x="136" y="121"/>
                    <a:pt x="99" y="202"/>
                    <a:pt x="79" y="242"/>
                  </a:cubicBezTo>
                  <a:cubicBezTo>
                    <a:pt x="75" y="251"/>
                    <a:pt x="68" y="266"/>
                    <a:pt x="66" y="268"/>
                  </a:cubicBezTo>
                  <a:cubicBezTo>
                    <a:pt x="66" y="271"/>
                    <a:pt x="64" y="275"/>
                    <a:pt x="64" y="279"/>
                  </a:cubicBezTo>
                  <a:cubicBezTo>
                    <a:pt x="64" y="290"/>
                    <a:pt x="73" y="301"/>
                    <a:pt x="88" y="301"/>
                  </a:cubicBezTo>
                  <a:cubicBezTo>
                    <a:pt x="114" y="301"/>
                    <a:pt x="123" y="271"/>
                    <a:pt x="139" y="20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1" name="Freeform 20">
              <a:extLst>
                <a:ext uri="{FF2B5EF4-FFF2-40B4-BE49-F238E27FC236}">
                  <a16:creationId xmlns:a16="http://schemas.microsoft.com/office/drawing/2014/main" id="{CAF279AF-4855-7742-BFB9-95D1AD4F156A}"/>
                </a:ext>
              </a:extLst>
            </p:cNvPr>
            <p:cNvSpPr/>
            <p:nvPr/>
          </p:nvSpPr>
          <p:spPr>
            <a:xfrm>
              <a:off x="6035759" y="1937519"/>
              <a:ext cx="47880" cy="348120"/>
            </a:xfrm>
            <a:custGeom>
              <a:avLst/>
              <a:gdLst/>
              <a:ahLst/>
              <a:cxnLst>
                <a:cxn ang="3cd4">
                  <a:pos x="hc" y="t"/>
                </a:cxn>
                <a:cxn ang="cd2">
                  <a:pos x="l" y="vc"/>
                </a:cxn>
                <a:cxn ang="cd4">
                  <a:pos x="hc" y="b"/>
                </a:cxn>
                <a:cxn ang="0">
                  <a:pos x="r" y="vc"/>
                </a:cxn>
              </a:cxnLst>
              <a:rect l="l" t="t" r="r" b="b"/>
              <a:pathLst>
                <a:path w="134" h="968">
                  <a:moveTo>
                    <a:pt x="134" y="968"/>
                  </a:moveTo>
                  <a:lnTo>
                    <a:pt x="134" y="931"/>
                  </a:lnTo>
                  <a:lnTo>
                    <a:pt x="40" y="931"/>
                  </a:lnTo>
                  <a:lnTo>
                    <a:pt x="40" y="40"/>
                  </a:lnTo>
                  <a:lnTo>
                    <a:pt x="134" y="40"/>
                  </a:lnTo>
                  <a:lnTo>
                    <a:pt x="134" y="0"/>
                  </a:lnTo>
                  <a:lnTo>
                    <a:pt x="0" y="0"/>
                  </a:lnTo>
                  <a:lnTo>
                    <a:pt x="0"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2" name="Freeform 21">
              <a:extLst>
                <a:ext uri="{FF2B5EF4-FFF2-40B4-BE49-F238E27FC236}">
                  <a16:creationId xmlns:a16="http://schemas.microsoft.com/office/drawing/2014/main" id="{7D2563AD-1C39-4A45-8B63-A3FBFED6E30C}"/>
                </a:ext>
              </a:extLst>
            </p:cNvPr>
            <p:cNvSpPr/>
            <p:nvPr/>
          </p:nvSpPr>
          <p:spPr>
            <a:xfrm>
              <a:off x="6107759" y="1953360"/>
              <a:ext cx="247680" cy="253080"/>
            </a:xfrm>
            <a:custGeom>
              <a:avLst/>
              <a:gdLst/>
              <a:ahLst/>
              <a:cxnLst>
                <a:cxn ang="3cd4">
                  <a:pos x="hc" y="t"/>
                </a:cxn>
                <a:cxn ang="cd2">
                  <a:pos x="l" y="vc"/>
                </a:cxn>
                <a:cxn ang="cd4">
                  <a:pos x="hc" y="b"/>
                </a:cxn>
                <a:cxn ang="0">
                  <a:pos x="r" y="vc"/>
                </a:cxn>
              </a:cxnLst>
              <a:rect l="l" t="t" r="r" b="b"/>
              <a:pathLst>
                <a:path w="689" h="704">
                  <a:moveTo>
                    <a:pt x="689" y="9"/>
                  </a:moveTo>
                  <a:cubicBezTo>
                    <a:pt x="689" y="7"/>
                    <a:pt x="686" y="0"/>
                    <a:pt x="678" y="0"/>
                  </a:cubicBezTo>
                  <a:cubicBezTo>
                    <a:pt x="675" y="0"/>
                    <a:pt x="673" y="0"/>
                    <a:pt x="662" y="11"/>
                  </a:cubicBezTo>
                  <a:lnTo>
                    <a:pt x="596" y="86"/>
                  </a:lnTo>
                  <a:cubicBezTo>
                    <a:pt x="587" y="73"/>
                    <a:pt x="541" y="0"/>
                    <a:pt x="433" y="0"/>
                  </a:cubicBezTo>
                  <a:cubicBezTo>
                    <a:pt x="218" y="0"/>
                    <a:pt x="0" y="213"/>
                    <a:pt x="0" y="440"/>
                  </a:cubicBezTo>
                  <a:cubicBezTo>
                    <a:pt x="0" y="594"/>
                    <a:pt x="108" y="704"/>
                    <a:pt x="264" y="704"/>
                  </a:cubicBezTo>
                  <a:cubicBezTo>
                    <a:pt x="308" y="704"/>
                    <a:pt x="352" y="695"/>
                    <a:pt x="385" y="682"/>
                  </a:cubicBezTo>
                  <a:cubicBezTo>
                    <a:pt x="433" y="662"/>
                    <a:pt x="453" y="642"/>
                    <a:pt x="471" y="623"/>
                  </a:cubicBezTo>
                  <a:cubicBezTo>
                    <a:pt x="480" y="647"/>
                    <a:pt x="504" y="682"/>
                    <a:pt x="515" y="682"/>
                  </a:cubicBezTo>
                  <a:cubicBezTo>
                    <a:pt x="519" y="682"/>
                    <a:pt x="521" y="680"/>
                    <a:pt x="521" y="678"/>
                  </a:cubicBezTo>
                  <a:cubicBezTo>
                    <a:pt x="524" y="678"/>
                    <a:pt x="532" y="640"/>
                    <a:pt x="537" y="620"/>
                  </a:cubicBezTo>
                  <a:lnTo>
                    <a:pt x="557" y="546"/>
                  </a:lnTo>
                  <a:cubicBezTo>
                    <a:pt x="559" y="528"/>
                    <a:pt x="565" y="513"/>
                    <a:pt x="568" y="495"/>
                  </a:cubicBezTo>
                  <a:cubicBezTo>
                    <a:pt x="579" y="451"/>
                    <a:pt x="581" y="449"/>
                    <a:pt x="636" y="449"/>
                  </a:cubicBezTo>
                  <a:cubicBezTo>
                    <a:pt x="640" y="449"/>
                    <a:pt x="651" y="449"/>
                    <a:pt x="651" y="429"/>
                  </a:cubicBezTo>
                  <a:cubicBezTo>
                    <a:pt x="651" y="422"/>
                    <a:pt x="647" y="418"/>
                    <a:pt x="638" y="418"/>
                  </a:cubicBezTo>
                  <a:cubicBezTo>
                    <a:pt x="616" y="418"/>
                    <a:pt x="559" y="422"/>
                    <a:pt x="537" y="422"/>
                  </a:cubicBezTo>
                  <a:cubicBezTo>
                    <a:pt x="506" y="422"/>
                    <a:pt x="431" y="418"/>
                    <a:pt x="400" y="418"/>
                  </a:cubicBezTo>
                  <a:cubicBezTo>
                    <a:pt x="392" y="418"/>
                    <a:pt x="381" y="418"/>
                    <a:pt x="381" y="438"/>
                  </a:cubicBezTo>
                  <a:cubicBezTo>
                    <a:pt x="381" y="449"/>
                    <a:pt x="387" y="449"/>
                    <a:pt x="409" y="449"/>
                  </a:cubicBezTo>
                  <a:cubicBezTo>
                    <a:pt x="409" y="449"/>
                    <a:pt x="438" y="449"/>
                    <a:pt x="460" y="451"/>
                  </a:cubicBezTo>
                  <a:cubicBezTo>
                    <a:pt x="486" y="453"/>
                    <a:pt x="491" y="458"/>
                    <a:pt x="491" y="469"/>
                  </a:cubicBezTo>
                  <a:cubicBezTo>
                    <a:pt x="491" y="477"/>
                    <a:pt x="480" y="521"/>
                    <a:pt x="471" y="557"/>
                  </a:cubicBezTo>
                  <a:cubicBezTo>
                    <a:pt x="442" y="664"/>
                    <a:pt x="317" y="675"/>
                    <a:pt x="284" y="675"/>
                  </a:cubicBezTo>
                  <a:cubicBezTo>
                    <a:pt x="189" y="675"/>
                    <a:pt x="88" y="620"/>
                    <a:pt x="88" y="471"/>
                  </a:cubicBezTo>
                  <a:cubicBezTo>
                    <a:pt x="88" y="442"/>
                    <a:pt x="99" y="282"/>
                    <a:pt x="200" y="156"/>
                  </a:cubicBezTo>
                  <a:cubicBezTo>
                    <a:pt x="253" y="90"/>
                    <a:pt x="345" y="31"/>
                    <a:pt x="442" y="31"/>
                  </a:cubicBezTo>
                  <a:cubicBezTo>
                    <a:pt x="541" y="31"/>
                    <a:pt x="598" y="106"/>
                    <a:pt x="598" y="218"/>
                  </a:cubicBezTo>
                  <a:cubicBezTo>
                    <a:pt x="598" y="255"/>
                    <a:pt x="596" y="257"/>
                    <a:pt x="596" y="266"/>
                  </a:cubicBezTo>
                  <a:cubicBezTo>
                    <a:pt x="596" y="277"/>
                    <a:pt x="605" y="277"/>
                    <a:pt x="609" y="277"/>
                  </a:cubicBezTo>
                  <a:cubicBezTo>
                    <a:pt x="623" y="277"/>
                    <a:pt x="623" y="275"/>
                    <a:pt x="627" y="257"/>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3" name="Freeform 22">
              <a:extLst>
                <a:ext uri="{FF2B5EF4-FFF2-40B4-BE49-F238E27FC236}">
                  <a16:creationId xmlns:a16="http://schemas.microsoft.com/office/drawing/2014/main" id="{2B61D8EA-C7DC-A24E-84C4-B2CAA3F9213C}"/>
                </a:ext>
              </a:extLst>
            </p:cNvPr>
            <p:cNvSpPr/>
            <p:nvPr/>
          </p:nvSpPr>
          <p:spPr>
            <a:xfrm>
              <a:off x="6373080"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4"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4" name="Freeform 23">
              <a:extLst>
                <a:ext uri="{FF2B5EF4-FFF2-40B4-BE49-F238E27FC236}">
                  <a16:creationId xmlns:a16="http://schemas.microsoft.com/office/drawing/2014/main" id="{98589F0E-954C-C44E-8FFF-80E85F2595E7}"/>
                </a:ext>
              </a:extLst>
            </p:cNvPr>
            <p:cNvSpPr/>
            <p:nvPr/>
          </p:nvSpPr>
          <p:spPr>
            <a:xfrm>
              <a:off x="6526800" y="1937519"/>
              <a:ext cx="14760" cy="348120"/>
            </a:xfrm>
            <a:custGeom>
              <a:avLst/>
              <a:gdLst/>
              <a:ahLst/>
              <a:cxnLst>
                <a:cxn ang="3cd4">
                  <a:pos x="hc" y="t"/>
                </a:cxn>
                <a:cxn ang="cd2">
                  <a:pos x="l" y="vc"/>
                </a:cxn>
                <a:cxn ang="cd4">
                  <a:pos x="hc" y="b"/>
                </a:cxn>
                <a:cxn ang="0">
                  <a:pos x="r" y="vc"/>
                </a:cxn>
              </a:cxnLst>
              <a:rect l="l" t="t" r="r" b="b"/>
              <a:pathLst>
                <a:path w="42" h="968">
                  <a:moveTo>
                    <a:pt x="42" y="35"/>
                  </a:moveTo>
                  <a:cubicBezTo>
                    <a:pt x="42" y="18"/>
                    <a:pt x="42" y="0"/>
                    <a:pt x="20" y="0"/>
                  </a:cubicBezTo>
                  <a:cubicBezTo>
                    <a:pt x="0" y="0"/>
                    <a:pt x="0" y="18"/>
                    <a:pt x="0" y="35"/>
                  </a:cubicBezTo>
                  <a:lnTo>
                    <a:pt x="0" y="933"/>
                  </a:lnTo>
                  <a:cubicBezTo>
                    <a:pt x="0" y="950"/>
                    <a:pt x="0" y="968"/>
                    <a:pt x="20" y="968"/>
                  </a:cubicBezTo>
                  <a:cubicBezTo>
                    <a:pt x="42" y="968"/>
                    <a:pt x="42" y="950"/>
                    <a:pt x="42" y="933"/>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5" name="Freeform 24">
              <a:extLst>
                <a:ext uri="{FF2B5EF4-FFF2-40B4-BE49-F238E27FC236}">
                  <a16:creationId xmlns:a16="http://schemas.microsoft.com/office/drawing/2014/main" id="{778DDF21-C4C4-134B-B1CC-0CFA4750C36C}"/>
                </a:ext>
              </a:extLst>
            </p:cNvPr>
            <p:cNvSpPr/>
            <p:nvPr/>
          </p:nvSpPr>
          <p:spPr>
            <a:xfrm>
              <a:off x="660024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6" name="Freeform 25">
              <a:extLst>
                <a:ext uri="{FF2B5EF4-FFF2-40B4-BE49-F238E27FC236}">
                  <a16:creationId xmlns:a16="http://schemas.microsoft.com/office/drawing/2014/main" id="{B6C90F5C-3C4C-B242-9226-93642EF70C77}"/>
                </a:ext>
              </a:extLst>
            </p:cNvPr>
            <p:cNvSpPr/>
            <p:nvPr/>
          </p:nvSpPr>
          <p:spPr>
            <a:xfrm>
              <a:off x="6754679" y="2098440"/>
              <a:ext cx="82800" cy="154800"/>
            </a:xfrm>
            <a:custGeom>
              <a:avLst/>
              <a:gdLst/>
              <a:ahLst/>
              <a:cxnLst>
                <a:cxn ang="3cd4">
                  <a:pos x="hc" y="t"/>
                </a:cxn>
                <a:cxn ang="cd2">
                  <a:pos x="l" y="vc"/>
                </a:cxn>
                <a:cxn ang="cd4">
                  <a:pos x="hc" y="b"/>
                </a:cxn>
                <a:cxn ang="0">
                  <a:pos x="r" y="vc"/>
                </a:cxn>
              </a:cxnLst>
              <a:rect l="l" t="t" r="r" b="b"/>
              <a:pathLst>
                <a:path w="231" h="431">
                  <a:moveTo>
                    <a:pt x="139" y="156"/>
                  </a:moveTo>
                  <a:lnTo>
                    <a:pt x="209" y="156"/>
                  </a:lnTo>
                  <a:cubicBezTo>
                    <a:pt x="222" y="156"/>
                    <a:pt x="231" y="156"/>
                    <a:pt x="231" y="141"/>
                  </a:cubicBezTo>
                  <a:cubicBezTo>
                    <a:pt x="231" y="132"/>
                    <a:pt x="222" y="132"/>
                    <a:pt x="211" y="132"/>
                  </a:cubicBezTo>
                  <a:lnTo>
                    <a:pt x="145" y="132"/>
                  </a:lnTo>
                  <a:lnTo>
                    <a:pt x="172" y="31"/>
                  </a:lnTo>
                  <a:cubicBezTo>
                    <a:pt x="172" y="29"/>
                    <a:pt x="174" y="24"/>
                    <a:pt x="174" y="22"/>
                  </a:cubicBezTo>
                  <a:cubicBezTo>
                    <a:pt x="174" y="9"/>
                    <a:pt x="163" y="0"/>
                    <a:pt x="150" y="0"/>
                  </a:cubicBezTo>
                  <a:cubicBezTo>
                    <a:pt x="132" y="0"/>
                    <a:pt x="123" y="11"/>
                    <a:pt x="117" y="29"/>
                  </a:cubicBezTo>
                  <a:cubicBezTo>
                    <a:pt x="112" y="46"/>
                    <a:pt x="121" y="13"/>
                    <a:pt x="92" y="132"/>
                  </a:cubicBezTo>
                  <a:lnTo>
                    <a:pt x="22" y="132"/>
                  </a:lnTo>
                  <a:cubicBezTo>
                    <a:pt x="9" y="132"/>
                    <a:pt x="0" y="132"/>
                    <a:pt x="0" y="147"/>
                  </a:cubicBezTo>
                  <a:cubicBezTo>
                    <a:pt x="0" y="156"/>
                    <a:pt x="9" y="156"/>
                    <a:pt x="20" y="156"/>
                  </a:cubicBezTo>
                  <a:lnTo>
                    <a:pt x="86" y="156"/>
                  </a:lnTo>
                  <a:lnTo>
                    <a:pt x="46" y="317"/>
                  </a:lnTo>
                  <a:cubicBezTo>
                    <a:pt x="42" y="334"/>
                    <a:pt x="35" y="359"/>
                    <a:pt x="35" y="367"/>
                  </a:cubicBezTo>
                  <a:cubicBezTo>
                    <a:pt x="35" y="407"/>
                    <a:pt x="68" y="431"/>
                    <a:pt x="108" y="431"/>
                  </a:cubicBezTo>
                  <a:cubicBezTo>
                    <a:pt x="185" y="431"/>
                    <a:pt x="227" y="337"/>
                    <a:pt x="227" y="328"/>
                  </a:cubicBezTo>
                  <a:cubicBezTo>
                    <a:pt x="227" y="319"/>
                    <a:pt x="218" y="319"/>
                    <a:pt x="216" y="319"/>
                  </a:cubicBezTo>
                  <a:cubicBezTo>
                    <a:pt x="207" y="319"/>
                    <a:pt x="207" y="321"/>
                    <a:pt x="202" y="332"/>
                  </a:cubicBezTo>
                  <a:cubicBezTo>
                    <a:pt x="183" y="374"/>
                    <a:pt x="147" y="414"/>
                    <a:pt x="110" y="414"/>
                  </a:cubicBezTo>
                  <a:cubicBezTo>
                    <a:pt x="95" y="414"/>
                    <a:pt x="86" y="405"/>
                    <a:pt x="86" y="378"/>
                  </a:cubicBezTo>
                  <a:cubicBezTo>
                    <a:pt x="86" y="372"/>
                    <a:pt x="88" y="359"/>
                    <a:pt x="90" y="352"/>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7" name="Freeform 26">
              <a:extLst>
                <a:ext uri="{FF2B5EF4-FFF2-40B4-BE49-F238E27FC236}">
                  <a16:creationId xmlns:a16="http://schemas.microsoft.com/office/drawing/2014/main" id="{EBB0330B-0A61-7F49-B529-6FC041246099}"/>
                </a:ext>
              </a:extLst>
            </p:cNvPr>
            <p:cNvSpPr/>
            <p:nvPr/>
          </p:nvSpPr>
          <p:spPr>
            <a:xfrm>
              <a:off x="6982920" y="2070720"/>
              <a:ext cx="231840" cy="82080"/>
            </a:xfrm>
            <a:custGeom>
              <a:avLst/>
              <a:gdLst/>
              <a:ahLst/>
              <a:cxnLst>
                <a:cxn ang="3cd4">
                  <a:pos x="hc" y="t"/>
                </a:cxn>
                <a:cxn ang="cd2">
                  <a:pos x="l" y="vc"/>
                </a:cxn>
                <a:cxn ang="cd4">
                  <a:pos x="hc" y="b"/>
                </a:cxn>
                <a:cxn ang="0">
                  <a:pos x="r" y="vc"/>
                </a:cxn>
              </a:cxnLst>
              <a:rect l="l" t="t" r="r" b="b"/>
              <a:pathLst>
                <a:path w="645" h="229">
                  <a:moveTo>
                    <a:pt x="612" y="40"/>
                  </a:moveTo>
                  <a:cubicBezTo>
                    <a:pt x="627" y="40"/>
                    <a:pt x="645" y="40"/>
                    <a:pt x="645" y="20"/>
                  </a:cubicBezTo>
                  <a:cubicBezTo>
                    <a:pt x="645" y="0"/>
                    <a:pt x="627" y="0"/>
                    <a:pt x="614" y="0"/>
                  </a:cubicBezTo>
                  <a:lnTo>
                    <a:pt x="33" y="0"/>
                  </a:lnTo>
                  <a:cubicBezTo>
                    <a:pt x="18" y="0"/>
                    <a:pt x="0" y="0"/>
                    <a:pt x="0" y="20"/>
                  </a:cubicBezTo>
                  <a:cubicBezTo>
                    <a:pt x="0" y="40"/>
                    <a:pt x="18" y="40"/>
                    <a:pt x="33" y="40"/>
                  </a:cubicBezTo>
                  <a:close/>
                  <a:moveTo>
                    <a:pt x="614" y="229"/>
                  </a:moveTo>
                  <a:cubicBezTo>
                    <a:pt x="627" y="229"/>
                    <a:pt x="645" y="229"/>
                    <a:pt x="645" y="209"/>
                  </a:cubicBezTo>
                  <a:cubicBezTo>
                    <a:pt x="645" y="189"/>
                    <a:pt x="627" y="189"/>
                    <a:pt x="612" y="189"/>
                  </a:cubicBezTo>
                  <a:lnTo>
                    <a:pt x="33" y="189"/>
                  </a:lnTo>
                  <a:cubicBezTo>
                    <a:pt x="18" y="189"/>
                    <a:pt x="0" y="189"/>
                    <a:pt x="0" y="209"/>
                  </a:cubicBezTo>
                  <a:cubicBezTo>
                    <a:pt x="0" y="229"/>
                    <a:pt x="18" y="229"/>
                    <a:pt x="33" y="229"/>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8" name="Freeform 27">
              <a:extLst>
                <a:ext uri="{FF2B5EF4-FFF2-40B4-BE49-F238E27FC236}">
                  <a16:creationId xmlns:a16="http://schemas.microsoft.com/office/drawing/2014/main" id="{3D5AA74F-F06C-E142-AD87-96A9EB222A10}"/>
                </a:ext>
              </a:extLst>
            </p:cNvPr>
            <p:cNvSpPr/>
            <p:nvPr/>
          </p:nvSpPr>
          <p:spPr>
            <a:xfrm>
              <a:off x="7347960" y="2044440"/>
              <a:ext cx="128880" cy="158040"/>
            </a:xfrm>
            <a:custGeom>
              <a:avLst/>
              <a:gdLst/>
              <a:ahLst/>
              <a:cxnLst>
                <a:cxn ang="3cd4">
                  <a:pos x="hc" y="t"/>
                </a:cxn>
                <a:cxn ang="cd2">
                  <a:pos x="l" y="vc"/>
                </a:cxn>
                <a:cxn ang="cd4">
                  <a:pos x="hc" y="b"/>
                </a:cxn>
                <a:cxn ang="0">
                  <a:pos x="r" y="vc"/>
                </a:cxn>
              </a:cxnLst>
              <a:rect l="l" t="t" r="r" b="b"/>
              <a:pathLst>
                <a:path w="359" h="440">
                  <a:moveTo>
                    <a:pt x="330" y="66"/>
                  </a:moveTo>
                  <a:cubicBezTo>
                    <a:pt x="301" y="66"/>
                    <a:pt x="284" y="88"/>
                    <a:pt x="284" y="110"/>
                  </a:cubicBezTo>
                  <a:cubicBezTo>
                    <a:pt x="284" y="123"/>
                    <a:pt x="293" y="139"/>
                    <a:pt x="312" y="139"/>
                  </a:cubicBezTo>
                  <a:cubicBezTo>
                    <a:pt x="334" y="139"/>
                    <a:pt x="359" y="121"/>
                    <a:pt x="359" y="84"/>
                  </a:cubicBezTo>
                  <a:cubicBezTo>
                    <a:pt x="359" y="40"/>
                    <a:pt x="317" y="0"/>
                    <a:pt x="242" y="0"/>
                  </a:cubicBezTo>
                  <a:cubicBezTo>
                    <a:pt x="114" y="0"/>
                    <a:pt x="77" y="99"/>
                    <a:pt x="77" y="141"/>
                  </a:cubicBezTo>
                  <a:cubicBezTo>
                    <a:pt x="77" y="218"/>
                    <a:pt x="150" y="233"/>
                    <a:pt x="178" y="238"/>
                  </a:cubicBezTo>
                  <a:cubicBezTo>
                    <a:pt x="229" y="249"/>
                    <a:pt x="279" y="257"/>
                    <a:pt x="279" y="312"/>
                  </a:cubicBezTo>
                  <a:cubicBezTo>
                    <a:pt x="279" y="337"/>
                    <a:pt x="257" y="418"/>
                    <a:pt x="141" y="418"/>
                  </a:cubicBezTo>
                  <a:cubicBezTo>
                    <a:pt x="125" y="418"/>
                    <a:pt x="51" y="418"/>
                    <a:pt x="29" y="367"/>
                  </a:cubicBezTo>
                  <a:cubicBezTo>
                    <a:pt x="66" y="372"/>
                    <a:pt x="90" y="343"/>
                    <a:pt x="90" y="315"/>
                  </a:cubicBezTo>
                  <a:cubicBezTo>
                    <a:pt x="90" y="293"/>
                    <a:pt x="75" y="282"/>
                    <a:pt x="55" y="282"/>
                  </a:cubicBezTo>
                  <a:cubicBezTo>
                    <a:pt x="29" y="282"/>
                    <a:pt x="0" y="301"/>
                    <a:pt x="0" y="345"/>
                  </a:cubicBezTo>
                  <a:cubicBezTo>
                    <a:pt x="0" y="400"/>
                    <a:pt x="55" y="440"/>
                    <a:pt x="139" y="440"/>
                  </a:cubicBezTo>
                  <a:cubicBezTo>
                    <a:pt x="297" y="440"/>
                    <a:pt x="334" y="323"/>
                    <a:pt x="334" y="279"/>
                  </a:cubicBezTo>
                  <a:cubicBezTo>
                    <a:pt x="334" y="244"/>
                    <a:pt x="317" y="220"/>
                    <a:pt x="304" y="207"/>
                  </a:cubicBezTo>
                  <a:cubicBezTo>
                    <a:pt x="277" y="180"/>
                    <a:pt x="251" y="176"/>
                    <a:pt x="207" y="167"/>
                  </a:cubicBezTo>
                  <a:cubicBezTo>
                    <a:pt x="172" y="158"/>
                    <a:pt x="134" y="152"/>
                    <a:pt x="134" y="108"/>
                  </a:cubicBezTo>
                  <a:cubicBezTo>
                    <a:pt x="134" y="81"/>
                    <a:pt x="156" y="22"/>
                    <a:pt x="242" y="22"/>
                  </a:cubicBezTo>
                  <a:cubicBezTo>
                    <a:pt x="266" y="22"/>
                    <a:pt x="315" y="29"/>
                    <a:pt x="330" y="66"/>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29" name="Freeform 28">
              <a:extLst>
                <a:ext uri="{FF2B5EF4-FFF2-40B4-BE49-F238E27FC236}">
                  <a16:creationId xmlns:a16="http://schemas.microsoft.com/office/drawing/2014/main" id="{53BA2D16-6B38-9749-958E-476A14E1B58E}"/>
                </a:ext>
              </a:extLst>
            </p:cNvPr>
            <p:cNvSpPr/>
            <p:nvPr/>
          </p:nvSpPr>
          <p:spPr>
            <a:xfrm>
              <a:off x="7499880" y="1937519"/>
              <a:ext cx="47880" cy="348120"/>
            </a:xfrm>
            <a:custGeom>
              <a:avLst/>
              <a:gdLst/>
              <a:ahLst/>
              <a:cxnLst>
                <a:cxn ang="3cd4">
                  <a:pos x="hc" y="t"/>
                </a:cxn>
                <a:cxn ang="cd2">
                  <a:pos x="l" y="vc"/>
                </a:cxn>
                <a:cxn ang="cd4">
                  <a:pos x="hc" y="b"/>
                </a:cxn>
                <a:cxn ang="0">
                  <a:pos x="r" y="vc"/>
                </a:cxn>
              </a:cxnLst>
              <a:rect l="l" t="t" r="r" b="b"/>
              <a:pathLst>
                <a:path w="134" h="968">
                  <a:moveTo>
                    <a:pt x="134" y="0"/>
                  </a:moveTo>
                  <a:lnTo>
                    <a:pt x="0" y="0"/>
                  </a:lnTo>
                  <a:lnTo>
                    <a:pt x="0" y="40"/>
                  </a:lnTo>
                  <a:lnTo>
                    <a:pt x="95" y="40"/>
                  </a:lnTo>
                  <a:lnTo>
                    <a:pt x="95" y="931"/>
                  </a:lnTo>
                  <a:lnTo>
                    <a:pt x="0" y="931"/>
                  </a:lnTo>
                  <a:lnTo>
                    <a:pt x="0" y="968"/>
                  </a:lnTo>
                  <a:lnTo>
                    <a:pt x="134" y="968"/>
                  </a:ln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0" name="Freeform 29">
            <a:extLst>
              <a:ext uri="{FF2B5EF4-FFF2-40B4-BE49-F238E27FC236}">
                <a16:creationId xmlns:a16="http://schemas.microsoft.com/office/drawing/2014/main" id="{CA6E85C9-3E9B-E84E-9DFF-121594F9E1F3}"/>
              </a:ext>
            </a:extLst>
          </p:cNvPr>
          <p:cNvSpPr/>
          <p:nvPr/>
        </p:nvSpPr>
        <p:spPr>
          <a:xfrm>
            <a:off x="1280159" y="2743199"/>
            <a:ext cx="7863840" cy="822960"/>
          </a:xfrm>
          <a:custGeom>
            <a:avLst>
              <a:gd name="f0" fmla="val 8280"/>
              <a:gd name="f1" fmla="val -1106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400">
                <a:latin typeface="Liberation Sans" pitchFamily="18"/>
                <a:ea typeface="Noto Sans CJK SC Regular" pitchFamily="2"/>
                <a:cs typeface="FreeSans" pitchFamily="2"/>
              </a:rPr>
              <a:t>Value of a state == expected return from that state</a:t>
            </a:r>
          </a:p>
          <a:p>
            <a:pPr algn="ctr" hangingPunct="0"/>
            <a:r>
              <a:rPr lang="en-US" sz="2400">
                <a:latin typeface="Liberation Sans" pitchFamily="18"/>
                <a:ea typeface="Noto Sans CJK SC Regular" pitchFamily="2"/>
                <a:cs typeface="FreeSans" pitchFamily="2"/>
              </a:rPr>
              <a:t>                if agent follows policy</a:t>
            </a:r>
          </a:p>
        </p:txBody>
      </p:sp>
      <p:grpSp>
        <p:nvGrpSpPr>
          <p:cNvPr id="31" name="Group 30" descr="22§display§\pi§svg§600§FALSE" title="TexMaths">
            <a:extLst>
              <a:ext uri="{FF2B5EF4-FFF2-40B4-BE49-F238E27FC236}">
                <a16:creationId xmlns:a16="http://schemas.microsoft.com/office/drawing/2014/main" id="{FDD0DC55-8847-DB47-92BD-E157910C3CC1}"/>
              </a:ext>
            </a:extLst>
          </p:cNvPr>
          <p:cNvGrpSpPr/>
          <p:nvPr/>
        </p:nvGrpSpPr>
        <p:grpSpPr>
          <a:xfrm>
            <a:off x="7423560" y="3269160"/>
            <a:ext cx="210240" cy="154080"/>
            <a:chOff x="7423560" y="3269160"/>
            <a:chExt cx="210240" cy="154080"/>
          </a:xfrm>
        </p:grpSpPr>
        <p:sp>
          <p:nvSpPr>
            <p:cNvPr id="32" name="Freeform 31">
              <a:extLst>
                <a:ext uri="{FF2B5EF4-FFF2-40B4-BE49-F238E27FC236}">
                  <a16:creationId xmlns:a16="http://schemas.microsoft.com/office/drawing/2014/main" id="{7CE0FD2F-CD03-4145-8F9A-A803905B9F44}"/>
                </a:ext>
              </a:extLst>
            </p:cNvPr>
            <p:cNvSpPr/>
            <p:nvPr/>
          </p:nvSpPr>
          <p:spPr>
            <a:xfrm>
              <a:off x="7423560" y="3269880"/>
              <a:ext cx="210240" cy="149400"/>
            </a:xfrm>
            <a:custGeom>
              <a:avLst/>
              <a:gdLst/>
              <a:ahLst/>
              <a:cxnLst>
                <a:cxn ang="3cd4">
                  <a:pos x="hc" y="t"/>
                </a:cxn>
                <a:cxn ang="cd2">
                  <a:pos x="l" y="vc"/>
                </a:cxn>
                <a:cxn ang="cd4">
                  <a:pos x="hc" y="b"/>
                </a:cxn>
                <a:cxn ang="0">
                  <a:pos x="r" y="vc"/>
                </a:cxn>
              </a:cxnLst>
              <a:rect l="l" t="t" r="r" b="b"/>
              <a:pathLst>
                <a:path w="585" h="416">
                  <a:moveTo>
                    <a:pt x="293" y="416"/>
                  </a:moveTo>
                  <a:lnTo>
                    <a:pt x="0" y="416"/>
                  </a:lnTo>
                  <a:lnTo>
                    <a:pt x="0" y="0"/>
                  </a:lnTo>
                  <a:lnTo>
                    <a:pt x="585" y="0"/>
                  </a:lnTo>
                  <a:lnTo>
                    <a:pt x="585" y="416"/>
                  </a:lnTo>
                  <a:close/>
                </a:path>
              </a:pathLst>
            </a:custGeom>
            <a:solidFill>
              <a:srgbClr val="FFFFFF"/>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sp>
          <p:nvSpPr>
            <p:cNvPr id="33" name="Freeform 32">
              <a:extLst>
                <a:ext uri="{FF2B5EF4-FFF2-40B4-BE49-F238E27FC236}">
                  <a16:creationId xmlns:a16="http://schemas.microsoft.com/office/drawing/2014/main" id="{6D3C196A-5610-6649-A624-A4AEAA53DBC2}"/>
                </a:ext>
              </a:extLst>
            </p:cNvPr>
            <p:cNvSpPr/>
            <p:nvPr/>
          </p:nvSpPr>
          <p:spPr>
            <a:xfrm>
              <a:off x="7432920" y="3269160"/>
              <a:ext cx="187920" cy="154080"/>
            </a:xfrm>
            <a:custGeom>
              <a:avLst/>
              <a:gdLst/>
              <a:ahLst/>
              <a:cxnLst>
                <a:cxn ang="3cd4">
                  <a:pos x="hc" y="t"/>
                </a:cxn>
                <a:cxn ang="cd2">
                  <a:pos x="l" y="vc"/>
                </a:cxn>
                <a:cxn ang="cd4">
                  <a:pos x="hc" y="b"/>
                </a:cxn>
                <a:cxn ang="0">
                  <a:pos x="r" y="vc"/>
                </a:cxn>
              </a:cxnLst>
              <a:rect l="l" t="t" r="r" b="b"/>
              <a:pathLst>
                <a:path w="523" h="429">
                  <a:moveTo>
                    <a:pt x="231" y="57"/>
                  </a:moveTo>
                  <a:lnTo>
                    <a:pt x="341" y="57"/>
                  </a:lnTo>
                  <a:cubicBezTo>
                    <a:pt x="308" y="200"/>
                    <a:pt x="299" y="242"/>
                    <a:pt x="299" y="308"/>
                  </a:cubicBezTo>
                  <a:cubicBezTo>
                    <a:pt x="299" y="321"/>
                    <a:pt x="299" y="348"/>
                    <a:pt x="308" y="381"/>
                  </a:cubicBezTo>
                  <a:cubicBezTo>
                    <a:pt x="317" y="425"/>
                    <a:pt x="328" y="429"/>
                    <a:pt x="343" y="429"/>
                  </a:cubicBezTo>
                  <a:cubicBezTo>
                    <a:pt x="363" y="429"/>
                    <a:pt x="383" y="411"/>
                    <a:pt x="383" y="392"/>
                  </a:cubicBezTo>
                  <a:cubicBezTo>
                    <a:pt x="383" y="387"/>
                    <a:pt x="383" y="385"/>
                    <a:pt x="376" y="372"/>
                  </a:cubicBezTo>
                  <a:cubicBezTo>
                    <a:pt x="347" y="301"/>
                    <a:pt x="347" y="238"/>
                    <a:pt x="347" y="211"/>
                  </a:cubicBezTo>
                  <a:cubicBezTo>
                    <a:pt x="347" y="158"/>
                    <a:pt x="354" y="108"/>
                    <a:pt x="365" y="57"/>
                  </a:cubicBezTo>
                  <a:lnTo>
                    <a:pt x="477" y="57"/>
                  </a:lnTo>
                  <a:cubicBezTo>
                    <a:pt x="488" y="57"/>
                    <a:pt x="523" y="57"/>
                    <a:pt x="523" y="24"/>
                  </a:cubicBezTo>
                  <a:cubicBezTo>
                    <a:pt x="523" y="0"/>
                    <a:pt x="504" y="0"/>
                    <a:pt x="486" y="0"/>
                  </a:cubicBezTo>
                  <a:lnTo>
                    <a:pt x="161" y="0"/>
                  </a:lnTo>
                  <a:cubicBezTo>
                    <a:pt x="139" y="0"/>
                    <a:pt x="101" y="0"/>
                    <a:pt x="59" y="46"/>
                  </a:cubicBezTo>
                  <a:cubicBezTo>
                    <a:pt x="24" y="84"/>
                    <a:pt x="0" y="128"/>
                    <a:pt x="0" y="132"/>
                  </a:cubicBezTo>
                  <a:cubicBezTo>
                    <a:pt x="0" y="134"/>
                    <a:pt x="0" y="143"/>
                    <a:pt x="11" y="143"/>
                  </a:cubicBezTo>
                  <a:cubicBezTo>
                    <a:pt x="20" y="143"/>
                    <a:pt x="22" y="139"/>
                    <a:pt x="26" y="132"/>
                  </a:cubicBezTo>
                  <a:cubicBezTo>
                    <a:pt x="75" y="57"/>
                    <a:pt x="132" y="57"/>
                    <a:pt x="150" y="57"/>
                  </a:cubicBezTo>
                  <a:lnTo>
                    <a:pt x="207" y="57"/>
                  </a:lnTo>
                  <a:cubicBezTo>
                    <a:pt x="174" y="174"/>
                    <a:pt x="123" y="290"/>
                    <a:pt x="81" y="381"/>
                  </a:cubicBezTo>
                  <a:cubicBezTo>
                    <a:pt x="75" y="394"/>
                    <a:pt x="75" y="396"/>
                    <a:pt x="75" y="403"/>
                  </a:cubicBezTo>
                  <a:cubicBezTo>
                    <a:pt x="75" y="422"/>
                    <a:pt x="90" y="429"/>
                    <a:pt x="101" y="429"/>
                  </a:cubicBezTo>
                  <a:cubicBezTo>
                    <a:pt x="132" y="429"/>
                    <a:pt x="139" y="403"/>
                    <a:pt x="150" y="365"/>
                  </a:cubicBezTo>
                  <a:cubicBezTo>
                    <a:pt x="165" y="321"/>
                    <a:pt x="165" y="319"/>
                    <a:pt x="176" y="271"/>
                  </a:cubicBezTo>
                  <a:close/>
                </a:path>
              </a:pathLst>
            </a:custGeom>
            <a:solidFill>
              <a:srgbClr val="000000"/>
            </a:solidFill>
            <a:ln>
              <a:noFill/>
              <a:prstDash val="solid"/>
            </a:ln>
          </p:spPr>
          <p:txBody>
            <a:bodyPr wrap="none" lIns="90000" tIns="45000" rIns="90000" bIns="45000" anchorCtr="0" compatLnSpc="0"/>
            <a:lstStyle/>
            <a:p>
              <a:pPr hangingPunct="0"/>
              <a:endParaRPr lang="en-US">
                <a:latin typeface="Liberation Sans" pitchFamily="18"/>
                <a:ea typeface="Noto Sans CJK SC Regular" pitchFamily="2"/>
                <a:cs typeface="FreeSans" pitchFamily="2"/>
              </a:endParaRPr>
            </a:p>
          </p:txBody>
        </p:sp>
      </p:grpSp>
      <p:sp>
        <p:nvSpPr>
          <p:cNvPr id="34" name="Freeform 33">
            <a:extLst>
              <a:ext uri="{FF2B5EF4-FFF2-40B4-BE49-F238E27FC236}">
                <a16:creationId xmlns:a16="http://schemas.microsoft.com/office/drawing/2014/main" id="{D6ECC38E-263E-DF4C-AAE1-F81DBA14B089}"/>
              </a:ext>
            </a:extLst>
          </p:cNvPr>
          <p:cNvSpPr/>
          <p:nvPr/>
        </p:nvSpPr>
        <p:spPr>
          <a:xfrm>
            <a:off x="1737000" y="4023361"/>
            <a:ext cx="6675480" cy="1280159"/>
          </a:xfrm>
          <a:custGeom>
            <a:avLst>
              <a:gd name="f0" fmla="val 6123"/>
              <a:gd name="f1" fmla="val 14203"/>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600">
                <a:latin typeface="Liberation Sans" pitchFamily="18"/>
                <a:ea typeface="Noto Sans CJK SC Regular" pitchFamily="2"/>
                <a:cs typeface="FreeSans" pitchFamily="2"/>
              </a:rPr>
              <a:t>But, how do we compute the value function?</a:t>
            </a:r>
          </a:p>
          <a:p>
            <a:pPr algn="ctr" hangingPunct="0"/>
            <a:r>
              <a:rPr lang="en-US" sz="2600">
                <a:latin typeface="Liberation Sans" pitchFamily="18"/>
                <a:ea typeface="Noto Sans CJK SC Regular" pitchFamily="2"/>
                <a:cs typeface="FreeSans" pitchFamily="2"/>
              </a:rPr>
              <a:t>(for a particular policy)</a:t>
            </a:r>
          </a:p>
        </p:txBody>
      </p:sp>
      <p:sp>
        <p:nvSpPr>
          <p:cNvPr id="35" name="TextBox 34">
            <a:extLst>
              <a:ext uri="{FF2B5EF4-FFF2-40B4-BE49-F238E27FC236}">
                <a16:creationId xmlns:a16="http://schemas.microsoft.com/office/drawing/2014/main" id="{B1E83E5F-B69E-C347-9C5D-9D649B312F26}"/>
              </a:ext>
            </a:extLst>
          </p:cNvPr>
          <p:cNvSpPr txBox="1"/>
          <p:nvPr/>
        </p:nvSpPr>
        <p:spPr>
          <a:xfrm>
            <a:off x="1676880" y="5669640"/>
            <a:ext cx="4389961" cy="1152516"/>
          </a:xfrm>
          <a:prstGeom prst="rect">
            <a:avLst/>
          </a:prstGeom>
          <a:noFill/>
          <a:ln>
            <a:noFill/>
          </a:ln>
        </p:spPr>
        <p:txBody>
          <a:bodyPr wrap="none" lIns="90000" tIns="45000" rIns="90000" bIns="45000" anchorCtr="0" compatLnSpc="0">
            <a:spAutoFit/>
          </a:bodyPr>
          <a:lstStyle/>
          <a:p>
            <a:pPr hangingPunct="0"/>
            <a:r>
              <a:rPr lang="en-US" sz="2400" u="sng" dirty="0">
                <a:latin typeface="Liberation Sans" pitchFamily="18"/>
                <a:ea typeface="Noto Sans CJK SC Regular" pitchFamily="2"/>
                <a:cs typeface="FreeSans" pitchFamily="2"/>
              </a:rPr>
              <a:t>Possible methods:</a:t>
            </a:r>
          </a:p>
          <a:p>
            <a:pPr hangingPunct="0"/>
            <a:r>
              <a:rPr lang="en-US" sz="2400" dirty="0">
                <a:latin typeface="Liberation Sans" pitchFamily="18"/>
                <a:ea typeface="Noto Sans CJK SC Regular" pitchFamily="2"/>
                <a:cs typeface="FreeSans" pitchFamily="2"/>
              </a:rPr>
              <a:t>	1. Monte Carlo methods</a:t>
            </a:r>
          </a:p>
          <a:p>
            <a:pPr hangingPunct="0"/>
            <a:endParaRPr lang="en-US" sz="2400" dirty="0">
              <a:latin typeface="Liberation Sans" pitchFamily="18"/>
              <a:ea typeface="Noto Sans CJK SC Regular" pitchFamily="2"/>
              <a:cs typeface="FreeSans" pitchFamily="2"/>
            </a:endParaRPr>
          </a:p>
        </p:txBody>
      </p:sp>
      <p:sp>
        <p:nvSpPr>
          <p:cNvPr id="38" name="Title 33">
            <a:extLst>
              <a:ext uri="{FF2B5EF4-FFF2-40B4-BE49-F238E27FC236}">
                <a16:creationId xmlns:a16="http://schemas.microsoft.com/office/drawing/2014/main" id="{A771170C-1ECB-A240-B40E-757BE67DE83F}"/>
              </a:ext>
            </a:extLst>
          </p:cNvPr>
          <p:cNvSpPr>
            <a:spLocks noGrp="1"/>
          </p:cNvSpPr>
          <p:nvPr>
            <p:ph type="title"/>
          </p:nvPr>
        </p:nvSpPr>
        <p:spPr>
          <a:xfrm>
            <a:off x="693043" y="402483"/>
            <a:ext cx="8694539" cy="805318"/>
          </a:xfrm>
        </p:spPr>
        <p:txBody>
          <a:bodyPr>
            <a:normAutofit/>
          </a:bodyPr>
          <a:lstStyle/>
          <a:p>
            <a:r>
              <a:rPr lang="en-US" dirty="0"/>
              <a:t>Recall: Value Function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he dance of policy and value (Policy Iteration)"/>
          <p:cNvSpPr txBox="1">
            <a:spLocks noGrp="1"/>
          </p:cNvSpPr>
          <p:nvPr>
            <p:ph type="title"/>
          </p:nvPr>
        </p:nvSpPr>
        <p:spPr>
          <a:xfrm>
            <a:off x="114452" y="-157493"/>
            <a:ext cx="9944112" cy="1673366"/>
          </a:xfrm>
          <a:prstGeom prst="rect">
            <a:avLst/>
          </a:prstGeom>
        </p:spPr>
        <p:txBody>
          <a:bodyPr/>
          <a:lstStyle/>
          <a:p>
            <a:r>
              <a:t>The dance of policy and value (Policy Iteration)</a:t>
            </a:r>
          </a:p>
        </p:txBody>
      </p:sp>
      <p:sp>
        <p:nvSpPr>
          <p:cNvPr id="282" name="Any policy evaluates to a unique value function (soon we will see how to learn it)…"/>
          <p:cNvSpPr txBox="1">
            <a:spLocks noGrp="1"/>
          </p:cNvSpPr>
          <p:nvPr>
            <p:ph type="body" sz="half" idx="1"/>
          </p:nvPr>
        </p:nvSpPr>
        <p:spPr>
          <a:xfrm>
            <a:off x="4490977" y="1763986"/>
            <a:ext cx="5415305" cy="5367822"/>
          </a:xfrm>
          <a:prstGeom prst="rect">
            <a:avLst/>
          </a:prstGeom>
        </p:spPr>
        <p:txBody>
          <a:bodyPr/>
          <a:lstStyle/>
          <a:p>
            <a:pPr marL="0" indent="0">
              <a:spcBef>
                <a:spcPts val="2315"/>
              </a:spcBef>
              <a:buNone/>
              <a:defRPr sz="1800"/>
            </a:pPr>
            <a:r>
              <a:rPr dirty="0"/>
              <a:t>Any policy evaluates to a unique value function (soon we will see how to learn it) </a:t>
            </a:r>
          </a:p>
          <a:p>
            <a:pPr marL="0" lvl="1" indent="489972">
              <a:spcBef>
                <a:spcPts val="1653"/>
              </a:spcBef>
              <a:buNone/>
              <a:defRPr sz="1800"/>
            </a:pPr>
            <a:r>
              <a:rPr dirty="0"/>
              <a:t>which can be </a:t>
            </a:r>
            <a:r>
              <a:rPr dirty="0" err="1"/>
              <a:t>greedified</a:t>
            </a:r>
            <a:r>
              <a:rPr dirty="0"/>
              <a:t> to produce a better policy</a:t>
            </a:r>
          </a:p>
          <a:p>
            <a:pPr marL="0" indent="0">
              <a:spcBef>
                <a:spcPts val="2315"/>
              </a:spcBef>
              <a:buNone/>
              <a:defRPr sz="1800"/>
            </a:pPr>
            <a:r>
              <a:rPr dirty="0"/>
              <a:t>That in turn evaluates to a value function </a:t>
            </a:r>
          </a:p>
          <a:p>
            <a:pPr marL="0" lvl="1" indent="489972">
              <a:spcBef>
                <a:spcPts val="1653"/>
              </a:spcBef>
              <a:buNone/>
              <a:defRPr sz="1800"/>
            </a:pPr>
            <a:r>
              <a:rPr dirty="0"/>
              <a:t>which can in turn be </a:t>
            </a:r>
            <a:r>
              <a:rPr dirty="0" err="1"/>
              <a:t>greedified</a:t>
            </a:r>
            <a:r>
              <a:rPr dirty="0"/>
              <a:t>…</a:t>
            </a:r>
          </a:p>
          <a:p>
            <a:pPr marL="0" indent="0">
              <a:spcBef>
                <a:spcPts val="2315"/>
              </a:spcBef>
              <a:buNone/>
              <a:defRPr sz="1800"/>
            </a:pPr>
            <a:r>
              <a:rPr dirty="0"/>
              <a:t>Each policy is </a:t>
            </a:r>
            <a:r>
              <a:rPr i="1" dirty="0">
                <a:solidFill>
                  <a:schemeClr val="accent5"/>
                </a:solidFill>
              </a:rPr>
              <a:t>strictly</a:t>
            </a:r>
            <a:r>
              <a:rPr dirty="0">
                <a:solidFill>
                  <a:schemeClr val="accent5"/>
                </a:solidFill>
              </a:rPr>
              <a:t> </a:t>
            </a:r>
            <a:r>
              <a:rPr i="1" dirty="0">
                <a:solidFill>
                  <a:schemeClr val="accent5"/>
                </a:solidFill>
              </a:rPr>
              <a:t>better</a:t>
            </a:r>
            <a:r>
              <a:rPr dirty="0"/>
              <a:t> than the previous, until </a:t>
            </a:r>
            <a:r>
              <a:rPr i="1" dirty="0">
                <a:solidFill>
                  <a:schemeClr val="accent5"/>
                </a:solidFill>
              </a:rPr>
              <a:t>eventually</a:t>
            </a:r>
            <a:r>
              <a:rPr i="1" dirty="0"/>
              <a:t> </a:t>
            </a:r>
            <a:r>
              <a:rPr i="1" dirty="0">
                <a:solidFill>
                  <a:schemeClr val="accent5"/>
                </a:solidFill>
              </a:rPr>
              <a:t>both are optimal</a:t>
            </a:r>
          </a:p>
          <a:p>
            <a:pPr marL="0" indent="0">
              <a:spcBef>
                <a:spcPts val="2315"/>
              </a:spcBef>
              <a:buNone/>
              <a:defRPr sz="1800"/>
            </a:pPr>
            <a:r>
              <a:rPr dirty="0"/>
              <a:t>There are </a:t>
            </a:r>
            <a:r>
              <a:rPr i="1" dirty="0">
                <a:solidFill>
                  <a:schemeClr val="accent5"/>
                </a:solidFill>
              </a:rPr>
              <a:t>no local optima</a:t>
            </a:r>
            <a:r>
              <a:rPr dirty="0">
                <a:solidFill>
                  <a:schemeClr val="accent5"/>
                </a:solidFill>
              </a:rPr>
              <a:t> </a:t>
            </a:r>
          </a:p>
          <a:p>
            <a:pPr marL="0" indent="0">
              <a:spcBef>
                <a:spcPts val="2315"/>
              </a:spcBef>
              <a:buNone/>
              <a:defRPr sz="1800"/>
            </a:pPr>
            <a:r>
              <a:rPr dirty="0"/>
              <a:t>The dance converges in a </a:t>
            </a:r>
            <a:r>
              <a:rPr dirty="0">
                <a:solidFill>
                  <a:schemeClr val="accent5"/>
                </a:solidFill>
              </a:rPr>
              <a:t>finite number of steps</a:t>
            </a:r>
            <a:r>
              <a:rPr dirty="0"/>
              <a:t>, usually very few</a:t>
            </a:r>
          </a:p>
        </p:txBody>
      </p:sp>
      <p:pic>
        <p:nvPicPr>
          <p:cNvPr id="283" name="Image" descr="Image"/>
          <p:cNvPicPr>
            <a:picLocks noChangeAspect="1"/>
          </p:cNvPicPr>
          <p:nvPr/>
        </p:nvPicPr>
        <p:blipFill>
          <a:blip r:embed="rId2"/>
          <a:stretch>
            <a:fillRect/>
          </a:stretch>
        </p:blipFill>
        <p:spPr>
          <a:xfrm>
            <a:off x="266385" y="1924940"/>
            <a:ext cx="4062547" cy="4744484"/>
          </a:xfrm>
          <a:prstGeom prst="rect">
            <a:avLst/>
          </a:prstGeom>
          <a:ln w="12700">
            <a:miter lim="400000"/>
          </a:ln>
        </p:spPr>
      </p:pic>
    </p:spTree>
    <p:extLst>
      <p:ext uri="{BB962C8B-B14F-4D97-AF65-F5344CB8AC3E}">
        <p14:creationId xmlns:p14="http://schemas.microsoft.com/office/powerpoint/2010/main" val="408668455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FCCDE-9156-A740-BDCD-7D2B20D4F237}"/>
              </a:ext>
            </a:extLst>
          </p:cNvPr>
          <p:cNvPicPr>
            <a:picLocks noChangeAspect="1"/>
          </p:cNvPicPr>
          <p:nvPr/>
        </p:nvPicPr>
        <p:blipFill>
          <a:blip r:embed="rId3">
            <a:lum/>
            <a:alphaModFix/>
          </a:blip>
          <a:srcRect/>
          <a:stretch>
            <a:fillRect/>
          </a:stretch>
        </p:blipFill>
        <p:spPr>
          <a:xfrm>
            <a:off x="1603272" y="2399430"/>
            <a:ext cx="6874081" cy="5008366"/>
          </a:xfrm>
          <a:prstGeom prst="rect">
            <a:avLst/>
          </a:prstGeom>
          <a:noFill/>
          <a:ln>
            <a:noFill/>
          </a:ln>
        </p:spPr>
      </p:pic>
      <p:pic>
        <p:nvPicPr>
          <p:cNvPr id="4" name="Picture 3">
            <a:extLst>
              <a:ext uri="{FF2B5EF4-FFF2-40B4-BE49-F238E27FC236}">
                <a16:creationId xmlns:a16="http://schemas.microsoft.com/office/drawing/2014/main" id="{6470716D-FECF-C94A-8ED7-61256FDF2A6E}"/>
              </a:ext>
            </a:extLst>
          </p:cNvPr>
          <p:cNvPicPr>
            <a:picLocks noChangeAspect="1"/>
          </p:cNvPicPr>
          <p:nvPr/>
        </p:nvPicPr>
        <p:blipFill>
          <a:blip r:embed="rId4">
            <a:lum/>
            <a:alphaModFix/>
          </a:blip>
          <a:srcRect/>
          <a:stretch>
            <a:fillRect/>
          </a:stretch>
        </p:blipFill>
        <p:spPr>
          <a:xfrm>
            <a:off x="354240" y="1157468"/>
            <a:ext cx="9429840" cy="1197000"/>
          </a:xfrm>
          <a:prstGeom prst="rect">
            <a:avLst/>
          </a:prstGeom>
          <a:noFill/>
          <a:ln>
            <a:noFill/>
          </a:ln>
        </p:spPr>
      </p:pic>
      <p:sp>
        <p:nvSpPr>
          <p:cNvPr id="5" name="Title 4">
            <a:extLst>
              <a:ext uri="{FF2B5EF4-FFF2-40B4-BE49-F238E27FC236}">
                <a16:creationId xmlns:a16="http://schemas.microsoft.com/office/drawing/2014/main" id="{1A5BFDDE-4033-3F47-B878-6934843E8D69}"/>
              </a:ext>
            </a:extLst>
          </p:cNvPr>
          <p:cNvSpPr>
            <a:spLocks noGrp="1"/>
          </p:cNvSpPr>
          <p:nvPr>
            <p:ph type="title"/>
          </p:nvPr>
        </p:nvSpPr>
        <p:spPr>
          <a:xfrm>
            <a:off x="693043" y="402483"/>
            <a:ext cx="8694539" cy="511917"/>
          </a:xfrm>
        </p:spPr>
        <p:txBody>
          <a:bodyPr>
            <a:normAutofit fontScale="90000"/>
          </a:bodyPr>
          <a:lstStyle/>
          <a:p>
            <a:r>
              <a:rPr lang="en-US" dirty="0"/>
              <a:t>Think-pair-share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70716D-FECF-C94A-8ED7-61256FDF2A6E}"/>
              </a:ext>
            </a:extLst>
          </p:cNvPr>
          <p:cNvPicPr>
            <a:picLocks noChangeAspect="1"/>
          </p:cNvPicPr>
          <p:nvPr/>
        </p:nvPicPr>
        <p:blipFill>
          <a:blip r:embed="rId3">
            <a:lum/>
            <a:alphaModFix/>
          </a:blip>
          <a:srcRect/>
          <a:stretch>
            <a:fillRect/>
          </a:stretch>
        </p:blipFill>
        <p:spPr>
          <a:xfrm>
            <a:off x="354240" y="1157468"/>
            <a:ext cx="9429840" cy="1197000"/>
          </a:xfrm>
          <a:prstGeom prst="rect">
            <a:avLst/>
          </a:prstGeom>
          <a:noFill/>
          <a:ln>
            <a:noFill/>
          </a:ln>
        </p:spPr>
      </p:pic>
      <p:sp>
        <p:nvSpPr>
          <p:cNvPr id="5" name="Title 4">
            <a:extLst>
              <a:ext uri="{FF2B5EF4-FFF2-40B4-BE49-F238E27FC236}">
                <a16:creationId xmlns:a16="http://schemas.microsoft.com/office/drawing/2014/main" id="{1A5BFDDE-4033-3F47-B878-6934843E8D69}"/>
              </a:ext>
            </a:extLst>
          </p:cNvPr>
          <p:cNvSpPr>
            <a:spLocks noGrp="1"/>
          </p:cNvSpPr>
          <p:nvPr>
            <p:ph type="title"/>
          </p:nvPr>
        </p:nvSpPr>
        <p:spPr>
          <a:xfrm>
            <a:off x="693043" y="402483"/>
            <a:ext cx="8694539" cy="511917"/>
          </a:xfrm>
        </p:spPr>
        <p:txBody>
          <a:bodyPr>
            <a:normAutofit fontScale="90000"/>
          </a:bodyPr>
          <a:lstStyle/>
          <a:p>
            <a:r>
              <a:rPr lang="en-US" dirty="0"/>
              <a:t>Think-pair-share</a:t>
            </a:r>
          </a:p>
        </p:txBody>
      </p:sp>
      <p:pic>
        <p:nvPicPr>
          <p:cNvPr id="2" name="Picture 1">
            <a:extLst>
              <a:ext uri="{FF2B5EF4-FFF2-40B4-BE49-F238E27FC236}">
                <a16:creationId xmlns:a16="http://schemas.microsoft.com/office/drawing/2014/main" id="{636D88F3-7C9B-3641-9415-D88A06D365A4}"/>
              </a:ext>
            </a:extLst>
          </p:cNvPr>
          <p:cNvPicPr>
            <a:picLocks noChangeAspect="1"/>
          </p:cNvPicPr>
          <p:nvPr/>
        </p:nvPicPr>
        <p:blipFill>
          <a:blip r:embed="rId4"/>
          <a:stretch>
            <a:fillRect/>
          </a:stretch>
        </p:blipFill>
        <p:spPr>
          <a:xfrm>
            <a:off x="1317601" y="2354468"/>
            <a:ext cx="7445423" cy="5205207"/>
          </a:xfrm>
          <a:prstGeom prst="rect">
            <a:avLst/>
          </a:prstGeom>
        </p:spPr>
      </p:pic>
    </p:spTree>
    <p:extLst>
      <p:ext uri="{BB962C8B-B14F-4D97-AF65-F5344CB8AC3E}">
        <p14:creationId xmlns:p14="http://schemas.microsoft.com/office/powerpoint/2010/main" val="2691224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29A73F-36CC-8848-97FF-BE48279ADEF9}"/>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7E29247D-8A35-9C4F-BF3E-F8B357BAD056}"/>
              </a:ext>
            </a:extLst>
          </p:cNvPr>
          <p:cNvSpPr/>
          <p:nvPr/>
        </p:nvSpPr>
        <p:spPr>
          <a:xfrm>
            <a:off x="6217919" y="2194561"/>
            <a:ext cx="3840840" cy="1371599"/>
          </a:xfrm>
          <a:custGeom>
            <a:avLst>
              <a:gd name="f0" fmla="val -3985"/>
              <a:gd name="f1" fmla="val 3470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Do we have to run policy</a:t>
            </a:r>
          </a:p>
          <a:p>
            <a:pPr algn="ctr" hangingPunct="0"/>
            <a:r>
              <a:rPr lang="en-US" sz="2200">
                <a:latin typeface="Liberation Sans" pitchFamily="18"/>
                <a:ea typeface="Noto Sans CJK SC Regular" pitchFamily="2"/>
                <a:cs typeface="FreeSans" pitchFamily="2"/>
              </a:rPr>
              <a:t>evaluation until convergence,</a:t>
            </a:r>
          </a:p>
          <a:p>
            <a:pPr algn="ctr" hangingPunct="0"/>
            <a:r>
              <a:rPr lang="en-US" sz="2200">
                <a:latin typeface="Liberation Sans" pitchFamily="18"/>
                <a:ea typeface="Noto Sans CJK SC Regular" pitchFamily="2"/>
                <a:cs typeface="FreeSans" pitchFamily="2"/>
              </a:rPr>
              <a:t>or can we stop early?</a:t>
            </a:r>
          </a:p>
        </p:txBody>
      </p:sp>
      <p:sp>
        <p:nvSpPr>
          <p:cNvPr id="6" name="Title 5">
            <a:extLst>
              <a:ext uri="{FF2B5EF4-FFF2-40B4-BE49-F238E27FC236}">
                <a16:creationId xmlns:a16="http://schemas.microsoft.com/office/drawing/2014/main" id="{7D72AB99-8263-4841-80A0-6657343C7327}"/>
              </a:ext>
            </a:extLst>
          </p:cNvPr>
          <p:cNvSpPr>
            <a:spLocks noGrp="1"/>
          </p:cNvSpPr>
          <p:nvPr>
            <p:ph type="title"/>
          </p:nvPr>
        </p:nvSpPr>
        <p:spPr>
          <a:xfrm>
            <a:off x="693043" y="402483"/>
            <a:ext cx="8694539" cy="1175397"/>
          </a:xfrm>
        </p:spPr>
        <p:txBody>
          <a:bodyPr/>
          <a:lstStyle/>
          <a:p>
            <a:r>
              <a:rPr lang="en-US" dirty="0"/>
              <a:t>Stopping Policy Evaluation Early</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40480-4501-8348-9709-0DA355BC7B70}"/>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72619A41-0429-9B43-A4E2-CCA93D80F15F}"/>
              </a:ext>
            </a:extLst>
          </p:cNvPr>
          <p:cNvSpPr/>
          <p:nvPr/>
        </p:nvSpPr>
        <p:spPr>
          <a:xfrm>
            <a:off x="6217919" y="2194561"/>
            <a:ext cx="3840840" cy="1371599"/>
          </a:xfrm>
          <a:custGeom>
            <a:avLst>
              <a:gd name="f0" fmla="val -3985"/>
              <a:gd name="f1" fmla="val 3470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Do we have to run policy</a:t>
            </a:r>
          </a:p>
          <a:p>
            <a:pPr algn="ctr" hangingPunct="0"/>
            <a:r>
              <a:rPr lang="en-US" sz="2200">
                <a:latin typeface="Liberation Sans" pitchFamily="18"/>
                <a:ea typeface="Noto Sans CJK SC Regular" pitchFamily="2"/>
                <a:cs typeface="FreeSans" pitchFamily="2"/>
              </a:rPr>
              <a:t>evaluation until convergence,</a:t>
            </a:r>
          </a:p>
          <a:p>
            <a:pPr algn="ctr" hangingPunct="0"/>
            <a:r>
              <a:rPr lang="en-US" sz="2200">
                <a:latin typeface="Liberation Sans" pitchFamily="18"/>
                <a:ea typeface="Noto Sans CJK SC Regular" pitchFamily="2"/>
                <a:cs typeface="FreeSans" pitchFamily="2"/>
              </a:rPr>
              <a:t>or can we stop early?</a:t>
            </a:r>
          </a:p>
        </p:txBody>
      </p:sp>
      <p:sp>
        <p:nvSpPr>
          <p:cNvPr id="6" name="Freeform 5">
            <a:extLst>
              <a:ext uri="{FF2B5EF4-FFF2-40B4-BE49-F238E27FC236}">
                <a16:creationId xmlns:a16="http://schemas.microsoft.com/office/drawing/2014/main" id="{9170F3CB-6F56-D54B-A11F-6F911F6E375B}"/>
              </a:ext>
            </a:extLst>
          </p:cNvPr>
          <p:cNvSpPr/>
          <p:nvPr/>
        </p:nvSpPr>
        <p:spPr>
          <a:xfrm>
            <a:off x="4754520" y="4480561"/>
            <a:ext cx="5212440" cy="1920239"/>
          </a:xfrm>
          <a:custGeom>
            <a:avLst>
              <a:gd name="f0" fmla="val 13435"/>
              <a:gd name="f1" fmla="val -1019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u="sng">
                <a:latin typeface="Liberation Sans" pitchFamily="18"/>
                <a:ea typeface="Noto Sans CJK SC Regular" pitchFamily="2"/>
                <a:cs typeface="FreeSans" pitchFamily="2"/>
              </a:rPr>
              <a:t>We can stop early.</a:t>
            </a:r>
          </a:p>
          <a:p>
            <a:pPr hangingPunct="0"/>
            <a:r>
              <a:rPr lang="en-US" sz="2200">
                <a:latin typeface="Liberation Sans" pitchFamily="18"/>
                <a:ea typeface="Noto Sans CJK SC Regular" pitchFamily="2"/>
                <a:cs typeface="FreeSans" pitchFamily="2"/>
              </a:rPr>
              <a:t>– how many iterations are needed?</a:t>
            </a:r>
          </a:p>
          <a:p>
            <a:pPr hangingPunct="0"/>
            <a:endParaRPr lang="en-US" sz="2200">
              <a:latin typeface="Liberation Sans" pitchFamily="18"/>
              <a:ea typeface="Noto Sans CJK SC Regular" pitchFamily="2"/>
              <a:cs typeface="FreeSans" pitchFamily="2"/>
            </a:endParaRPr>
          </a:p>
          <a:p>
            <a:pPr hangingPunct="0"/>
            <a:endParaRPr lang="en-US" sz="2200">
              <a:latin typeface="Liberation Sans" pitchFamily="18"/>
              <a:ea typeface="Noto Sans CJK SC Regular" pitchFamily="2"/>
              <a:cs typeface="FreeSans" pitchFamily="2"/>
            </a:endParaRPr>
          </a:p>
        </p:txBody>
      </p:sp>
      <p:sp>
        <p:nvSpPr>
          <p:cNvPr id="7" name="Title 6">
            <a:extLst>
              <a:ext uri="{FF2B5EF4-FFF2-40B4-BE49-F238E27FC236}">
                <a16:creationId xmlns:a16="http://schemas.microsoft.com/office/drawing/2014/main" id="{54BEFA63-4BBD-8C4E-BCFE-E74D00AE62AD}"/>
              </a:ext>
            </a:extLst>
          </p:cNvPr>
          <p:cNvSpPr>
            <a:spLocks noGrp="1"/>
          </p:cNvSpPr>
          <p:nvPr>
            <p:ph type="title"/>
          </p:nvPr>
        </p:nvSpPr>
        <p:spPr>
          <a:xfrm>
            <a:off x="693043" y="402483"/>
            <a:ext cx="8694539" cy="1175397"/>
          </a:xfrm>
        </p:spPr>
        <p:txBody>
          <a:bodyPr/>
          <a:lstStyle/>
          <a:p>
            <a:r>
              <a:rPr lang="en-US" dirty="0"/>
              <a:t>Stopping Policy Evaluation Early</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8C499-12DF-DB42-86F1-6285CBCF3340}"/>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2CBDEC20-DC85-B84A-9ADD-74EFB78A9C96}"/>
              </a:ext>
            </a:extLst>
          </p:cNvPr>
          <p:cNvSpPr/>
          <p:nvPr/>
        </p:nvSpPr>
        <p:spPr>
          <a:xfrm>
            <a:off x="6217919" y="2194561"/>
            <a:ext cx="3840840" cy="1371599"/>
          </a:xfrm>
          <a:custGeom>
            <a:avLst>
              <a:gd name="f0" fmla="val -3985"/>
              <a:gd name="f1" fmla="val 3470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Do we have to run policy</a:t>
            </a:r>
          </a:p>
          <a:p>
            <a:pPr algn="ctr" hangingPunct="0"/>
            <a:r>
              <a:rPr lang="en-US" sz="2200">
                <a:latin typeface="Liberation Sans" pitchFamily="18"/>
                <a:ea typeface="Noto Sans CJK SC Regular" pitchFamily="2"/>
                <a:cs typeface="FreeSans" pitchFamily="2"/>
              </a:rPr>
              <a:t>evaluation until convergence,</a:t>
            </a:r>
          </a:p>
          <a:p>
            <a:pPr algn="ctr" hangingPunct="0"/>
            <a:r>
              <a:rPr lang="en-US" sz="2200">
                <a:latin typeface="Liberation Sans" pitchFamily="18"/>
                <a:ea typeface="Noto Sans CJK SC Regular" pitchFamily="2"/>
                <a:cs typeface="FreeSans" pitchFamily="2"/>
              </a:rPr>
              <a:t>or can we stop early?</a:t>
            </a:r>
          </a:p>
        </p:txBody>
      </p:sp>
      <p:sp>
        <p:nvSpPr>
          <p:cNvPr id="6" name="Freeform 5">
            <a:extLst>
              <a:ext uri="{FF2B5EF4-FFF2-40B4-BE49-F238E27FC236}">
                <a16:creationId xmlns:a16="http://schemas.microsoft.com/office/drawing/2014/main" id="{1C0CCF97-5562-4B43-A0A2-D95857BE3048}"/>
              </a:ext>
            </a:extLst>
          </p:cNvPr>
          <p:cNvSpPr/>
          <p:nvPr/>
        </p:nvSpPr>
        <p:spPr>
          <a:xfrm>
            <a:off x="4754520" y="4480561"/>
            <a:ext cx="5212440" cy="1920239"/>
          </a:xfrm>
          <a:custGeom>
            <a:avLst>
              <a:gd name="f0" fmla="val 13435"/>
              <a:gd name="f1" fmla="val -1019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u="sng">
                <a:latin typeface="Liberation Sans" pitchFamily="18"/>
                <a:ea typeface="Noto Sans CJK SC Regular" pitchFamily="2"/>
                <a:cs typeface="FreeSans" pitchFamily="2"/>
              </a:rPr>
              <a:t>We can stop early.</a:t>
            </a:r>
          </a:p>
          <a:p>
            <a:pPr hangingPunct="0"/>
            <a:r>
              <a:rPr lang="en-US" sz="2200">
                <a:latin typeface="Liberation Sans" pitchFamily="18"/>
                <a:ea typeface="Noto Sans CJK SC Regular" pitchFamily="2"/>
                <a:cs typeface="FreeSans" pitchFamily="2"/>
              </a:rPr>
              <a:t>– how many iterations are needed?</a:t>
            </a:r>
          </a:p>
          <a:p>
            <a:pPr hangingPunct="0"/>
            <a:r>
              <a:rPr lang="en-US" sz="2200">
                <a:latin typeface="Liberation Sans" pitchFamily="18"/>
                <a:ea typeface="Noto Sans CJK SC Regular" pitchFamily="2"/>
                <a:cs typeface="FreeSans" pitchFamily="2"/>
              </a:rPr>
              <a:t>– it turns out that even just one works.</a:t>
            </a:r>
          </a:p>
          <a:p>
            <a:pPr hangingPunct="0"/>
            <a:endParaRPr lang="en-US" sz="2200">
              <a:latin typeface="Liberation Sans" pitchFamily="18"/>
              <a:ea typeface="Noto Sans CJK SC Regular" pitchFamily="2"/>
              <a:cs typeface="FreeSans" pitchFamily="2"/>
            </a:endParaRPr>
          </a:p>
        </p:txBody>
      </p:sp>
      <p:sp>
        <p:nvSpPr>
          <p:cNvPr id="7" name="Title 6">
            <a:extLst>
              <a:ext uri="{FF2B5EF4-FFF2-40B4-BE49-F238E27FC236}">
                <a16:creationId xmlns:a16="http://schemas.microsoft.com/office/drawing/2014/main" id="{D267BE61-5410-AC47-8895-9F3C46C496D6}"/>
              </a:ext>
            </a:extLst>
          </p:cNvPr>
          <p:cNvSpPr>
            <a:spLocks noGrp="1"/>
          </p:cNvSpPr>
          <p:nvPr>
            <p:ph type="title"/>
          </p:nvPr>
        </p:nvSpPr>
        <p:spPr>
          <a:xfrm>
            <a:off x="693043" y="402483"/>
            <a:ext cx="8694539" cy="1175397"/>
          </a:xfrm>
        </p:spPr>
        <p:txBody>
          <a:bodyPr/>
          <a:lstStyle/>
          <a:p>
            <a:r>
              <a:rPr lang="en-US" dirty="0"/>
              <a:t>Stopping Policy Evaluation Early</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CC5401-8EC9-C54B-A6E1-A396529703D6}"/>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AB102E22-2466-F04D-A543-5EBCD33AB283}"/>
              </a:ext>
            </a:extLst>
          </p:cNvPr>
          <p:cNvSpPr/>
          <p:nvPr/>
        </p:nvSpPr>
        <p:spPr>
          <a:xfrm>
            <a:off x="6217919" y="2194561"/>
            <a:ext cx="3840840" cy="1371599"/>
          </a:xfrm>
          <a:custGeom>
            <a:avLst>
              <a:gd name="f0" fmla="val -3985"/>
              <a:gd name="f1" fmla="val 3470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Do we have to run policy</a:t>
            </a:r>
          </a:p>
          <a:p>
            <a:pPr algn="ctr" hangingPunct="0"/>
            <a:r>
              <a:rPr lang="en-US" sz="2200">
                <a:latin typeface="Liberation Sans" pitchFamily="18"/>
                <a:ea typeface="Noto Sans CJK SC Regular" pitchFamily="2"/>
                <a:cs typeface="FreeSans" pitchFamily="2"/>
              </a:rPr>
              <a:t>evaluation until convergence,</a:t>
            </a:r>
          </a:p>
          <a:p>
            <a:pPr algn="ctr" hangingPunct="0"/>
            <a:r>
              <a:rPr lang="en-US" sz="2200">
                <a:latin typeface="Liberation Sans" pitchFamily="18"/>
                <a:ea typeface="Noto Sans CJK SC Regular" pitchFamily="2"/>
                <a:cs typeface="FreeSans" pitchFamily="2"/>
              </a:rPr>
              <a:t>or can we stop early?</a:t>
            </a:r>
          </a:p>
        </p:txBody>
      </p:sp>
      <p:sp>
        <p:nvSpPr>
          <p:cNvPr id="6" name="Freeform 5">
            <a:extLst>
              <a:ext uri="{FF2B5EF4-FFF2-40B4-BE49-F238E27FC236}">
                <a16:creationId xmlns:a16="http://schemas.microsoft.com/office/drawing/2014/main" id="{D7DD54FC-07BA-0547-ACFB-EC837E1ABF7D}"/>
              </a:ext>
            </a:extLst>
          </p:cNvPr>
          <p:cNvSpPr/>
          <p:nvPr/>
        </p:nvSpPr>
        <p:spPr>
          <a:xfrm>
            <a:off x="4754520" y="4480561"/>
            <a:ext cx="5212440" cy="1920239"/>
          </a:xfrm>
          <a:custGeom>
            <a:avLst>
              <a:gd name="f0" fmla="val 13435"/>
              <a:gd name="f1" fmla="val -1019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u="sng">
                <a:latin typeface="Liberation Sans" pitchFamily="18"/>
                <a:ea typeface="Noto Sans CJK SC Regular" pitchFamily="2"/>
                <a:cs typeface="FreeSans" pitchFamily="2"/>
              </a:rPr>
              <a:t>We can stop early.</a:t>
            </a:r>
          </a:p>
          <a:p>
            <a:pPr hangingPunct="0"/>
            <a:r>
              <a:rPr lang="en-US" sz="2200">
                <a:latin typeface="Liberation Sans" pitchFamily="18"/>
                <a:ea typeface="Noto Sans CJK SC Regular" pitchFamily="2"/>
                <a:cs typeface="FreeSans" pitchFamily="2"/>
              </a:rPr>
              <a:t>– how many iterations are needed?</a:t>
            </a:r>
          </a:p>
          <a:p>
            <a:pPr hangingPunct="0"/>
            <a:r>
              <a:rPr lang="en-US" sz="2200">
                <a:latin typeface="Liberation Sans" pitchFamily="18"/>
                <a:ea typeface="Noto Sans CJK SC Regular" pitchFamily="2"/>
                <a:cs typeface="FreeSans" pitchFamily="2"/>
              </a:rPr>
              <a:t>– it turns out that even just one works.</a:t>
            </a:r>
          </a:p>
          <a:p>
            <a:pPr hangingPunct="0"/>
            <a:r>
              <a:rPr lang="en-US" sz="2200">
                <a:latin typeface="Liberation Sans" pitchFamily="18"/>
                <a:ea typeface="Noto Sans CJK SC Regular" pitchFamily="2"/>
                <a:cs typeface="FreeSans" pitchFamily="2"/>
              </a:rPr>
              <a:t>– but any number is okay...</a:t>
            </a:r>
          </a:p>
        </p:txBody>
      </p:sp>
      <p:sp>
        <p:nvSpPr>
          <p:cNvPr id="7" name="Title 6">
            <a:extLst>
              <a:ext uri="{FF2B5EF4-FFF2-40B4-BE49-F238E27FC236}">
                <a16:creationId xmlns:a16="http://schemas.microsoft.com/office/drawing/2014/main" id="{AC487F0E-E334-7049-A397-A5A0665C5BC8}"/>
              </a:ext>
            </a:extLst>
          </p:cNvPr>
          <p:cNvSpPr>
            <a:spLocks noGrp="1"/>
          </p:cNvSpPr>
          <p:nvPr>
            <p:ph type="title"/>
          </p:nvPr>
        </p:nvSpPr>
        <p:spPr>
          <a:xfrm>
            <a:off x="693043" y="402483"/>
            <a:ext cx="8694539" cy="1175397"/>
          </a:xfrm>
        </p:spPr>
        <p:txBody>
          <a:bodyPr/>
          <a:lstStyle/>
          <a:p>
            <a:r>
              <a:rPr lang="en-US" dirty="0"/>
              <a:t>Stopping Policy Evaluation Early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5BEF6-9B4C-3F41-9CB7-997F306E0AF1}"/>
              </a:ext>
            </a:extLst>
          </p:cNvPr>
          <p:cNvPicPr>
            <a:picLocks noChangeAspect="1"/>
          </p:cNvPicPr>
          <p:nvPr/>
        </p:nvPicPr>
        <p:blipFill>
          <a:blip r:embed="rId3">
            <a:lum/>
            <a:alphaModFix/>
          </a:blip>
          <a:srcRect/>
          <a:stretch>
            <a:fillRect/>
          </a:stretch>
        </p:blipFill>
        <p:spPr>
          <a:xfrm>
            <a:off x="1256759" y="1577880"/>
            <a:ext cx="7247160" cy="5280120"/>
          </a:xfrm>
          <a:prstGeom prst="rect">
            <a:avLst/>
          </a:prstGeom>
          <a:noFill/>
          <a:ln>
            <a:noFill/>
          </a:ln>
        </p:spPr>
      </p:pic>
      <p:sp>
        <p:nvSpPr>
          <p:cNvPr id="5" name="Freeform 4">
            <a:extLst>
              <a:ext uri="{FF2B5EF4-FFF2-40B4-BE49-F238E27FC236}">
                <a16:creationId xmlns:a16="http://schemas.microsoft.com/office/drawing/2014/main" id="{514FC795-AB29-C042-A351-442B133384A3}"/>
              </a:ext>
            </a:extLst>
          </p:cNvPr>
          <p:cNvSpPr/>
          <p:nvPr/>
        </p:nvSpPr>
        <p:spPr>
          <a:xfrm>
            <a:off x="6217919" y="2194561"/>
            <a:ext cx="3840840" cy="1371599"/>
          </a:xfrm>
          <a:custGeom>
            <a:avLst>
              <a:gd name="f0" fmla="val -3985"/>
              <a:gd name="f1" fmla="val 3470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Do we have to run policy</a:t>
            </a:r>
          </a:p>
          <a:p>
            <a:pPr algn="ctr" hangingPunct="0"/>
            <a:r>
              <a:rPr lang="en-US" sz="2200">
                <a:latin typeface="Liberation Sans" pitchFamily="18"/>
                <a:ea typeface="Noto Sans CJK SC Regular" pitchFamily="2"/>
                <a:cs typeface="FreeSans" pitchFamily="2"/>
              </a:rPr>
              <a:t>evaluation until convergence,</a:t>
            </a:r>
          </a:p>
          <a:p>
            <a:pPr algn="ctr" hangingPunct="0"/>
            <a:r>
              <a:rPr lang="en-US" sz="2200">
                <a:latin typeface="Liberation Sans" pitchFamily="18"/>
                <a:ea typeface="Noto Sans CJK SC Regular" pitchFamily="2"/>
                <a:cs typeface="FreeSans" pitchFamily="2"/>
              </a:rPr>
              <a:t>or can we stop early?</a:t>
            </a:r>
          </a:p>
        </p:txBody>
      </p:sp>
      <p:sp>
        <p:nvSpPr>
          <p:cNvPr id="6" name="Freeform 5">
            <a:extLst>
              <a:ext uri="{FF2B5EF4-FFF2-40B4-BE49-F238E27FC236}">
                <a16:creationId xmlns:a16="http://schemas.microsoft.com/office/drawing/2014/main" id="{77133409-12D8-7E40-8DD0-6E2779D1267E}"/>
              </a:ext>
            </a:extLst>
          </p:cNvPr>
          <p:cNvSpPr/>
          <p:nvPr/>
        </p:nvSpPr>
        <p:spPr>
          <a:xfrm>
            <a:off x="4754520" y="4480561"/>
            <a:ext cx="5212440" cy="1920239"/>
          </a:xfrm>
          <a:custGeom>
            <a:avLst>
              <a:gd name="f0" fmla="val 13435"/>
              <a:gd name="f1" fmla="val -10194"/>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u="sng">
                <a:latin typeface="Liberation Sans" pitchFamily="18"/>
                <a:ea typeface="Noto Sans CJK SC Regular" pitchFamily="2"/>
                <a:cs typeface="FreeSans" pitchFamily="2"/>
              </a:rPr>
              <a:t>We can stop early.</a:t>
            </a:r>
          </a:p>
          <a:p>
            <a:pPr hangingPunct="0"/>
            <a:r>
              <a:rPr lang="en-US" sz="2200">
                <a:latin typeface="Liberation Sans" pitchFamily="18"/>
                <a:ea typeface="Noto Sans CJK SC Regular" pitchFamily="2"/>
                <a:cs typeface="FreeSans" pitchFamily="2"/>
              </a:rPr>
              <a:t>– how many iterations are needed?</a:t>
            </a:r>
          </a:p>
          <a:p>
            <a:pPr hangingPunct="0"/>
            <a:r>
              <a:rPr lang="en-US" sz="2200">
                <a:latin typeface="Liberation Sans" pitchFamily="18"/>
                <a:ea typeface="Noto Sans CJK SC Regular" pitchFamily="2"/>
                <a:cs typeface="FreeSans" pitchFamily="2"/>
              </a:rPr>
              <a:t>– it turns out that even just one works.</a:t>
            </a:r>
          </a:p>
          <a:p>
            <a:pPr hangingPunct="0"/>
            <a:r>
              <a:rPr lang="en-US" sz="2200">
                <a:latin typeface="Liberation Sans" pitchFamily="18"/>
                <a:ea typeface="Noto Sans CJK SC Regular" pitchFamily="2"/>
                <a:cs typeface="FreeSans" pitchFamily="2"/>
              </a:rPr>
              <a:t>– but any number is okay...</a:t>
            </a:r>
          </a:p>
        </p:txBody>
      </p:sp>
      <p:sp>
        <p:nvSpPr>
          <p:cNvPr id="7" name="Freeform 6">
            <a:extLst>
              <a:ext uri="{FF2B5EF4-FFF2-40B4-BE49-F238E27FC236}">
                <a16:creationId xmlns:a16="http://schemas.microsoft.com/office/drawing/2014/main" id="{7118F973-793B-6E45-AB2F-89A51B76B7FB}"/>
              </a:ext>
            </a:extLst>
          </p:cNvPr>
          <p:cNvSpPr/>
          <p:nvPr/>
        </p:nvSpPr>
        <p:spPr>
          <a:xfrm>
            <a:off x="5943240" y="6817320"/>
            <a:ext cx="3840840" cy="589320"/>
          </a:xfrm>
          <a:custGeom>
            <a:avLst>
              <a:gd name="f0" fmla="val 15227"/>
              <a:gd name="f1" fmla="val -40720"/>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algn="ctr" hangingPunct="0"/>
            <a:r>
              <a:rPr lang="en-US" sz="2200">
                <a:latin typeface="Liberation Sans" pitchFamily="18"/>
                <a:ea typeface="Noto Sans CJK SC Regular" pitchFamily="2"/>
                <a:cs typeface="FreeSans" pitchFamily="2"/>
              </a:rPr>
              <a:t>This is called </a:t>
            </a:r>
            <a:r>
              <a:rPr lang="en-US" sz="2200" u="sng">
                <a:latin typeface="Liberation Sans" pitchFamily="18"/>
                <a:ea typeface="Noto Sans CJK SC Regular" pitchFamily="2"/>
                <a:cs typeface="FreeSans" pitchFamily="2"/>
              </a:rPr>
              <a:t>value iteration</a:t>
            </a:r>
          </a:p>
        </p:txBody>
      </p:sp>
      <p:sp>
        <p:nvSpPr>
          <p:cNvPr id="8" name="Title 7">
            <a:extLst>
              <a:ext uri="{FF2B5EF4-FFF2-40B4-BE49-F238E27FC236}">
                <a16:creationId xmlns:a16="http://schemas.microsoft.com/office/drawing/2014/main" id="{4F5C6568-0096-114E-832D-DC9A7EEC07AF}"/>
              </a:ext>
            </a:extLst>
          </p:cNvPr>
          <p:cNvSpPr>
            <a:spLocks noGrp="1"/>
          </p:cNvSpPr>
          <p:nvPr>
            <p:ph type="title"/>
          </p:nvPr>
        </p:nvSpPr>
        <p:spPr>
          <a:xfrm>
            <a:off x="693043" y="402483"/>
            <a:ext cx="8694539" cy="1175397"/>
          </a:xfrm>
        </p:spPr>
        <p:txBody>
          <a:bodyPr/>
          <a:lstStyle/>
          <a:p>
            <a:r>
              <a:rPr lang="en-US" dirty="0"/>
              <a:t>Stopping Policy Evaluation Early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8B86F0-C069-364A-9558-91A2E58A0D59}"/>
              </a:ext>
            </a:extLst>
          </p:cNvPr>
          <p:cNvPicPr>
            <a:picLocks noChangeAspect="1"/>
          </p:cNvPicPr>
          <p:nvPr/>
        </p:nvPicPr>
        <p:blipFill>
          <a:blip r:embed="rId3">
            <a:lum/>
            <a:alphaModFix/>
          </a:blip>
          <a:srcRect/>
          <a:stretch>
            <a:fillRect/>
          </a:stretch>
        </p:blipFill>
        <p:spPr>
          <a:xfrm>
            <a:off x="1294920" y="1569240"/>
            <a:ext cx="7543440" cy="4304880"/>
          </a:xfrm>
          <a:prstGeom prst="rect">
            <a:avLst/>
          </a:prstGeom>
          <a:noFill/>
          <a:ln>
            <a:noFill/>
          </a:ln>
        </p:spPr>
      </p:pic>
      <p:sp>
        <p:nvSpPr>
          <p:cNvPr id="5" name="Title 4">
            <a:extLst>
              <a:ext uri="{FF2B5EF4-FFF2-40B4-BE49-F238E27FC236}">
                <a16:creationId xmlns:a16="http://schemas.microsoft.com/office/drawing/2014/main" id="{406CE96C-4A19-0147-9910-20CC80F8DD64}"/>
              </a:ext>
            </a:extLst>
          </p:cNvPr>
          <p:cNvSpPr>
            <a:spLocks noGrp="1"/>
          </p:cNvSpPr>
          <p:nvPr>
            <p:ph type="title"/>
          </p:nvPr>
        </p:nvSpPr>
        <p:spPr/>
        <p:txBody>
          <a:bodyPr/>
          <a:lstStyle/>
          <a:p>
            <a:r>
              <a:rPr lang="en-US" dirty="0"/>
              <a:t>Value Iteration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576628A-8A79-1E49-98E2-1443756687B1}"/>
              </a:ext>
            </a:extLst>
          </p:cNvPr>
          <p:cNvSpPr>
            <a:spLocks noGrp="1"/>
          </p:cNvSpPr>
          <p:nvPr>
            <p:ph type="title"/>
          </p:nvPr>
        </p:nvSpPr>
        <p:spPr/>
        <p:txBody>
          <a:bodyPr/>
          <a:lstStyle/>
          <a:p>
            <a:r>
              <a:rPr lang="en-US" dirty="0"/>
              <a:t>Value Iteration</a:t>
            </a:r>
          </a:p>
        </p:txBody>
      </p:sp>
      <p:pic>
        <p:nvPicPr>
          <p:cNvPr id="4" name="Picture 3">
            <a:extLst>
              <a:ext uri="{FF2B5EF4-FFF2-40B4-BE49-F238E27FC236}">
                <a16:creationId xmlns:a16="http://schemas.microsoft.com/office/drawing/2014/main" id="{9DCEC2A8-FA22-E445-A834-1D559135FB5E}"/>
              </a:ext>
            </a:extLst>
          </p:cNvPr>
          <p:cNvPicPr>
            <a:picLocks noChangeAspect="1"/>
          </p:cNvPicPr>
          <p:nvPr/>
        </p:nvPicPr>
        <p:blipFill>
          <a:blip r:embed="rId3">
            <a:lum/>
            <a:alphaModFix/>
          </a:blip>
          <a:srcRect/>
          <a:stretch>
            <a:fillRect/>
          </a:stretch>
        </p:blipFill>
        <p:spPr>
          <a:xfrm>
            <a:off x="1294920" y="1569240"/>
            <a:ext cx="7543440" cy="4304880"/>
          </a:xfrm>
          <a:prstGeom prst="rect">
            <a:avLst/>
          </a:prstGeom>
          <a:noFill/>
          <a:ln>
            <a:noFill/>
          </a:ln>
        </p:spPr>
      </p:pic>
      <p:sp>
        <p:nvSpPr>
          <p:cNvPr id="5" name="Freeform 4">
            <a:extLst>
              <a:ext uri="{FF2B5EF4-FFF2-40B4-BE49-F238E27FC236}">
                <a16:creationId xmlns:a16="http://schemas.microsoft.com/office/drawing/2014/main" id="{465BF42A-F170-6842-A0D7-5380809AEE70}"/>
              </a:ext>
            </a:extLst>
          </p:cNvPr>
          <p:cNvSpPr/>
          <p:nvPr/>
        </p:nvSpPr>
        <p:spPr>
          <a:xfrm rot="16200000">
            <a:off x="5745240" y="1725338"/>
            <a:ext cx="182880" cy="356616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
        <p:nvSpPr>
          <p:cNvPr id="6" name="Freeform 5">
            <a:extLst>
              <a:ext uri="{FF2B5EF4-FFF2-40B4-BE49-F238E27FC236}">
                <a16:creationId xmlns:a16="http://schemas.microsoft.com/office/drawing/2014/main" id="{E5471662-1A3F-A74E-B539-DDCEC8CEF080}"/>
              </a:ext>
            </a:extLst>
          </p:cNvPr>
          <p:cNvSpPr/>
          <p:nvPr/>
        </p:nvSpPr>
        <p:spPr>
          <a:xfrm>
            <a:off x="5943600" y="2194560"/>
            <a:ext cx="4023720" cy="681480"/>
          </a:xfrm>
          <a:custGeom>
            <a:avLst>
              <a:gd name="f0" fmla="val -65"/>
              <a:gd name="f1" fmla="val 38125"/>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One step of policy evaluation</a:t>
            </a:r>
          </a:p>
        </p:txBody>
      </p:sp>
      <p:sp>
        <p:nvSpPr>
          <p:cNvPr id="7" name="Freeform 6">
            <a:extLst>
              <a:ext uri="{FF2B5EF4-FFF2-40B4-BE49-F238E27FC236}">
                <a16:creationId xmlns:a16="http://schemas.microsoft.com/office/drawing/2014/main" id="{49A35355-B3DB-A744-B47C-20AF9BB0A9BF}"/>
              </a:ext>
            </a:extLst>
          </p:cNvPr>
          <p:cNvSpPr/>
          <p:nvPr/>
        </p:nvSpPr>
        <p:spPr>
          <a:xfrm>
            <a:off x="3108960" y="1970280"/>
            <a:ext cx="2743199" cy="681480"/>
          </a:xfrm>
          <a:custGeom>
            <a:avLst>
              <a:gd name="f0" fmla="val 4126"/>
              <a:gd name="f1" fmla="val 49586"/>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FFFFFF"/>
          </a:solidFill>
          <a:ln w="0">
            <a:solidFill>
              <a:srgbClr val="3465A4"/>
            </a:solidFill>
            <a:prstDash val="solid"/>
          </a:ln>
        </p:spPr>
        <p:txBody>
          <a:bodyPr wrap="none" lIns="90000" tIns="45000" rIns="90000" bIns="45000" anchor="ctr" anchorCtr="0" compatLnSpc="0">
            <a:noAutofit/>
          </a:bodyPr>
          <a:lstStyle/>
          <a:p>
            <a:pPr hangingPunct="0"/>
            <a:r>
              <a:rPr lang="en-US" sz="2200">
                <a:latin typeface="Liberation Sans" pitchFamily="18"/>
                <a:ea typeface="Noto Sans CJK SC Regular" pitchFamily="2"/>
                <a:cs typeface="FreeSans" pitchFamily="2"/>
              </a:rPr>
              <a:t>Policy improvement</a:t>
            </a:r>
          </a:p>
        </p:txBody>
      </p:sp>
      <p:sp>
        <p:nvSpPr>
          <p:cNvPr id="8" name="Freeform 7">
            <a:extLst>
              <a:ext uri="{FF2B5EF4-FFF2-40B4-BE49-F238E27FC236}">
                <a16:creationId xmlns:a16="http://schemas.microsoft.com/office/drawing/2014/main" id="{877E8BB7-21AC-B948-A647-D59342476133}"/>
              </a:ext>
            </a:extLst>
          </p:cNvPr>
          <p:cNvSpPr/>
          <p:nvPr/>
        </p:nvSpPr>
        <p:spPr>
          <a:xfrm rot="16200000">
            <a:off x="3492226" y="3304705"/>
            <a:ext cx="182880" cy="731519"/>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hangingPunct="0"/>
            <a:endParaRPr lang="en-US">
              <a:latin typeface="Liberation Sans" pitchFamily="18"/>
              <a:ea typeface="Noto Sans CJK SC Regular" pitchFamily="2"/>
              <a:cs typeface="FreeSans" pitchFamily="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43898</TotalTime>
  <Words>5610</Words>
  <Application>Microsoft Macintosh PowerPoint</Application>
  <PresentationFormat>Custom</PresentationFormat>
  <Paragraphs>1253</Paragraphs>
  <Slides>145</Slides>
  <Notes>132</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145</vt:i4>
      </vt:variant>
    </vt:vector>
  </HeadingPairs>
  <TitlesOfParts>
    <vt:vector size="158" baseType="lpstr">
      <vt:lpstr>ＭＳ Ｐゴシック</vt:lpstr>
      <vt:lpstr>Arial</vt:lpstr>
      <vt:lpstr>Calibri</vt:lpstr>
      <vt:lpstr>Calibri Light</vt:lpstr>
      <vt:lpstr>Cambria Math</vt:lpstr>
      <vt:lpstr>Gill Sans Light</vt:lpstr>
      <vt:lpstr>Liberation Sans</vt:lpstr>
      <vt:lpstr>Liberation Serif</vt:lpstr>
      <vt:lpstr>Segoe UI</vt:lpstr>
      <vt:lpstr>StarSymbol</vt:lpstr>
      <vt:lpstr>Times</vt:lpstr>
      <vt:lpstr>Times New Roman</vt:lpstr>
      <vt:lpstr>Office Theme</vt:lpstr>
      <vt:lpstr>Dynamic Programming (DP)  Chris Amato Northeastern University  with some slides from Rob Platt, Lawson Wong and UAlberta </vt:lpstr>
      <vt:lpstr>Announcements</vt:lpstr>
      <vt:lpstr>Markov Decision Processes</vt:lpstr>
      <vt:lpstr>Policies</vt:lpstr>
      <vt:lpstr>Policies</vt:lpstr>
      <vt:lpstr>Calculating an optimal policy</vt:lpstr>
      <vt:lpstr>Recall: Value Function</vt:lpstr>
      <vt:lpstr>Recall: Value Function</vt:lpstr>
      <vt:lpstr>Recall: Value Function</vt:lpstr>
      <vt:lpstr>Recall: Value Function</vt:lpstr>
      <vt:lpstr>Bellman on "dynamic programming”</vt:lpstr>
      <vt:lpstr>Bellman on "dynamic programming”</vt:lpstr>
      <vt:lpstr>Bellman on "dynamic programming”</vt:lpstr>
      <vt:lpstr>Bellman on "dynamic programming”</vt:lpstr>
      <vt:lpstr>Bellman on "dynamic programming”</vt:lpstr>
      <vt:lpstr>Bellman on "dynamic programming”</vt:lpstr>
      <vt:lpstr>Step 1: Policy Evaluation</vt:lpstr>
      <vt:lpstr>Policy Evaluation</vt:lpstr>
      <vt:lpstr>Think-pair-share</vt:lpstr>
      <vt:lpstr>PowerPoint Presentation</vt:lpstr>
      <vt:lpstr>Think-pair-share</vt:lpstr>
      <vt:lpstr>Policy Evaluation</vt:lpstr>
      <vt:lpstr>Policy Evaluation</vt:lpstr>
      <vt:lpstr>Policy Evaluation</vt:lpstr>
      <vt:lpstr>Policy Evaluation Algorithm</vt:lpstr>
      <vt:lpstr>Policy Evaluation Algorithm</vt:lpstr>
      <vt:lpstr>Policy Evaluation Algorithm</vt:lpstr>
      <vt:lpstr>Policy Evaluation Algorithm: SB example 4.1</vt:lpstr>
      <vt:lpstr>Policy Evaluation Algorithm: SB example 4.1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SB example 4.1</vt:lpstr>
      <vt:lpstr>Question</vt:lpstr>
      <vt:lpstr>Policy evaluation</vt:lpstr>
      <vt:lpstr>Policy evaluation</vt:lpstr>
      <vt:lpstr>Policy evaluation</vt:lpstr>
      <vt:lpstr>Policy evaluation</vt:lpstr>
      <vt:lpstr>Policy improvement</vt:lpstr>
      <vt:lpstr>Policy improvement</vt:lpstr>
      <vt:lpstr>Policy improvement</vt:lpstr>
      <vt:lpstr>Policy improvement</vt:lpstr>
      <vt:lpstr>Policy improvement</vt:lpstr>
      <vt:lpstr>Think-pair-share</vt:lpstr>
      <vt:lpstr>Think-pair-share</vt:lpstr>
      <vt:lpstr>Think-pair-share</vt:lpstr>
      <vt:lpstr>Think-pair-share</vt:lpstr>
      <vt:lpstr>Policy Improvement</vt:lpstr>
      <vt:lpstr>Policy Improvement</vt:lpstr>
      <vt:lpstr>Policy Improvement</vt:lpstr>
      <vt:lpstr>Policy Improvement</vt:lpstr>
      <vt:lpstr>Policy Improvement</vt:lpstr>
      <vt:lpstr>Question</vt:lpstr>
      <vt:lpstr>Policy Improvement</vt:lpstr>
      <vt:lpstr>Policy Improvement</vt:lpstr>
      <vt:lpstr>Policy Iteration</vt:lpstr>
      <vt:lpstr>Policy Iteration</vt:lpstr>
      <vt:lpstr>Policy Iteration</vt:lpstr>
      <vt:lpstr>Policy Iteration</vt:lpstr>
      <vt:lpstr>Policy Iteration</vt:lpstr>
      <vt:lpstr>Policy Iteration</vt:lpstr>
      <vt:lpstr>Policy Iteration</vt:lpstr>
      <vt:lpstr>Policy Iteration</vt:lpstr>
      <vt:lpstr>Policy Iteration</vt:lpstr>
      <vt:lpstr>Policy Iteration</vt:lpstr>
      <vt:lpstr>Policy Iteration</vt:lpstr>
      <vt:lpstr>Policy Iteration</vt:lpstr>
      <vt:lpstr>Policy Iteration</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Policy Iteration Example</vt:lpstr>
      <vt:lpstr>The dance of policy and value (Policy Iteration)</vt:lpstr>
      <vt:lpstr>Think-pair-share</vt:lpstr>
      <vt:lpstr>Think-pair-share</vt:lpstr>
      <vt:lpstr>Stopping Policy Evaluation Early</vt:lpstr>
      <vt:lpstr>Stopping Policy Evaluation Early</vt:lpstr>
      <vt:lpstr>Stopping Policy Evaluation Early</vt:lpstr>
      <vt:lpstr>Stopping Policy Evaluation Early</vt:lpstr>
      <vt:lpstr>Stopping Policy Evaluation Early</vt:lpstr>
      <vt:lpstr>Value Iteration</vt:lpstr>
      <vt:lpstr>Value Iteration</vt:lpstr>
      <vt:lpstr>Value Iteration</vt:lpstr>
      <vt:lpstr>Value Iteration</vt:lpstr>
      <vt:lpstr>Value Iteration</vt:lpstr>
      <vt:lpstr>Value Iteration</vt:lpstr>
      <vt:lpstr>Value Iteration</vt:lpstr>
      <vt:lpstr>Value Iteration</vt:lpstr>
      <vt:lpstr>Value Iteration</vt:lpstr>
      <vt:lpstr>Value Iteration</vt:lpstr>
      <vt:lpstr>Value Iteration Example</vt:lpstr>
      <vt:lpstr>Value Iteration Example</vt:lpstr>
      <vt:lpstr>Value Iteration Example</vt:lpstr>
      <vt:lpstr>Value Iteration Example</vt:lpstr>
      <vt:lpstr>PowerPoint Presentation</vt:lpstr>
      <vt:lpstr>Think-pair-share</vt:lpstr>
      <vt:lpstr>Value Iteration Example</vt:lpstr>
      <vt:lpstr>Value Iteration Example</vt:lpstr>
      <vt:lpstr>Value Iteration Example</vt:lpstr>
      <vt:lpstr>Value Iteration Example</vt:lpstr>
      <vt:lpstr>Value Iteration Example</vt:lpstr>
      <vt:lpstr>Value Iteration Example</vt:lpstr>
      <vt:lpstr>Value Iteration Example</vt:lpstr>
      <vt:lpstr>Value Iteration Example</vt:lpstr>
      <vt:lpstr>Value Iteration Example</vt:lpstr>
      <vt:lpstr>Value Iteration Example</vt:lpstr>
      <vt:lpstr>Value Iteration Convergence</vt:lpstr>
      <vt:lpstr>Value Iteration Optimality</vt:lpstr>
      <vt:lpstr>Value Iteration Optimality</vt:lpstr>
      <vt:lpstr>Value Iteration Optimality</vt:lpstr>
      <vt:lpstr>Value Iteration Optimality</vt:lpstr>
      <vt:lpstr>Value Iteration</vt:lpstr>
      <vt:lpstr>Value Iteration: Watch the policy</vt:lpstr>
      <vt:lpstr>Value Iteration: Watch the policy</vt:lpstr>
      <vt:lpstr>Value Iteration: Watch the policy</vt:lpstr>
      <vt:lpstr>Value Iteration: Watch the policy</vt:lpstr>
      <vt:lpstr>Value Iteration vs Policy Iteration</vt:lpstr>
      <vt:lpstr>Generalized Policy Iteration</vt:lpstr>
      <vt:lpstr>Generalized Policy Iteration</vt:lpstr>
      <vt:lpstr>Generalized Policy Iteration</vt:lpstr>
      <vt:lpstr>PowerPoint Presentation</vt:lpstr>
      <vt:lpstr>PowerPoint Presentation</vt:lpstr>
      <vt:lpstr>PowerPoint Presentation</vt:lpstr>
      <vt:lpstr>PowerPoint Presentation</vt:lpstr>
      <vt:lpstr>Generalized (and Asynchronous) Policy Iteration </vt:lpstr>
      <vt:lpstr>Computational efficiency of VI and PI</vt:lpstr>
      <vt:lpstr>PowerPoint Presentation</vt:lpstr>
      <vt:lpstr>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Robert Platt  Northeastern University </dc:title>
  <cp:lastModifiedBy>Amato, Chris</cp:lastModifiedBy>
  <cp:revision>282</cp:revision>
  <cp:lastPrinted>2019-10-01T14:15:14Z</cp:lastPrinted>
  <dcterms:created xsi:type="dcterms:W3CDTF">2018-07-10T14:25:08Z</dcterms:created>
  <dcterms:modified xsi:type="dcterms:W3CDTF">2024-09-22T17:22:03Z</dcterms:modified>
</cp:coreProperties>
</file>